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0" r:id="rId2"/>
    <p:sldId id="259" r:id="rId3"/>
    <p:sldId id="260" r:id="rId4"/>
    <p:sldId id="295" r:id="rId5"/>
    <p:sldId id="262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Владимир Дубовик" initials="ВД" lastIdx="3" clrIdx="0">
    <p:extLst>
      <p:ext uri="{19B8F6BF-5375-455C-9EA6-DF929625EA0E}">
        <p15:presenceInfo xmlns:p15="http://schemas.microsoft.com/office/powerpoint/2012/main" userId="12e08065fd35184b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793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61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commentAuthors" Target="commentAuthor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EF7039-63DD-4496-8E71-B92DA4D1A8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2AEF198-F4BB-4E8F-A0C5-1FCD162D10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3AC1529-14D0-41D1-81BE-55383F808E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D56FC-4CF2-46F6-9905-F1D5C70333B9}" type="datetimeFigureOut">
              <a:rPr lang="ru-RU" smtClean="0"/>
              <a:t>07.04.2025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0405112-33D3-4CEE-9B06-134A6B12CF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115BF6B-738B-4E5B-9150-DBD44CF020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53DE0-90F9-45A5-A517-B643072E74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67787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4EDA98-308D-488C-B100-D8AB6F923A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9AF0636-DC1C-4553-BCA3-C3E8082F15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5FB7E4F-A5A5-43E3-9D93-306FD1F083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D56FC-4CF2-46F6-9905-F1D5C70333B9}" type="datetimeFigureOut">
              <a:rPr lang="ru-RU" smtClean="0"/>
              <a:t>07.04.2025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0C81BBB-FE18-4A12-B03E-92EC4DC79E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FAAD317-F732-4B15-840B-C89E561E19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53DE0-90F9-45A5-A517-B643072E74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62155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42B0471A-D926-4FBD-B142-4123CF10FE6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285FFC8-F4F3-4CEA-A859-E6C92030AD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F5F72B1-D9DB-4025-8C56-05C7065C43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D56FC-4CF2-46F6-9905-F1D5C70333B9}" type="datetimeFigureOut">
              <a:rPr lang="ru-RU" smtClean="0"/>
              <a:t>07.04.2025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4ED8C32-3B10-4976-B29B-B42848DE6C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B1BC9CE-F910-49F3-B218-896FACA25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53DE0-90F9-45A5-A517-B643072E74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97747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1D0749-7A73-4862-A718-146434E224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35D4C84-7785-476C-8ACE-7C5F6458D9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8BDE9EB-DED7-4618-BAA4-38FF7D3BF1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D56FC-4CF2-46F6-9905-F1D5C70333B9}" type="datetimeFigureOut">
              <a:rPr lang="ru-RU" smtClean="0"/>
              <a:t>07.04.2025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30AC0D6-268E-4A2D-876E-16C706F0B2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D9A976F-E6E5-4584-A694-BD59AE4121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53DE0-90F9-45A5-A517-B643072E74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85212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2E9912-019D-4C82-94C4-9D102F9B33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DD8DF43-211F-48FF-89EE-97C8F6C621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DA994B5-86B6-4D26-BBA7-5F19A9ED2C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D56FC-4CF2-46F6-9905-F1D5C70333B9}" type="datetimeFigureOut">
              <a:rPr lang="ru-RU" smtClean="0"/>
              <a:t>07.04.2025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5CAAC7B-47C9-4D00-B714-647051810C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E5A41DC-06F4-44FF-84B1-3834FDF02B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53DE0-90F9-45A5-A517-B643072E74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22881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D60587-57CE-4946-8C99-68BCA71BDC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F810DBE-FAA2-4CDF-BBF8-20AB6633392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E90D012-BD1B-4AC5-843A-F3577FFF4F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F31386E-625C-4B58-972A-5D1F2CE003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D56FC-4CF2-46F6-9905-F1D5C70333B9}" type="datetimeFigureOut">
              <a:rPr lang="ru-RU" smtClean="0"/>
              <a:t>07.04.2025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68CE85E-DA9D-4695-B899-64D7F97169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A411BC9-A740-42E7-9AC2-3EFDBA1F5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53DE0-90F9-45A5-A517-B643072E74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1124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AE92512-1252-436F-A640-732FEC55EC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94AFA04-29DA-46B4-B9F2-C929D097E4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ED6C231-CB20-4B8D-8C45-DC0C60268B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69E35F8-BB39-490A-9E74-16AFC2574A1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C1CD73E4-CFEE-436D-9F2F-7802F662E0C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CEF3CB0-8044-4A44-900D-FD1C956DE6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D56FC-4CF2-46F6-9905-F1D5C70333B9}" type="datetimeFigureOut">
              <a:rPr lang="ru-RU" smtClean="0"/>
              <a:t>07.04.2025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69BC8FDC-9190-4D03-A54E-1171361330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D3A5D3E1-1A66-4FD7-AA07-7DC4E6E7D3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53DE0-90F9-45A5-A517-B643072E74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13728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A040F9-C896-4FAD-8C7C-767675B474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0003F26-85D9-46E2-9BA0-161F8992B9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D56FC-4CF2-46F6-9905-F1D5C70333B9}" type="datetimeFigureOut">
              <a:rPr lang="ru-RU" smtClean="0"/>
              <a:t>07.04.2025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169FE6E-60DF-44A5-8279-DACC127999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BE14C0F-7D5E-4FAE-BBB3-43775934C4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53DE0-90F9-45A5-A517-B643072E74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77886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FF90E20-E04A-4EB1-8E0B-A7B71E4930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D56FC-4CF2-46F6-9905-F1D5C70333B9}" type="datetimeFigureOut">
              <a:rPr lang="ru-RU" smtClean="0"/>
              <a:t>07.04.2025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8669E8DE-852D-461B-A6C9-F69F5FAE0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60E7E07-9C1A-4120-B8F1-BAF01B6BE2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53DE0-90F9-45A5-A517-B643072E74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74688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A04DCC-FD15-4EC9-9347-AD810B3171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5B3A9B-D425-4299-BBD2-11904EBD17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5FD15E6-97DA-4AFC-BCA0-18DD87C755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4A232ED-212E-4CC8-B0C2-F8B4AEA147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D56FC-4CF2-46F6-9905-F1D5C70333B9}" type="datetimeFigureOut">
              <a:rPr lang="ru-RU" smtClean="0"/>
              <a:t>07.04.2025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A5971A5-B6A4-4003-9CAD-1F475B93FE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B8CF990-C665-4540-AD07-781C865D57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53DE0-90F9-45A5-A517-B643072E74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56841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8260FD-3347-4F5D-88A6-ECD4B2763C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92776B70-46A4-4673-8323-8D90C7AE4B8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7A250DF-47C2-436B-BB68-2476DCAED7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413D669-A898-4A8A-A8F6-6F6042073D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D56FC-4CF2-46F6-9905-F1D5C70333B9}" type="datetimeFigureOut">
              <a:rPr lang="ru-RU" smtClean="0"/>
              <a:t>07.04.2025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D0D09DD-CB47-492E-AA54-98FE7C314F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2B9EB2C-48C1-429A-B65F-E98C6021F9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53DE0-90F9-45A5-A517-B643072E74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30923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AFEFC7-8CD9-4C9D-9629-A6B7E9296F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CC9AACA-8636-4F1E-BBB1-EB6486BA1C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A81B2EF-D5DD-4E66-9A2D-97672035FD2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AD56FC-4CF2-46F6-9905-F1D5C70333B9}" type="datetimeFigureOut">
              <a:rPr lang="ru-RU" smtClean="0"/>
              <a:t>07.04.2025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3CF1312-7837-4F88-B03C-65CBE6CA72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6E0C39A-6B16-4F29-886B-8E92119230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453DE0-90F9-45A5-A517-B643072E74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82117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FD74E8F-57A1-4786-AB9C-9B739C286A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0947"/>
            <a:ext cx="12192000" cy="6136106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9B78CF97-6AEC-4D04-A7C4-23CF38468779}"/>
              </a:ext>
            </a:extLst>
          </p:cNvPr>
          <p:cNvSpPr/>
          <p:nvPr/>
        </p:nvSpPr>
        <p:spPr>
          <a:xfrm>
            <a:off x="5756545" y="1355104"/>
            <a:ext cx="5852501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2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5B9BD5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Пуля в шаре…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B70B10F-2919-4535-8896-9B7BA59129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754" y="587828"/>
            <a:ext cx="2499360" cy="1874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9755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29DA40EB-4E43-421D-AC88-32A1B78ADF69}"/>
                  </a:ext>
                </a:extLst>
              </p:cNvPr>
              <p:cNvSpPr txBox="1"/>
              <p:nvPr/>
            </p:nvSpPr>
            <p:spPr>
              <a:xfrm>
                <a:off x="100963" y="445896"/>
                <a:ext cx="3130230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Дано:</a:t>
                </a:r>
              </a:p>
              <a:p>
                <a14:m>
                  <m:oMath xmlns:m="http://schemas.openxmlformats.org/officeDocument/2006/math">
                    <m:r>
                      <a:rPr lang="en-US" sz="2400" b="1" i="1" dirty="0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𝒍</m:t>
                    </m:r>
                  </m:oMath>
                </a14:m>
                <a:r>
                  <a:rPr lang="ru-RU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= 0,</a:t>
                </a: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9</a:t>
                </a:r>
                <a:r>
                  <a:rPr lang="ru-RU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м </a:t>
                </a:r>
                <a:endParaRPr lang="en-US" sz="24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r>
                  <a:rPr lang="en-US" sz="2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∆p</a:t>
                </a:r>
                <a:r>
                  <a:rPr lang="ru-RU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= </a:t>
                </a: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-1,</a:t>
                </a:r>
                <a:r>
                  <a:rPr lang="ru-RU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5 кг·м/с </a:t>
                </a:r>
              </a:p>
              <a:p>
                <a:r>
                  <a:rPr lang="el-GR" sz="2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α</a:t>
                </a:r>
                <a:r>
                  <a:rPr lang="ru-RU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= 60</a:t>
                </a:r>
                <a:r>
                  <a:rPr lang="ru-RU" sz="2400" baseline="30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о</a:t>
                </a:r>
                <a:r>
                  <a:rPr lang="ru-RU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</a:p>
              <a:p>
                <a:r>
                  <a:rPr lang="el-GR" sz="2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β</a:t>
                </a:r>
                <a:r>
                  <a:rPr lang="ru-RU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= </a:t>
                </a: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39</a:t>
                </a:r>
                <a:r>
                  <a:rPr lang="ru-RU" sz="2400" baseline="30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о </a:t>
                </a:r>
                <a:endParaRPr lang="en-US" sz="24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𝑴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−?</m:t>
                      </m:r>
                    </m:oMath>
                  </m:oMathPara>
                </a14:m>
                <a:endParaRPr lang="ru-RU" sz="2400" b="1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mc:Choice>
        <mc:Fallback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29DA40EB-4E43-421D-AC88-32A1B78ADF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963" y="445896"/>
                <a:ext cx="3130230" cy="2308324"/>
              </a:xfrm>
              <a:prstGeom prst="rect">
                <a:avLst/>
              </a:prstGeom>
              <a:blipFill>
                <a:blip r:embed="rId2"/>
                <a:stretch>
                  <a:fillRect l="-3119" t="-211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id="{976DC5E2-AE45-4BE3-91C7-825787165C86}"/>
              </a:ext>
            </a:extLst>
          </p:cNvPr>
          <p:cNvCxnSpPr>
            <a:cxnSpLocks/>
          </p:cNvCxnSpPr>
          <p:nvPr/>
        </p:nvCxnSpPr>
        <p:spPr>
          <a:xfrm>
            <a:off x="3058058" y="519036"/>
            <a:ext cx="0" cy="216320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3465DB88-8A6F-4DC3-B436-80D4B8B626C7}"/>
              </a:ext>
            </a:extLst>
          </p:cNvPr>
          <p:cNvCxnSpPr>
            <a:cxnSpLocks/>
          </p:cNvCxnSpPr>
          <p:nvPr/>
        </p:nvCxnSpPr>
        <p:spPr>
          <a:xfrm flipH="1">
            <a:off x="279461" y="2328395"/>
            <a:ext cx="295173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36877BBB-9543-4FDB-B540-B149E20B8882}"/>
              </a:ext>
            </a:extLst>
          </p:cNvPr>
          <p:cNvSpPr txBox="1"/>
          <p:nvPr/>
        </p:nvSpPr>
        <p:spPr>
          <a:xfrm>
            <a:off x="4241074" y="445896"/>
            <a:ext cx="128886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Решение: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B7E52D70-96AE-49FD-8463-25F1E9F234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0818" y="630562"/>
            <a:ext cx="2980245" cy="2235184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D4B0DC47-FD40-480F-BC83-4C0A29CC49E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688" y="630562"/>
            <a:ext cx="4476750" cy="520065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598D0CFA-143D-43BC-A3B6-ED88BDAFDDA7}"/>
                  </a:ext>
                </a:extLst>
              </p:cNvPr>
              <p:cNvSpPr txBox="1"/>
              <p:nvPr/>
            </p:nvSpPr>
            <p:spPr>
              <a:xfrm>
                <a:off x="10213023" y="2189797"/>
                <a:ext cx="1878014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𝑀𝑔h</m:t>
                      </m:r>
                    </m:oMath>
                  </m:oMathPara>
                </a14:m>
                <a:endParaRPr lang="ru-RU" sz="3200" dirty="0"/>
              </a:p>
            </p:txBody>
          </p:sp>
        </mc:Choice>
        <mc:Fallback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598D0CFA-143D-43BC-A3B6-ED88BDAFDD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13023" y="2189797"/>
                <a:ext cx="1878014" cy="49244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0379A20B-4F5C-4F8D-A37A-04A379B75DEF}"/>
                  </a:ext>
                </a:extLst>
              </p:cNvPr>
              <p:cNvSpPr txBox="1"/>
              <p:nvPr/>
            </p:nvSpPr>
            <p:spPr>
              <a:xfrm>
                <a:off x="7376749" y="4393686"/>
                <a:ext cx="1848326" cy="9849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  <m:sSup>
                            <m:sSup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ru-RU" sz="3200" dirty="0"/>
              </a:p>
            </p:txBody>
          </p:sp>
        </mc:Choice>
        <mc:Fallback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0379A20B-4F5C-4F8D-A37A-04A379B75D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76749" y="4393686"/>
                <a:ext cx="1848326" cy="98495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TextBox 47">
            <a:extLst>
              <a:ext uri="{FF2B5EF4-FFF2-40B4-BE49-F238E27FC236}">
                <a16:creationId xmlns:a16="http://schemas.microsoft.com/office/drawing/2014/main" id="{ED0A1088-3E20-41B4-9551-12615B0E689C}"/>
              </a:ext>
            </a:extLst>
          </p:cNvPr>
          <p:cNvSpPr txBox="1"/>
          <p:nvPr/>
        </p:nvSpPr>
        <p:spPr>
          <a:xfrm>
            <a:off x="176662" y="3067059"/>
            <a:ext cx="659402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714375" algn="just"/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По закону сохранения полной механической энергии для движения шара вниз с высоты 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h</a:t>
            </a:r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получим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  <a:endParaRPr lang="ru-RU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75E50FAE-3598-49E7-99D7-E2F31C7B7B98}"/>
                  </a:ext>
                </a:extLst>
              </p:cNvPr>
              <p:cNvSpPr txBox="1"/>
              <p:nvPr/>
            </p:nvSpPr>
            <p:spPr>
              <a:xfrm>
                <a:off x="2229394" y="4205832"/>
                <a:ext cx="2132828" cy="86177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𝑀𝑔h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  <m:sSup>
                            <m:sSup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ru-RU" sz="2800" dirty="0"/>
              </a:p>
            </p:txBody>
          </p:sp>
        </mc:Choice>
        <mc:Fallback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75E50FAE-3598-49E7-99D7-E2F31C7B7B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9394" y="4205832"/>
                <a:ext cx="2132828" cy="86177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AC22716A-884C-413F-BD8C-1F9424F9C390}"/>
                  </a:ext>
                </a:extLst>
              </p:cNvPr>
              <p:cNvSpPr txBox="1"/>
              <p:nvPr/>
            </p:nvSpPr>
            <p:spPr>
              <a:xfrm>
                <a:off x="1010195" y="5163192"/>
                <a:ext cx="5240089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𝑙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𝑙𝑐𝑜𝑠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h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𝑙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𝑐𝑜𝑠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ru-RU" sz="2800" dirty="0"/>
              </a:p>
            </p:txBody>
          </p:sp>
        </mc:Choice>
        <mc:Fallback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AC22716A-884C-413F-BD8C-1F9424F9C3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0195" y="5163192"/>
                <a:ext cx="5240089" cy="43088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FEB9CEF9-81D4-4610-A010-0DCC61DB27A4}"/>
                  </a:ext>
                </a:extLst>
              </p:cNvPr>
              <p:cNvSpPr txBox="1"/>
              <p:nvPr/>
            </p:nvSpPr>
            <p:spPr>
              <a:xfrm>
                <a:off x="279461" y="5831212"/>
                <a:ext cx="3330784" cy="5218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𝑔𝑙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(1−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𝑐𝑜𝑠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</m:ra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ru-RU" sz="2800" dirty="0"/>
              </a:p>
            </p:txBody>
          </p:sp>
        </mc:Choice>
        <mc:Fallback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FEB9CEF9-81D4-4610-A010-0DCC61DB27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461" y="5831212"/>
                <a:ext cx="3330784" cy="52181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TextBox 52">
            <a:extLst>
              <a:ext uri="{FF2B5EF4-FFF2-40B4-BE49-F238E27FC236}">
                <a16:creationId xmlns:a16="http://schemas.microsoft.com/office/drawing/2014/main" id="{3DB67DDB-39A2-43AD-82EB-B981A60B9361}"/>
              </a:ext>
            </a:extLst>
          </p:cNvPr>
          <p:cNvSpPr txBox="1"/>
          <p:nvPr/>
        </p:nvSpPr>
        <p:spPr>
          <a:xfrm>
            <a:off x="3899265" y="5752857"/>
            <a:ext cx="819177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корость шара в нижней точке его траектории перед попаданием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в него пули.</a:t>
            </a:r>
          </a:p>
        </p:txBody>
      </p:sp>
    </p:spTree>
    <p:extLst>
      <p:ext uri="{BB962C8B-B14F-4D97-AF65-F5344CB8AC3E}">
        <p14:creationId xmlns:p14="http://schemas.microsoft.com/office/powerpoint/2010/main" val="29828156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D38D5D0F-16B6-4D8D-90BA-C09A7CC485D7}"/>
              </a:ext>
            </a:extLst>
          </p:cNvPr>
          <p:cNvSpPr txBox="1"/>
          <p:nvPr/>
        </p:nvSpPr>
        <p:spPr>
          <a:xfrm>
            <a:off x="78377" y="503311"/>
            <a:ext cx="1185236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Согласно закону сохранения импульса имеем: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8B38B9F-35DA-487E-B3B3-2B211B554EBC}"/>
                  </a:ext>
                </a:extLst>
              </p:cNvPr>
              <p:cNvSpPr txBox="1"/>
              <p:nvPr/>
            </p:nvSpPr>
            <p:spPr>
              <a:xfrm>
                <a:off x="3150755" y="1032259"/>
                <a:ext cx="3192990" cy="41767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𝑚</m:t>
                    </m:r>
                    <m:acc>
                      <m:accPr>
                        <m:chr m:val="⃗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𝑀</m:t>
                    </m:r>
                    <m:acc>
                      <m:accPr>
                        <m:chr m:val="⃗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𝑚</m:t>
                    </m:r>
                    <m:acc>
                      <m:accPr>
                        <m:chr m:val="⃗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acc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𝑀</m:t>
                    </m:r>
                    <m:acc>
                      <m:accPr>
                        <m:chr m:val="⃗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acc>
                  </m:oMath>
                </a14:m>
                <a:r>
                  <a:rPr lang="en-US" sz="2400" dirty="0"/>
                  <a:t>;</a:t>
                </a:r>
                <a:endParaRPr lang="ru-RU" sz="2400" dirty="0"/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8B38B9F-35DA-487E-B3B3-2B211B554E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0755" y="1032259"/>
                <a:ext cx="3192990" cy="417678"/>
              </a:xfrm>
              <a:prstGeom prst="rect">
                <a:avLst/>
              </a:prstGeom>
              <a:blipFill>
                <a:blip r:embed="rId2"/>
                <a:stretch>
                  <a:fillRect t="-10145" r="-4580" b="-4347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2483884E-478F-4DD3-A5DA-99BC22F658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77" y="1508216"/>
            <a:ext cx="2667000" cy="133350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AFBA32E8-AA7F-41C6-A476-E2AEB1E8B420}"/>
                  </a:ext>
                </a:extLst>
              </p:cNvPr>
              <p:cNvSpPr txBox="1"/>
              <p:nvPr/>
            </p:nvSpPr>
            <p:spPr>
              <a:xfrm>
                <a:off x="6866707" y="1040925"/>
                <a:ext cx="4510145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: 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𝑚𝑢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𝑀𝑣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𝑚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𝑀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ru-RU" sz="2800" dirty="0"/>
              </a:p>
            </p:txBody>
          </p:sp>
        </mc:Choice>
        <mc:Fallback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AFBA32E8-AA7F-41C6-A476-E2AEB1E8B4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6707" y="1040925"/>
                <a:ext cx="4510145" cy="43088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F0CDE0B5-4567-4818-88A4-72673638539B}"/>
                  </a:ext>
                </a:extLst>
              </p:cNvPr>
              <p:cNvSpPr txBox="1"/>
              <p:nvPr/>
            </p:nvSpPr>
            <p:spPr>
              <a:xfrm>
                <a:off x="4530698" y="1657550"/>
                <a:ext cx="3798219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𝑚𝑢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𝑚</m:t>
                      </m:r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p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𝑀𝑣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𝑀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ru-RU" sz="2800" dirty="0"/>
              </a:p>
            </p:txBody>
          </p:sp>
        </mc:Choice>
        <mc:Fallback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F0CDE0B5-4567-4818-88A4-7267363853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0698" y="1657550"/>
                <a:ext cx="3798219" cy="43088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7E1EDE59-FC41-4BD0-8B13-6A02EC584F36}"/>
                  </a:ext>
                </a:extLst>
              </p:cNvPr>
              <p:cNvSpPr txBox="1"/>
              <p:nvPr/>
            </p:nvSpPr>
            <p:spPr>
              <a:xfrm>
                <a:off x="4967576" y="2225170"/>
                <a:ext cx="2640403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𝑀𝑣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𝑀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ru-RU" sz="2800" dirty="0"/>
              </a:p>
            </p:txBody>
          </p:sp>
        </mc:Choice>
        <mc:Fallback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7E1EDE59-FC41-4BD0-8B13-6A02EC584F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7576" y="2225170"/>
                <a:ext cx="2640403" cy="43088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751FB5A9-8572-4006-B5A2-2B8080BB3863}"/>
                  </a:ext>
                </a:extLst>
              </p:cNvPr>
              <p:cNvSpPr txBox="1"/>
              <p:nvPr/>
            </p:nvSpPr>
            <p:spPr>
              <a:xfrm>
                <a:off x="2407636" y="2909165"/>
                <a:ext cx="2632387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n-US" sz="2800" b="0" i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);</m:t>
                      </m:r>
                    </m:oMath>
                  </m:oMathPara>
                </a14:m>
                <a:endParaRPr lang="ru-RU" sz="2800" dirty="0"/>
              </a:p>
            </p:txBody>
          </p:sp>
        </mc:Choice>
        <mc:Fallback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751FB5A9-8572-4006-B5A2-2B8080BB38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7636" y="2909165"/>
                <a:ext cx="2632387" cy="43088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59FA0F30-AD5A-4ABA-AE40-7E81A9E9ED6F}"/>
                  </a:ext>
                </a:extLst>
              </p:cNvPr>
              <p:cNvSpPr txBox="1"/>
              <p:nvPr/>
            </p:nvSpPr>
            <p:spPr>
              <a:xfrm>
                <a:off x="5137916" y="2726210"/>
                <a:ext cx="2274277" cy="88588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ru-RU" sz="2800" dirty="0"/>
              </a:p>
            </p:txBody>
          </p:sp>
        </mc:Choice>
        <mc:Fallback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59FA0F30-AD5A-4ABA-AE40-7E81A9E9ED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7916" y="2726210"/>
                <a:ext cx="2274277" cy="88588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123727C9-7AE1-4E8A-BBB1-402C4D6C64C9}"/>
                  </a:ext>
                </a:extLst>
              </p:cNvPr>
              <p:cNvSpPr txBox="1"/>
              <p:nvPr/>
            </p:nvSpPr>
            <p:spPr>
              <a:xfrm>
                <a:off x="7607979" y="2726210"/>
                <a:ext cx="2274277" cy="88588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ru-RU" sz="2800" dirty="0"/>
              </a:p>
            </p:txBody>
          </p:sp>
        </mc:Choice>
        <mc:Fallback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123727C9-7AE1-4E8A-BBB1-402C4D6C64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07979" y="2726210"/>
                <a:ext cx="2274277" cy="88588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extBox 29">
            <a:extLst>
              <a:ext uri="{FF2B5EF4-FFF2-40B4-BE49-F238E27FC236}">
                <a16:creationId xmlns:a16="http://schemas.microsoft.com/office/drawing/2014/main" id="{E2D1A2DC-27FB-4E88-9AFB-AFE17A528FD1}"/>
              </a:ext>
            </a:extLst>
          </p:cNvPr>
          <p:cNvSpPr txBox="1"/>
          <p:nvPr/>
        </p:nvSpPr>
        <p:spPr>
          <a:xfrm>
            <a:off x="169816" y="3656499"/>
            <a:ext cx="1185236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714375" algn="just"/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По закону сохранения полной механической энергии для движения шара вверх на высоту 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h’</a:t>
            </a:r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получим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  <a:endParaRPr lang="ru-RU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D7C1A535-492F-4216-91DB-6133E51A32D3}"/>
                  </a:ext>
                </a:extLst>
              </p:cNvPr>
              <p:cNvSpPr txBox="1"/>
              <p:nvPr/>
            </p:nvSpPr>
            <p:spPr>
              <a:xfrm>
                <a:off x="4632488" y="4409857"/>
                <a:ext cx="2246833" cy="86177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𝑀𝑔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  <m:sSup>
                            <m:sSup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ru-RU" sz="2800" dirty="0"/>
              </a:p>
            </p:txBody>
          </p:sp>
        </mc:Choice>
        <mc:Fallback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D7C1A535-492F-4216-91DB-6133E51A32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2488" y="4409857"/>
                <a:ext cx="2246833" cy="86177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9AA7FCEC-771A-41EF-B97A-2D16DC398797}"/>
                  </a:ext>
                </a:extLst>
              </p:cNvPr>
              <p:cNvSpPr txBox="1"/>
              <p:nvPr/>
            </p:nvSpPr>
            <p:spPr>
              <a:xfrm>
                <a:off x="2950575" y="5347580"/>
                <a:ext cx="5462201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𝑙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𝑙𝑐𝑜𝑠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𝑙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𝑐𝑜𝑠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ru-RU" sz="2800" dirty="0"/>
              </a:p>
            </p:txBody>
          </p:sp>
        </mc:Choice>
        <mc:Fallback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9AA7FCEC-771A-41EF-B97A-2D16DC3987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0575" y="5347580"/>
                <a:ext cx="5462201" cy="43088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3A7461D3-57AA-45D0-8F80-E69B6916DC14}"/>
                  </a:ext>
                </a:extLst>
              </p:cNvPr>
              <p:cNvSpPr txBox="1"/>
              <p:nvPr/>
            </p:nvSpPr>
            <p:spPr>
              <a:xfrm>
                <a:off x="3855213" y="5870810"/>
                <a:ext cx="3333990" cy="5218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𝑔𝑙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(1−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𝑐𝑜𝑠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</m:ra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ru-RU" sz="2800" dirty="0"/>
              </a:p>
            </p:txBody>
          </p:sp>
        </mc:Choice>
        <mc:Fallback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3A7461D3-57AA-45D0-8F80-E69B6916DC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5213" y="5870810"/>
                <a:ext cx="3333990" cy="52181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950132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C253F06-B174-4755-98E4-9D7C2094AE36}"/>
                  </a:ext>
                </a:extLst>
              </p:cNvPr>
              <p:cNvSpPr txBox="1"/>
              <p:nvPr/>
            </p:nvSpPr>
            <p:spPr>
              <a:xfrm>
                <a:off x="4847362" y="610027"/>
                <a:ext cx="2274277" cy="88588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ru-RU" sz="2800" dirty="0"/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C253F06-B174-4755-98E4-9D7C2094AE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7362" y="610027"/>
                <a:ext cx="2274277" cy="88588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3FCB99B-88BC-4AF6-AEDB-39E479E549FF}"/>
                  </a:ext>
                </a:extLst>
              </p:cNvPr>
              <p:cNvSpPr txBox="1"/>
              <p:nvPr/>
            </p:nvSpPr>
            <p:spPr>
              <a:xfrm>
                <a:off x="2482542" y="1798747"/>
                <a:ext cx="6709209" cy="99033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ad>
                            <m:radPr>
                              <m:degHide m:val="on"/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𝑔𝑙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(1−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𝑐𝑜𝑠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e>
                          </m:rad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ad>
                            <m:radPr>
                              <m:degHide m:val="on"/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𝑔𝑙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(1−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𝑐𝑜𝑠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e>
                          </m:rad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ru-RU" sz="2800" dirty="0"/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3FCB99B-88BC-4AF6-AEDB-39E479E549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2542" y="1798747"/>
                <a:ext cx="6709209" cy="99033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05C3FD7-893E-47C3-8675-CE6AB63A7AC6}"/>
                  </a:ext>
                </a:extLst>
              </p:cNvPr>
              <p:cNvSpPr txBox="1"/>
              <p:nvPr/>
            </p:nvSpPr>
            <p:spPr>
              <a:xfrm>
                <a:off x="1922068" y="3280954"/>
                <a:ext cx="8347863" cy="99912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1,5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ad>
                            <m:radPr>
                              <m:degHide m:val="on"/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2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0,9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(1−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0,5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e>
                          </m:rad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ad>
                            <m:radPr>
                              <m:degHide m:val="on"/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0,9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(1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7/9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e>
                          </m:rad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ru-RU" sz="2800" dirty="0"/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05C3FD7-893E-47C3-8675-CE6AB63A7A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2068" y="3280954"/>
                <a:ext cx="8347863" cy="9991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7792A02-EBC4-4C82-8874-0E5C43537F8B}"/>
                  </a:ext>
                </a:extLst>
              </p:cNvPr>
              <p:cNvSpPr txBox="1"/>
              <p:nvPr/>
            </p:nvSpPr>
            <p:spPr>
              <a:xfrm>
                <a:off x="5492581" y="4678680"/>
                <a:ext cx="1862626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=1,5 кг;</m:t>
                      </m:r>
                    </m:oMath>
                  </m:oMathPara>
                </a14:m>
                <a:endParaRPr lang="ru-RU" sz="2800" dirty="0"/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7792A02-EBC4-4C82-8874-0E5C43537F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2581" y="4678680"/>
                <a:ext cx="1862626" cy="43088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8C0AEB6-B953-4CBE-8770-563BD02BC227}"/>
                  </a:ext>
                </a:extLst>
              </p:cNvPr>
              <p:cNvSpPr txBox="1"/>
              <p:nvPr/>
            </p:nvSpPr>
            <p:spPr>
              <a:xfrm>
                <a:off x="8283544" y="5709355"/>
                <a:ext cx="3972773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ru-RU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Ответ:</m:t>
                      </m:r>
                      <m:r>
                        <a:rPr kumimoji="0" lang="ru-RU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1,5 кг</m:t>
                      </m:r>
                      <m:r>
                        <a:rPr kumimoji="0" lang="en-US" sz="3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.</m:t>
                      </m:r>
                    </m:oMath>
                  </m:oMathPara>
                </a14:m>
                <a:endParaRPr kumimoji="0" lang="ru-RU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8C0AEB6-B953-4CBE-8770-563BD02BC2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83544" y="5709355"/>
                <a:ext cx="3972773" cy="58477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433249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7C81F9A3-BCF8-4CD5-8CB7-974864B877AF}"/>
              </a:ext>
            </a:extLst>
          </p:cNvPr>
          <p:cNvSpPr txBox="1"/>
          <p:nvPr/>
        </p:nvSpPr>
        <p:spPr>
          <a:xfrm>
            <a:off x="210671" y="393662"/>
            <a:ext cx="1198132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Обоснование:</a:t>
            </a:r>
          </a:p>
          <a:p>
            <a:pPr defTabSz="179388"/>
            <a:endParaRPr lang="ru-RU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5137C52-3974-4C1D-B8F6-72BBE498D9A2}"/>
              </a:ext>
            </a:extLst>
          </p:cNvPr>
          <p:cNvSpPr txBox="1"/>
          <p:nvPr/>
        </p:nvSpPr>
        <p:spPr>
          <a:xfrm>
            <a:off x="165462" y="809161"/>
            <a:ext cx="11918961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444500"/>
            <a:r>
              <a:rPr lang="ru-RU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1.</a:t>
            </a:r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Систему отсчёта, связанную с Землёй, будем считать инерциальной.</a:t>
            </a:r>
          </a:p>
          <a:p>
            <a:pPr defTabSz="444500"/>
            <a:r>
              <a:rPr lang="ru-RU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2.</a:t>
            </a:r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Шар и пулю будем считать материальными точками, так как их размеры малы по сравнению с длиной нити.</a:t>
            </a:r>
          </a:p>
          <a:p>
            <a:pPr defTabSz="444500"/>
            <a:r>
              <a:rPr lang="ru-RU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3.</a:t>
            </a:r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При соударении для системы «пуля — шар» в ИСО выполняется закон сохранения импульса в проекциях на горизонтальную ось, так как внешние силы (силы тяжести и сила натяжения нити) вертикальны.</a:t>
            </a:r>
          </a:p>
          <a:p>
            <a:pPr defTabSz="444500"/>
            <a:r>
              <a:rPr lang="ru-RU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4.</a:t>
            </a:r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При движении шара на нити вниз и вверх выполняется закон сохранения механической энергии, так как сопротивлением воздуха по условию задачи можно пренебречь, а работа силы натяжения нити равна нулю (эта сила в любой точке траектории перпендикулярна скорости тела).</a:t>
            </a:r>
          </a:p>
        </p:txBody>
      </p:sp>
    </p:spTree>
    <p:extLst>
      <p:ext uri="{BB962C8B-B14F-4D97-AF65-F5344CB8AC3E}">
        <p14:creationId xmlns:p14="http://schemas.microsoft.com/office/powerpoint/2010/main" val="258383928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1506</TotalTime>
  <Words>335</Words>
  <Application>Microsoft Office PowerPoint</Application>
  <PresentationFormat>Широкоэкранный</PresentationFormat>
  <Paragraphs>37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1" baseType="lpstr">
      <vt:lpstr>Arial</vt:lpstr>
      <vt:lpstr>Calibri</vt:lpstr>
      <vt:lpstr>Calibri Light</vt:lpstr>
      <vt:lpstr>Cambria Math</vt:lpstr>
      <vt:lpstr>Courier New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Владимир Дубовик</dc:creator>
  <cp:lastModifiedBy>Владимир Дубовик</cp:lastModifiedBy>
  <cp:revision>200</cp:revision>
  <dcterms:created xsi:type="dcterms:W3CDTF">2025-02-27T06:04:08Z</dcterms:created>
  <dcterms:modified xsi:type="dcterms:W3CDTF">2025-04-07T11:30:05Z</dcterms:modified>
</cp:coreProperties>
</file>