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57" r:id="rId4"/>
    <p:sldId id="259" r:id="rId5"/>
    <p:sldId id="291" r:id="rId6"/>
    <p:sldId id="260" r:id="rId7"/>
    <p:sldId id="261" r:id="rId8"/>
    <p:sldId id="263" r:id="rId9"/>
    <p:sldId id="292" r:id="rId10"/>
    <p:sldId id="262" r:id="rId11"/>
    <p:sldId id="264" r:id="rId12"/>
    <p:sldId id="265" r:id="rId13"/>
    <p:sldId id="266" r:id="rId14"/>
    <p:sldId id="293" r:id="rId15"/>
    <p:sldId id="267" r:id="rId16"/>
    <p:sldId id="268" r:id="rId17"/>
    <p:sldId id="294" r:id="rId18"/>
    <p:sldId id="270" r:id="rId19"/>
    <p:sldId id="271" r:id="rId20"/>
    <p:sldId id="272" r:id="rId21"/>
    <p:sldId id="273" r:id="rId22"/>
    <p:sldId id="274" r:id="rId23"/>
    <p:sldId id="275" r:id="rId24"/>
    <p:sldId id="288" r:id="rId25"/>
    <p:sldId id="277" r:id="rId26"/>
    <p:sldId id="290" r:id="rId27"/>
    <p:sldId id="279" r:id="rId28"/>
    <p:sldId id="278" r:id="rId29"/>
    <p:sldId id="281" r:id="rId30"/>
    <p:sldId id="282" r:id="rId31"/>
    <p:sldId id="283" r:id="rId32"/>
    <p:sldId id="289"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8" autoAdjust="0"/>
    <p:restoredTop sz="94660"/>
  </p:normalViewPr>
  <p:slideViewPr>
    <p:cSldViewPr snapToGrid="0">
      <p:cViewPr varScale="1">
        <p:scale>
          <a:sx n="78" d="100"/>
          <a:sy n="78" d="100"/>
        </p:scale>
        <p:origin x="120"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CB6157-EDA9-438C-B4D1-AB007B6E66A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EA00181-FB56-47C0-9FA8-71B1940C3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2D7BDC8-E0A0-477C-9914-10DB70F422D5}"/>
              </a:ext>
            </a:extLst>
          </p:cNvPr>
          <p:cNvSpPr>
            <a:spLocks noGrp="1"/>
          </p:cNvSpPr>
          <p:nvPr>
            <p:ph type="dt" sz="half" idx="10"/>
          </p:nvPr>
        </p:nvSpPr>
        <p:spPr/>
        <p:txBody>
          <a:bodyPr/>
          <a:lstStyle/>
          <a:p>
            <a:fld id="{20B2F68F-6E8D-4625-9131-5E0C24A2AD0E}" type="datetimeFigureOut">
              <a:rPr lang="ru-RU" smtClean="0"/>
              <a:t>12.02.2025</a:t>
            </a:fld>
            <a:endParaRPr lang="ru-RU"/>
          </a:p>
        </p:txBody>
      </p:sp>
      <p:sp>
        <p:nvSpPr>
          <p:cNvPr id="5" name="Нижний колонтитул 4">
            <a:extLst>
              <a:ext uri="{FF2B5EF4-FFF2-40B4-BE49-F238E27FC236}">
                <a16:creationId xmlns:a16="http://schemas.microsoft.com/office/drawing/2014/main" id="{45A650BB-8A14-48BE-AEE0-EA0C25FD169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6AEAAC1-5CDE-443B-B268-8C987D20686A}"/>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287703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965167-921F-45CC-BEF9-206D4D75B25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006125C-3E65-4091-BA2B-6D33FAD5E78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EC3BFC4-E181-4519-86C1-AA859F8F9991}"/>
              </a:ext>
            </a:extLst>
          </p:cNvPr>
          <p:cNvSpPr>
            <a:spLocks noGrp="1"/>
          </p:cNvSpPr>
          <p:nvPr>
            <p:ph type="dt" sz="half" idx="10"/>
          </p:nvPr>
        </p:nvSpPr>
        <p:spPr/>
        <p:txBody>
          <a:bodyPr/>
          <a:lstStyle/>
          <a:p>
            <a:fld id="{20B2F68F-6E8D-4625-9131-5E0C24A2AD0E}" type="datetimeFigureOut">
              <a:rPr lang="ru-RU" smtClean="0"/>
              <a:t>12.02.2025</a:t>
            </a:fld>
            <a:endParaRPr lang="ru-RU"/>
          </a:p>
        </p:txBody>
      </p:sp>
      <p:sp>
        <p:nvSpPr>
          <p:cNvPr id="5" name="Нижний колонтитул 4">
            <a:extLst>
              <a:ext uri="{FF2B5EF4-FFF2-40B4-BE49-F238E27FC236}">
                <a16:creationId xmlns:a16="http://schemas.microsoft.com/office/drawing/2014/main" id="{22D5A564-F405-4487-A696-A0DE564A2F5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CAC37BE-0DA1-4207-9169-CBB685D3A3DD}"/>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321062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3F05EC8-0991-4D8F-8C65-07477F65870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1B5558B-DC79-4040-94C8-4BB19C9B784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3E7CDDF-AC9F-423F-A583-929678AFA066}"/>
              </a:ext>
            </a:extLst>
          </p:cNvPr>
          <p:cNvSpPr>
            <a:spLocks noGrp="1"/>
          </p:cNvSpPr>
          <p:nvPr>
            <p:ph type="dt" sz="half" idx="10"/>
          </p:nvPr>
        </p:nvSpPr>
        <p:spPr/>
        <p:txBody>
          <a:bodyPr/>
          <a:lstStyle/>
          <a:p>
            <a:fld id="{20B2F68F-6E8D-4625-9131-5E0C24A2AD0E}" type="datetimeFigureOut">
              <a:rPr lang="ru-RU" smtClean="0"/>
              <a:t>12.02.2025</a:t>
            </a:fld>
            <a:endParaRPr lang="ru-RU"/>
          </a:p>
        </p:txBody>
      </p:sp>
      <p:sp>
        <p:nvSpPr>
          <p:cNvPr id="5" name="Нижний колонтитул 4">
            <a:extLst>
              <a:ext uri="{FF2B5EF4-FFF2-40B4-BE49-F238E27FC236}">
                <a16:creationId xmlns:a16="http://schemas.microsoft.com/office/drawing/2014/main" id="{C6EA552E-27F2-424E-B2E9-68A9333BF45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4C3A87D-0E94-45FC-9055-343DC287410F}"/>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68413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C12CAE-7E2C-4624-A8FD-F7865881B52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8F3C7CA-0E72-48D0-83E6-4820F7C9B05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3955A80-8DD7-42C8-A308-346C2535E400}"/>
              </a:ext>
            </a:extLst>
          </p:cNvPr>
          <p:cNvSpPr>
            <a:spLocks noGrp="1"/>
          </p:cNvSpPr>
          <p:nvPr>
            <p:ph type="dt" sz="half" idx="10"/>
          </p:nvPr>
        </p:nvSpPr>
        <p:spPr/>
        <p:txBody>
          <a:bodyPr/>
          <a:lstStyle/>
          <a:p>
            <a:fld id="{20B2F68F-6E8D-4625-9131-5E0C24A2AD0E}" type="datetimeFigureOut">
              <a:rPr lang="ru-RU" smtClean="0"/>
              <a:t>12.02.2025</a:t>
            </a:fld>
            <a:endParaRPr lang="ru-RU"/>
          </a:p>
        </p:txBody>
      </p:sp>
      <p:sp>
        <p:nvSpPr>
          <p:cNvPr id="5" name="Нижний колонтитул 4">
            <a:extLst>
              <a:ext uri="{FF2B5EF4-FFF2-40B4-BE49-F238E27FC236}">
                <a16:creationId xmlns:a16="http://schemas.microsoft.com/office/drawing/2014/main" id="{DDBBF60E-F1C9-4AEC-83B8-CDD60D6FB0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38C5030-A91D-4479-A04B-A0A2E236A110}"/>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236566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594A3E-7AB8-4562-90C8-BC75113A724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44BF548-743E-44D4-9098-22F92A4945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E9270FD-C432-4A32-94D1-6A47E2ABC706}"/>
              </a:ext>
            </a:extLst>
          </p:cNvPr>
          <p:cNvSpPr>
            <a:spLocks noGrp="1"/>
          </p:cNvSpPr>
          <p:nvPr>
            <p:ph type="dt" sz="half" idx="10"/>
          </p:nvPr>
        </p:nvSpPr>
        <p:spPr/>
        <p:txBody>
          <a:bodyPr/>
          <a:lstStyle/>
          <a:p>
            <a:fld id="{20B2F68F-6E8D-4625-9131-5E0C24A2AD0E}" type="datetimeFigureOut">
              <a:rPr lang="ru-RU" smtClean="0"/>
              <a:t>12.02.2025</a:t>
            </a:fld>
            <a:endParaRPr lang="ru-RU"/>
          </a:p>
        </p:txBody>
      </p:sp>
      <p:sp>
        <p:nvSpPr>
          <p:cNvPr id="5" name="Нижний колонтитул 4">
            <a:extLst>
              <a:ext uri="{FF2B5EF4-FFF2-40B4-BE49-F238E27FC236}">
                <a16:creationId xmlns:a16="http://schemas.microsoft.com/office/drawing/2014/main" id="{F3744E5B-DE01-4E75-9A7C-886EC3E5FA5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4B242EB-E3BC-4F17-94FF-E8F1FB6F76C2}"/>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312160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7742D8-D2CE-4A68-BA68-7C2A48605C1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04A8F81-0800-4DBB-A702-0C5860D8F80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1FDB9B5-9EF4-4A00-B916-8B768BD881A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D99140B-B5B7-4C3A-94CD-7DD8AA376DD8}"/>
              </a:ext>
            </a:extLst>
          </p:cNvPr>
          <p:cNvSpPr>
            <a:spLocks noGrp="1"/>
          </p:cNvSpPr>
          <p:nvPr>
            <p:ph type="dt" sz="half" idx="10"/>
          </p:nvPr>
        </p:nvSpPr>
        <p:spPr/>
        <p:txBody>
          <a:bodyPr/>
          <a:lstStyle/>
          <a:p>
            <a:fld id="{20B2F68F-6E8D-4625-9131-5E0C24A2AD0E}" type="datetimeFigureOut">
              <a:rPr lang="ru-RU" smtClean="0"/>
              <a:t>12.02.2025</a:t>
            </a:fld>
            <a:endParaRPr lang="ru-RU"/>
          </a:p>
        </p:txBody>
      </p:sp>
      <p:sp>
        <p:nvSpPr>
          <p:cNvPr id="6" name="Нижний колонтитул 5">
            <a:extLst>
              <a:ext uri="{FF2B5EF4-FFF2-40B4-BE49-F238E27FC236}">
                <a16:creationId xmlns:a16="http://schemas.microsoft.com/office/drawing/2014/main" id="{5F2ADCFB-CD35-4AEA-916C-21BE13F10A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619BD11-41A9-4C6A-8519-360D4231D3D9}"/>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256385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A7B76F-56E0-4AAC-9411-736FE66B377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9941531-7E1B-4C2C-A05D-9C96EC75BD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190A03F-D6A9-401F-A9D4-BA414FE4F34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FF6418E-2734-450D-ABB4-CD790E57B7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7005A70-AF27-4210-9D1A-7BA0C91B60C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77CE293-5DA5-4162-AF12-4DD82F3F20AC}"/>
              </a:ext>
            </a:extLst>
          </p:cNvPr>
          <p:cNvSpPr>
            <a:spLocks noGrp="1"/>
          </p:cNvSpPr>
          <p:nvPr>
            <p:ph type="dt" sz="half" idx="10"/>
          </p:nvPr>
        </p:nvSpPr>
        <p:spPr/>
        <p:txBody>
          <a:bodyPr/>
          <a:lstStyle/>
          <a:p>
            <a:fld id="{20B2F68F-6E8D-4625-9131-5E0C24A2AD0E}" type="datetimeFigureOut">
              <a:rPr lang="ru-RU" smtClean="0"/>
              <a:t>12.02.2025</a:t>
            </a:fld>
            <a:endParaRPr lang="ru-RU"/>
          </a:p>
        </p:txBody>
      </p:sp>
      <p:sp>
        <p:nvSpPr>
          <p:cNvPr id="8" name="Нижний колонтитул 7">
            <a:extLst>
              <a:ext uri="{FF2B5EF4-FFF2-40B4-BE49-F238E27FC236}">
                <a16:creationId xmlns:a16="http://schemas.microsoft.com/office/drawing/2014/main" id="{A581BBF3-A52A-4638-A0FF-CCD96226065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F17D09B-858C-442D-8829-C6AF0EBC7092}"/>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407125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19596D-8D83-4E8F-996A-CB51CEA8616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432F15D-37FD-4BEC-9A5B-7BC962BE1983}"/>
              </a:ext>
            </a:extLst>
          </p:cNvPr>
          <p:cNvSpPr>
            <a:spLocks noGrp="1"/>
          </p:cNvSpPr>
          <p:nvPr>
            <p:ph type="dt" sz="half" idx="10"/>
          </p:nvPr>
        </p:nvSpPr>
        <p:spPr/>
        <p:txBody>
          <a:bodyPr/>
          <a:lstStyle/>
          <a:p>
            <a:fld id="{20B2F68F-6E8D-4625-9131-5E0C24A2AD0E}" type="datetimeFigureOut">
              <a:rPr lang="ru-RU" smtClean="0"/>
              <a:t>12.02.2025</a:t>
            </a:fld>
            <a:endParaRPr lang="ru-RU"/>
          </a:p>
        </p:txBody>
      </p:sp>
      <p:sp>
        <p:nvSpPr>
          <p:cNvPr id="4" name="Нижний колонтитул 3">
            <a:extLst>
              <a:ext uri="{FF2B5EF4-FFF2-40B4-BE49-F238E27FC236}">
                <a16:creationId xmlns:a16="http://schemas.microsoft.com/office/drawing/2014/main" id="{985C8195-A80A-482D-A9F3-BC1CDD377D8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CCFB921-4879-4E45-BCFD-527F7B0DE9F3}"/>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171646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BDC43F4-E3C9-42BA-BA6D-43A2F34C8AF1}"/>
              </a:ext>
            </a:extLst>
          </p:cNvPr>
          <p:cNvSpPr>
            <a:spLocks noGrp="1"/>
          </p:cNvSpPr>
          <p:nvPr>
            <p:ph type="dt" sz="half" idx="10"/>
          </p:nvPr>
        </p:nvSpPr>
        <p:spPr/>
        <p:txBody>
          <a:bodyPr/>
          <a:lstStyle/>
          <a:p>
            <a:fld id="{20B2F68F-6E8D-4625-9131-5E0C24A2AD0E}" type="datetimeFigureOut">
              <a:rPr lang="ru-RU" smtClean="0"/>
              <a:t>12.02.2025</a:t>
            </a:fld>
            <a:endParaRPr lang="ru-RU"/>
          </a:p>
        </p:txBody>
      </p:sp>
      <p:sp>
        <p:nvSpPr>
          <p:cNvPr id="3" name="Нижний колонтитул 2">
            <a:extLst>
              <a:ext uri="{FF2B5EF4-FFF2-40B4-BE49-F238E27FC236}">
                <a16:creationId xmlns:a16="http://schemas.microsoft.com/office/drawing/2014/main" id="{04E493BE-DAF4-4D6B-9143-3CF01F33107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583F78E-5CB5-4224-924F-B5493860BC58}"/>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15755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ABA462-8A39-4DB9-95D3-4E269A65826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97755B7-F7DA-4368-81AA-EAF4A263A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AA074BB-F4FE-47C1-A6DC-6CD94AF56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F72DDD9-02EE-4C9B-A091-178842EE5275}"/>
              </a:ext>
            </a:extLst>
          </p:cNvPr>
          <p:cNvSpPr>
            <a:spLocks noGrp="1"/>
          </p:cNvSpPr>
          <p:nvPr>
            <p:ph type="dt" sz="half" idx="10"/>
          </p:nvPr>
        </p:nvSpPr>
        <p:spPr/>
        <p:txBody>
          <a:bodyPr/>
          <a:lstStyle/>
          <a:p>
            <a:fld id="{20B2F68F-6E8D-4625-9131-5E0C24A2AD0E}" type="datetimeFigureOut">
              <a:rPr lang="ru-RU" smtClean="0"/>
              <a:t>12.02.2025</a:t>
            </a:fld>
            <a:endParaRPr lang="ru-RU"/>
          </a:p>
        </p:txBody>
      </p:sp>
      <p:sp>
        <p:nvSpPr>
          <p:cNvPr id="6" name="Нижний колонтитул 5">
            <a:extLst>
              <a:ext uri="{FF2B5EF4-FFF2-40B4-BE49-F238E27FC236}">
                <a16:creationId xmlns:a16="http://schemas.microsoft.com/office/drawing/2014/main" id="{1DECD628-EF4D-4E4D-8A42-AF3A4B98BF2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EC50E1A-B331-483D-8DE8-6008EFF16089}"/>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440337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A36167-131A-46FC-827C-764E13406A9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7849FD-3213-45B8-8CC5-A58053F14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691FDDB-B955-4664-BF62-69D40B5AF4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72A2E13-4B28-47BC-9FCE-4AA3A2A26BC0}"/>
              </a:ext>
            </a:extLst>
          </p:cNvPr>
          <p:cNvSpPr>
            <a:spLocks noGrp="1"/>
          </p:cNvSpPr>
          <p:nvPr>
            <p:ph type="dt" sz="half" idx="10"/>
          </p:nvPr>
        </p:nvSpPr>
        <p:spPr/>
        <p:txBody>
          <a:bodyPr/>
          <a:lstStyle/>
          <a:p>
            <a:fld id="{20B2F68F-6E8D-4625-9131-5E0C24A2AD0E}" type="datetimeFigureOut">
              <a:rPr lang="ru-RU" smtClean="0"/>
              <a:t>12.02.2025</a:t>
            </a:fld>
            <a:endParaRPr lang="ru-RU"/>
          </a:p>
        </p:txBody>
      </p:sp>
      <p:sp>
        <p:nvSpPr>
          <p:cNvPr id="6" name="Нижний колонтитул 5">
            <a:extLst>
              <a:ext uri="{FF2B5EF4-FFF2-40B4-BE49-F238E27FC236}">
                <a16:creationId xmlns:a16="http://schemas.microsoft.com/office/drawing/2014/main" id="{2D820AC8-CC6F-4B6F-B49E-FFBE5948AED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1992955-445B-4BB5-8BAB-83270690C60F}"/>
              </a:ext>
            </a:extLst>
          </p:cNvPr>
          <p:cNvSpPr>
            <a:spLocks noGrp="1"/>
          </p:cNvSpPr>
          <p:nvPr>
            <p:ph type="sldNum" sz="quarter" idx="12"/>
          </p:nvPr>
        </p:nvSpPr>
        <p:spPr/>
        <p:txBody>
          <a:bodyPr/>
          <a:lstStyle/>
          <a:p>
            <a:fld id="{7BCEB220-14ED-4AE6-809C-677092637CDB}" type="slidenum">
              <a:rPr lang="ru-RU" smtClean="0"/>
              <a:t>‹#›</a:t>
            </a:fld>
            <a:endParaRPr lang="ru-RU"/>
          </a:p>
        </p:txBody>
      </p:sp>
    </p:spTree>
    <p:extLst>
      <p:ext uri="{BB962C8B-B14F-4D97-AF65-F5344CB8AC3E}">
        <p14:creationId xmlns:p14="http://schemas.microsoft.com/office/powerpoint/2010/main" val="172901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97CC85-AACB-40B4-9ADC-A751527EB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9917B7D-3C54-4AF4-8C20-E216532FF4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186C9E-C2A8-4F73-BE57-829F2ADDFE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2F68F-6E8D-4625-9131-5E0C24A2AD0E}" type="datetimeFigureOut">
              <a:rPr lang="ru-RU" smtClean="0"/>
              <a:t>12.02.2025</a:t>
            </a:fld>
            <a:endParaRPr lang="ru-RU"/>
          </a:p>
        </p:txBody>
      </p:sp>
      <p:sp>
        <p:nvSpPr>
          <p:cNvPr id="5" name="Нижний колонтитул 4">
            <a:extLst>
              <a:ext uri="{FF2B5EF4-FFF2-40B4-BE49-F238E27FC236}">
                <a16:creationId xmlns:a16="http://schemas.microsoft.com/office/drawing/2014/main" id="{ACA7B17F-B8A6-4B38-BB7A-AEB958FE2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4A5FAEC-973D-415C-84EF-02318C3F65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EB220-14ED-4AE6-809C-677092637CDB}" type="slidenum">
              <a:rPr lang="ru-RU" smtClean="0"/>
              <a:t>‹#›</a:t>
            </a:fld>
            <a:endParaRPr lang="ru-RU"/>
          </a:p>
        </p:txBody>
      </p:sp>
    </p:spTree>
    <p:extLst>
      <p:ext uri="{BB962C8B-B14F-4D97-AF65-F5344CB8AC3E}">
        <p14:creationId xmlns:p14="http://schemas.microsoft.com/office/powerpoint/2010/main" val="345031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4.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3.png"/><Relationship Id="rId5" Type="http://schemas.openxmlformats.org/officeDocument/2006/relationships/image" Target="../media/image78.png"/><Relationship Id="rId10" Type="http://schemas.openxmlformats.org/officeDocument/2006/relationships/image" Target="../media/image82.png"/><Relationship Id="rId4" Type="http://schemas.openxmlformats.org/officeDocument/2006/relationships/image" Target="../media/image77.png"/><Relationship Id="rId9" Type="http://schemas.openxmlformats.org/officeDocument/2006/relationships/image" Target="../media/image88.png"/></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1.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99.png"/></Relationships>
</file>

<file path=ppt/slides/_rels/slide26.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slides/_rels/slide2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1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 Id="rId5" Type="http://schemas.openxmlformats.org/officeDocument/2006/relationships/image" Target="../media/image117.png"/><Relationship Id="rId4" Type="http://schemas.openxmlformats.org/officeDocument/2006/relationships/image" Target="../media/image116.png"/></Relationships>
</file>

<file path=ppt/slides/_rels/slide2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png"/><Relationship Id="rId18" Type="http://schemas.openxmlformats.org/officeDocument/2006/relationships/image" Target="../media/image136.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0.png"/><Relationship Id="rId17" Type="http://schemas.openxmlformats.org/officeDocument/2006/relationships/image" Target="../media/image135.png"/><Relationship Id="rId2" Type="http://schemas.openxmlformats.org/officeDocument/2006/relationships/image" Target="../media/image120.png"/><Relationship Id="rId16"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5" Type="http://schemas.openxmlformats.org/officeDocument/2006/relationships/image" Target="../media/image13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 Id="rId14" Type="http://schemas.openxmlformats.org/officeDocument/2006/relationships/image" Target="../media/image132.png"/></Relationships>
</file>

<file path=ppt/slides/_rels/slide31.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32.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6.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FD74E8F-57A1-4786-AB9C-9B739C286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947"/>
            <a:ext cx="12192000" cy="6136106"/>
          </a:xfrm>
          <a:prstGeom prst="rect">
            <a:avLst/>
          </a:prstGeom>
        </p:spPr>
      </p:pic>
      <p:sp>
        <p:nvSpPr>
          <p:cNvPr id="5" name="Прямоугольник 4">
            <a:extLst>
              <a:ext uri="{FF2B5EF4-FFF2-40B4-BE49-F238E27FC236}">
                <a16:creationId xmlns:a16="http://schemas.microsoft.com/office/drawing/2014/main" id="{9B78CF97-6AEC-4D04-A7C4-23CF38468779}"/>
              </a:ext>
            </a:extLst>
          </p:cNvPr>
          <p:cNvSpPr/>
          <p:nvPr/>
        </p:nvSpPr>
        <p:spPr>
          <a:xfrm>
            <a:off x="7654307" y="1444086"/>
            <a:ext cx="2056973" cy="1200329"/>
          </a:xfrm>
          <a:prstGeom prst="rect">
            <a:avLst/>
          </a:prstGeom>
          <a:noFill/>
        </p:spPr>
        <p:txBody>
          <a:bodyPr wrap="none" lIns="91440" tIns="45720" rIns="91440" bIns="45720">
            <a:spAutoFit/>
          </a:bodyPr>
          <a:lstStyle/>
          <a:p>
            <a:pPr algn="ctr"/>
            <a:r>
              <a:rPr lang="ru-RU"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2024</a:t>
            </a:r>
          </a:p>
        </p:txBody>
      </p:sp>
      <p:sp>
        <p:nvSpPr>
          <p:cNvPr id="6" name="Прямоугольник 5">
            <a:extLst>
              <a:ext uri="{FF2B5EF4-FFF2-40B4-BE49-F238E27FC236}">
                <a16:creationId xmlns:a16="http://schemas.microsoft.com/office/drawing/2014/main" id="{C8EEBF89-2C36-4CFC-ABD6-43DCFE27B0DB}"/>
              </a:ext>
            </a:extLst>
          </p:cNvPr>
          <p:cNvSpPr/>
          <p:nvPr/>
        </p:nvSpPr>
        <p:spPr>
          <a:xfrm>
            <a:off x="5187352" y="796446"/>
            <a:ext cx="6990888" cy="92333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РЕАЛЬНЫЕ ВАРИАНТЫ</a:t>
            </a:r>
          </a:p>
        </p:txBody>
      </p:sp>
      <p:sp>
        <p:nvSpPr>
          <p:cNvPr id="8" name="TextBox 7">
            <a:extLst>
              <a:ext uri="{FF2B5EF4-FFF2-40B4-BE49-F238E27FC236}">
                <a16:creationId xmlns:a16="http://schemas.microsoft.com/office/drawing/2014/main" id="{84111206-E4C5-4B91-806F-9AF6FE1C6CA9}"/>
              </a:ext>
            </a:extLst>
          </p:cNvPr>
          <p:cNvSpPr txBox="1"/>
          <p:nvPr/>
        </p:nvSpPr>
        <p:spPr>
          <a:xfrm>
            <a:off x="6742972" y="2413582"/>
            <a:ext cx="4315597" cy="461665"/>
          </a:xfrm>
          <a:prstGeom prst="rect">
            <a:avLst/>
          </a:prstGeom>
          <a:noFill/>
        </p:spPr>
        <p:txBody>
          <a:bodyPr wrap="square">
            <a:spAutoFit/>
          </a:bodyPr>
          <a:lstStyle/>
          <a:p>
            <a:r>
              <a:rPr lang="ru-RU" sz="24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УРАЛ - ОСНОВНАЯ ВОЛНА</a:t>
            </a:r>
          </a:p>
        </p:txBody>
      </p:sp>
      <p:pic>
        <p:nvPicPr>
          <p:cNvPr id="13" name="Рисунок 12">
            <a:extLst>
              <a:ext uri="{FF2B5EF4-FFF2-40B4-BE49-F238E27FC236}">
                <a16:creationId xmlns:a16="http://schemas.microsoft.com/office/drawing/2014/main" id="{FC94CC44-DFC5-4A55-9A05-BD02F1AF2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4" y="492176"/>
            <a:ext cx="3104147" cy="3104147"/>
          </a:xfrm>
          <a:prstGeom prst="rect">
            <a:avLst/>
          </a:prstGeom>
        </p:spPr>
      </p:pic>
    </p:spTree>
    <p:extLst>
      <p:ext uri="{BB962C8B-B14F-4D97-AF65-F5344CB8AC3E}">
        <p14:creationId xmlns:p14="http://schemas.microsoft.com/office/powerpoint/2010/main" val="299397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a:extLst>
              <a:ext uri="{FF2B5EF4-FFF2-40B4-BE49-F238E27FC236}">
                <a16:creationId xmlns:a16="http://schemas.microsoft.com/office/drawing/2014/main" id="{8F0E0547-1941-423C-84F3-3A97679939FA}"/>
              </a:ext>
            </a:extLst>
          </p:cNvPr>
          <p:cNvPicPr>
            <a:picLocks noChangeAspect="1"/>
          </p:cNvPicPr>
          <p:nvPr/>
        </p:nvPicPr>
        <p:blipFill>
          <a:blip r:embed="rId2"/>
          <a:stretch>
            <a:fillRect/>
          </a:stretch>
        </p:blipFill>
        <p:spPr>
          <a:xfrm>
            <a:off x="41189" y="421324"/>
            <a:ext cx="685800" cy="371475"/>
          </a:xfrm>
          <a:prstGeom prst="rect">
            <a:avLst/>
          </a:prstGeom>
        </p:spPr>
      </p:pic>
      <p:sp>
        <p:nvSpPr>
          <p:cNvPr id="13" name="TextBox 12">
            <a:extLst>
              <a:ext uri="{FF2B5EF4-FFF2-40B4-BE49-F238E27FC236}">
                <a16:creationId xmlns:a16="http://schemas.microsoft.com/office/drawing/2014/main" id="{1A5F5AEA-BC1D-42B3-8DAC-51939AAE4340}"/>
              </a:ext>
            </a:extLst>
          </p:cNvPr>
          <p:cNvSpPr txBox="1"/>
          <p:nvPr/>
        </p:nvSpPr>
        <p:spPr>
          <a:xfrm>
            <a:off x="41189" y="421324"/>
            <a:ext cx="11920152" cy="3046988"/>
          </a:xfrm>
          <a:prstGeom prst="rect">
            <a:avLst/>
          </a:prstGeom>
          <a:noFill/>
        </p:spPr>
        <p:txBody>
          <a:bodyPr wrap="square">
            <a:spAutoFit/>
          </a:bodyPr>
          <a:lstStyle/>
          <a:p>
            <a:pPr indent="803275" algn="just"/>
            <a:r>
              <a:rPr lang="ru-RU" sz="2400" dirty="0">
                <a:latin typeface="Courier New" panose="02070309020205020404" pitchFamily="49" charset="0"/>
                <a:cs typeface="Courier New" panose="02070309020205020404" pitchFamily="49" charset="0"/>
              </a:rPr>
              <a:t>В сосуде неизменного объёма находилась при комнатной температуре смесь двух идеальных газов. Количество вещества первого газа 1 моль, второго - 2 моль. Половину содержимого сосуда выпустили, а затем добавили в него 1 моль первого газа при неизменной температуре. Как изменились в результате этого парциальное давление первого газа и давление смеси газов?</a:t>
            </a:r>
          </a:p>
          <a:p>
            <a:r>
              <a:rPr lang="ru-RU" sz="2400" dirty="0">
                <a:latin typeface="Courier New" panose="02070309020205020404" pitchFamily="49" charset="0"/>
                <a:cs typeface="Courier New" panose="02070309020205020404" pitchFamily="49" charset="0"/>
              </a:rPr>
              <a:t>Для каждой величины определите соответствующий характер изменения: 1)увеличилась</a:t>
            </a:r>
            <a:r>
              <a:rPr lang="en-US" sz="24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2)уменьшилась</a:t>
            </a:r>
            <a:r>
              <a:rPr lang="en-US" sz="24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3)не изменилась</a:t>
            </a:r>
          </a:p>
        </p:txBody>
      </p:sp>
      <p:pic>
        <p:nvPicPr>
          <p:cNvPr id="4" name="Рисунок 3">
            <a:extLst>
              <a:ext uri="{FF2B5EF4-FFF2-40B4-BE49-F238E27FC236}">
                <a16:creationId xmlns:a16="http://schemas.microsoft.com/office/drawing/2014/main" id="{FEC09513-1DAE-4201-A1A4-DFBC656BAC83}"/>
              </a:ext>
            </a:extLst>
          </p:cNvPr>
          <p:cNvPicPr>
            <a:picLocks noChangeAspect="1"/>
          </p:cNvPicPr>
          <p:nvPr/>
        </p:nvPicPr>
        <p:blipFill>
          <a:blip r:embed="rId3"/>
          <a:stretch>
            <a:fillRect/>
          </a:stretch>
        </p:blipFill>
        <p:spPr>
          <a:xfrm>
            <a:off x="620924" y="3468312"/>
            <a:ext cx="10950151" cy="794769"/>
          </a:xfrm>
          <a:prstGeom prst="rect">
            <a:avLst/>
          </a:prstGeom>
        </p:spPr>
      </p:pic>
      <p:sp>
        <p:nvSpPr>
          <p:cNvPr id="20" name="Прямоугольник 19">
            <a:extLst>
              <a:ext uri="{FF2B5EF4-FFF2-40B4-BE49-F238E27FC236}">
                <a16:creationId xmlns:a16="http://schemas.microsoft.com/office/drawing/2014/main" id="{994667EF-7E34-4D5A-8211-B712691AA045}"/>
              </a:ext>
            </a:extLst>
          </p:cNvPr>
          <p:cNvSpPr/>
          <p:nvPr/>
        </p:nvSpPr>
        <p:spPr>
          <a:xfrm>
            <a:off x="8924063" y="3364719"/>
            <a:ext cx="461985" cy="923330"/>
          </a:xfrm>
          <a:prstGeom prst="rect">
            <a:avLst/>
          </a:prstGeom>
          <a:noFill/>
        </p:spPr>
        <p:txBody>
          <a:bodyPr wrap="none" lIns="91440" tIns="45720" rIns="91440" bIns="45720">
            <a:spAutoFit/>
          </a:bodyPr>
          <a:lstStyle/>
          <a:p>
            <a:pPr algn="ctr"/>
            <a:r>
              <a:rPr lang="en-US"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2</a:t>
            </a:r>
            <a:endParaRPr lang="ru-RU" sz="5400" b="1" cap="none" spc="0" dirty="0">
              <a:ln w="22225">
                <a:solidFill>
                  <a:schemeClr val="accent2"/>
                </a:solidFill>
                <a:prstDash val="solid"/>
              </a:ln>
              <a:solidFill>
                <a:schemeClr val="accent2">
                  <a:lumMod val="40000"/>
                  <a:lumOff val="60000"/>
                </a:schemeClr>
              </a:solidFill>
              <a:effectLst/>
            </a:endParaRPr>
          </a:p>
        </p:txBody>
      </p:sp>
      <p:sp>
        <p:nvSpPr>
          <p:cNvPr id="14" name="Прямоугольник 13">
            <a:extLst>
              <a:ext uri="{FF2B5EF4-FFF2-40B4-BE49-F238E27FC236}">
                <a16:creationId xmlns:a16="http://schemas.microsoft.com/office/drawing/2014/main" id="{9816E68B-AE3E-47F0-8811-5627B072FFC9}"/>
              </a:ext>
            </a:extLst>
          </p:cNvPr>
          <p:cNvSpPr/>
          <p:nvPr/>
        </p:nvSpPr>
        <p:spPr>
          <a:xfrm>
            <a:off x="3267938" y="3384376"/>
            <a:ext cx="461985" cy="923330"/>
          </a:xfrm>
          <a:prstGeom prst="rect">
            <a:avLst/>
          </a:prstGeom>
          <a:noFill/>
        </p:spPr>
        <p:txBody>
          <a:bodyPr wrap="none" lIns="91440" tIns="45720" rIns="91440" bIns="45720">
            <a:spAutoFit/>
          </a:bodyPr>
          <a:lstStyle/>
          <a:p>
            <a:pPr algn="ctr"/>
            <a:r>
              <a:rPr lang="en-US"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1</a:t>
            </a:r>
            <a:endParaRPr lang="ru-RU" sz="5400" b="1" cap="none" spc="0" dirty="0">
              <a:ln w="22225">
                <a:solidFill>
                  <a:schemeClr val="accent2"/>
                </a:solidFill>
                <a:prstDash val="solid"/>
              </a:ln>
              <a:solidFill>
                <a:schemeClr val="accent2">
                  <a:lumMod val="40000"/>
                  <a:lumOff val="60000"/>
                </a:schemeClr>
              </a:solidFill>
              <a:effectLst/>
            </a:endParaRPr>
          </a:p>
        </p:txBody>
      </p:sp>
      <p:sp>
        <p:nvSpPr>
          <p:cNvPr id="17" name="TextBox 16">
            <a:extLst>
              <a:ext uri="{FF2B5EF4-FFF2-40B4-BE49-F238E27FC236}">
                <a16:creationId xmlns:a16="http://schemas.microsoft.com/office/drawing/2014/main" id="{9E4F41F8-278F-495A-9C62-0666507A481E}"/>
              </a:ext>
            </a:extLst>
          </p:cNvPr>
          <p:cNvSpPr txBox="1"/>
          <p:nvPr/>
        </p:nvSpPr>
        <p:spPr>
          <a:xfrm>
            <a:off x="41188" y="4288049"/>
            <a:ext cx="11920151" cy="830997"/>
          </a:xfrm>
          <a:prstGeom prst="rect">
            <a:avLst/>
          </a:prstGeom>
          <a:noFill/>
        </p:spPr>
        <p:txBody>
          <a:bodyPr wrap="square">
            <a:spAutoFit/>
          </a:bodyPr>
          <a:lstStyle/>
          <a:p>
            <a:pPr algn="just"/>
            <a:r>
              <a:rPr lang="ru-RU" sz="2400" dirty="0">
                <a:latin typeface="Courier New" panose="02070309020205020404" pitchFamily="49" charset="0"/>
                <a:cs typeface="Courier New" panose="02070309020205020404" pitchFamily="49" charset="0"/>
              </a:rPr>
              <a:t>Запишите в таблицу выбранные цифры для каждой физической величины. Цифры в ответе могут повторяться.</a:t>
            </a:r>
          </a:p>
        </p:txBody>
      </p:sp>
      <p:pic>
        <p:nvPicPr>
          <p:cNvPr id="7" name="Рисунок 6">
            <a:extLst>
              <a:ext uri="{FF2B5EF4-FFF2-40B4-BE49-F238E27FC236}">
                <a16:creationId xmlns:a16="http://schemas.microsoft.com/office/drawing/2014/main" id="{E2E770D3-68BE-45AD-9241-44B993066C82}"/>
              </a:ext>
            </a:extLst>
          </p:cNvPr>
          <p:cNvPicPr>
            <a:picLocks noChangeAspect="1"/>
          </p:cNvPicPr>
          <p:nvPr/>
        </p:nvPicPr>
        <p:blipFill>
          <a:blip r:embed="rId4"/>
          <a:stretch>
            <a:fillRect/>
          </a:stretch>
        </p:blipFill>
        <p:spPr>
          <a:xfrm>
            <a:off x="1970131" y="5101872"/>
            <a:ext cx="2419350" cy="1190625"/>
          </a:xfrm>
          <a:prstGeom prst="rect">
            <a:avLst/>
          </a:prstGeom>
        </p:spPr>
      </p:pic>
      <p:pic>
        <p:nvPicPr>
          <p:cNvPr id="10" name="Рисунок 9">
            <a:extLst>
              <a:ext uri="{FF2B5EF4-FFF2-40B4-BE49-F238E27FC236}">
                <a16:creationId xmlns:a16="http://schemas.microsoft.com/office/drawing/2014/main" id="{4357945E-ABB9-41BB-AD9D-1A4BC96453DA}"/>
              </a:ext>
            </a:extLst>
          </p:cNvPr>
          <p:cNvPicPr>
            <a:picLocks noChangeAspect="1"/>
          </p:cNvPicPr>
          <p:nvPr/>
        </p:nvPicPr>
        <p:blipFill>
          <a:blip r:embed="rId5"/>
          <a:stretch>
            <a:fillRect/>
          </a:stretch>
        </p:blipFill>
        <p:spPr>
          <a:xfrm>
            <a:off x="6032284" y="5139822"/>
            <a:ext cx="2721425" cy="544285"/>
          </a:xfrm>
          <a:prstGeom prst="rect">
            <a:avLst/>
          </a:prstGeom>
        </p:spPr>
      </p:pic>
      <p:pic>
        <p:nvPicPr>
          <p:cNvPr id="15" name="Рисунок 14">
            <a:extLst>
              <a:ext uri="{FF2B5EF4-FFF2-40B4-BE49-F238E27FC236}">
                <a16:creationId xmlns:a16="http://schemas.microsoft.com/office/drawing/2014/main" id="{4685136A-7FE0-4EAE-920F-B27EEC55DB3A}"/>
              </a:ext>
            </a:extLst>
          </p:cNvPr>
          <p:cNvPicPr>
            <a:picLocks noChangeAspect="1"/>
          </p:cNvPicPr>
          <p:nvPr/>
        </p:nvPicPr>
        <p:blipFill>
          <a:blip r:embed="rId6"/>
          <a:stretch>
            <a:fillRect/>
          </a:stretch>
        </p:blipFill>
        <p:spPr>
          <a:xfrm>
            <a:off x="5335542" y="5647752"/>
            <a:ext cx="4183132" cy="788924"/>
          </a:xfrm>
          <a:prstGeom prst="rect">
            <a:avLst/>
          </a:prstGeom>
        </p:spPr>
      </p:pic>
    </p:spTree>
    <p:extLst>
      <p:ext uri="{BB962C8B-B14F-4D97-AF65-F5344CB8AC3E}">
        <p14:creationId xmlns:p14="http://schemas.microsoft.com/office/powerpoint/2010/main" val="398248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DA3807F-4E31-471A-9CB9-FD6A455E7AAB}"/>
              </a:ext>
            </a:extLst>
          </p:cNvPr>
          <p:cNvPicPr>
            <a:picLocks noChangeAspect="1"/>
          </p:cNvPicPr>
          <p:nvPr/>
        </p:nvPicPr>
        <p:blipFill>
          <a:blip r:embed="rId2"/>
          <a:stretch>
            <a:fillRect/>
          </a:stretch>
        </p:blipFill>
        <p:spPr>
          <a:xfrm>
            <a:off x="108893" y="448704"/>
            <a:ext cx="704850" cy="40005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9B38396-7A34-48E6-90BF-4BD19EC84F92}"/>
                  </a:ext>
                </a:extLst>
              </p:cNvPr>
              <p:cNvSpPr txBox="1"/>
              <p:nvPr/>
            </p:nvSpPr>
            <p:spPr>
              <a:xfrm>
                <a:off x="1484881" y="2417819"/>
                <a:ext cx="2621167" cy="8302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m:t>
                      </m:r>
                      <m:r>
                        <a:rPr lang="en-US" sz="2800" b="0" i="1" smtClean="0">
                          <a:latin typeface="Cambria Math" panose="02040503050406030204" pitchFamily="18" charset="0"/>
                        </a:rPr>
                        <m:t>=</m:t>
                      </m:r>
                      <m:r>
                        <a:rPr lang="en-US" sz="2800" b="0" i="1" smtClean="0">
                          <a:latin typeface="Cambria Math" panose="02040503050406030204" pitchFamily="18" charset="0"/>
                        </a:rPr>
                        <m:t>𝑘</m:t>
                      </m:r>
                      <m:f>
                        <m:fPr>
                          <m:ctrlPr>
                            <a:rPr lang="en-US" sz="2800" b="0" i="1" smtClean="0">
                              <a:latin typeface="Cambria Math" panose="02040503050406030204" pitchFamily="18" charset="0"/>
                            </a:rPr>
                          </m:ctrlPr>
                        </m:fPr>
                        <m:num>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𝑞</m:t>
                                  </m:r>
                                </m:e>
                                <m:sub>
                                  <m:r>
                                    <a:rPr lang="en-US" sz="2800" b="0" i="1" smtClean="0">
                                      <a:latin typeface="Cambria Math" panose="02040503050406030204" pitchFamily="18" charset="0"/>
                                    </a:rPr>
                                    <m:t>1</m:t>
                                  </m:r>
                                </m:sub>
                              </m:sSub>
                            </m:e>
                          </m:d>
                          <m:r>
                            <a:rPr lang="en-US" sz="2800" b="0" i="1" smtClean="0">
                              <a:latin typeface="Cambria Math" panose="02040503050406030204" pitchFamily="18" charset="0"/>
                              <a:ea typeface="Cambria Math" panose="02040503050406030204" pitchFamily="18" charset="0"/>
                            </a:rPr>
                            <m:t>∙</m:t>
                          </m:r>
                          <m:d>
                            <m:dPr>
                              <m:begChr m:val="|"/>
                              <m:endChr m:val="|"/>
                              <m:ctrlPr>
                                <a:rPr lang="en-US" sz="2800" b="0" i="1" smtClean="0">
                                  <a:latin typeface="Cambria Math" panose="02040503050406030204" pitchFamily="18" charset="0"/>
                                  <a:ea typeface="Cambria Math" panose="02040503050406030204" pitchFamily="18" charset="0"/>
                                </a:rPr>
                              </m:ctrlPr>
                            </m:dPr>
                            <m:e>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𝑞</m:t>
                                  </m:r>
                                </m:e>
                                <m:sub>
                                  <m:r>
                                    <a:rPr lang="en-US" sz="2800" b="0" i="1" smtClean="0">
                                      <a:latin typeface="Cambria Math" panose="02040503050406030204" pitchFamily="18" charset="0"/>
                                      <a:ea typeface="Cambria Math" panose="02040503050406030204" pitchFamily="18" charset="0"/>
                                    </a:rPr>
                                    <m:t>2</m:t>
                                  </m:r>
                                </m:sub>
                              </m:sSub>
                            </m:e>
                          </m:d>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𝑅</m:t>
                              </m:r>
                            </m:e>
                            <m:sup>
                              <m:r>
                                <a:rPr lang="en-US" sz="2800" b="0" i="1" smtClean="0">
                                  <a:latin typeface="Cambria Math" panose="02040503050406030204" pitchFamily="18" charset="0"/>
                                </a:rPr>
                                <m:t>2</m:t>
                              </m:r>
                            </m:sup>
                          </m:sSup>
                        </m:den>
                      </m:f>
                      <m:r>
                        <a:rPr lang="en-US" sz="2800" b="0" i="1" smtClean="0">
                          <a:latin typeface="Cambria Math" panose="02040503050406030204" pitchFamily="18" charset="0"/>
                        </a:rPr>
                        <m:t>;</m:t>
                      </m:r>
                    </m:oMath>
                  </m:oMathPara>
                </a14:m>
                <a:endParaRPr lang="ru-RU" sz="2800" dirty="0"/>
              </a:p>
            </p:txBody>
          </p:sp>
        </mc:Choice>
        <mc:Fallback xmlns="">
          <p:sp>
            <p:nvSpPr>
              <p:cNvPr id="6" name="TextBox 5">
                <a:extLst>
                  <a:ext uri="{FF2B5EF4-FFF2-40B4-BE49-F238E27FC236}">
                    <a16:creationId xmlns:a16="http://schemas.microsoft.com/office/drawing/2014/main" id="{C9B38396-7A34-48E6-90BF-4BD19EC84F92}"/>
                  </a:ext>
                </a:extLst>
              </p:cNvPr>
              <p:cNvSpPr txBox="1">
                <a:spLocks noRot="1" noChangeAspect="1" noMove="1" noResize="1" noEditPoints="1" noAdjustHandles="1" noChangeArrowheads="1" noChangeShapeType="1" noTextEdit="1"/>
              </p:cNvSpPr>
              <p:nvPr/>
            </p:nvSpPr>
            <p:spPr>
              <a:xfrm>
                <a:off x="1484881" y="2417819"/>
                <a:ext cx="2621167" cy="830227"/>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8139454-B0D6-4B3C-AE9A-A8DFFDD729D8}"/>
                  </a:ext>
                </a:extLst>
              </p:cNvPr>
              <p:cNvSpPr txBox="1"/>
              <p:nvPr/>
            </p:nvSpPr>
            <p:spPr>
              <a:xfrm>
                <a:off x="4624011" y="2325135"/>
                <a:ext cx="5691110" cy="9094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m:t>
                      </m:r>
                      <m:r>
                        <a:rPr lang="en-US" sz="2800" b="0" i="1" smtClean="0">
                          <a:latin typeface="Cambria Math" panose="02040503050406030204" pitchFamily="18" charset="0"/>
                        </a:rPr>
                        <m:t>=</m:t>
                      </m:r>
                      <m:r>
                        <a:rPr lang="en-US" sz="2800" b="0" i="1" smtClean="0">
                          <a:latin typeface="Cambria Math" panose="02040503050406030204" pitchFamily="18" charset="0"/>
                        </a:rPr>
                        <m:t>𝑘</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i="1">
                              <a:latin typeface="Cambria Math" panose="02040503050406030204" pitchFamily="18" charset="0"/>
                              <a:ea typeface="Cambria Math" panose="02040503050406030204" pitchFamily="18" charset="0"/>
                            </a:rPr>
                            <m:t>∙</m:t>
                          </m:r>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𝑞</m:t>
                                  </m:r>
                                </m:e>
                                <m:sub>
                                  <m:r>
                                    <a:rPr lang="en-US" sz="2800" b="0" i="1" smtClean="0">
                                      <a:latin typeface="Cambria Math" panose="02040503050406030204" pitchFamily="18" charset="0"/>
                                    </a:rPr>
                                    <m:t>1</m:t>
                                  </m:r>
                                </m:sub>
                              </m:sSub>
                            </m:e>
                          </m:d>
                          <m:r>
                            <a:rPr lang="en-US" sz="2800" b="0" i="1" smtClean="0">
                              <a:latin typeface="Cambria Math" panose="02040503050406030204" pitchFamily="18" charset="0"/>
                              <a:ea typeface="Cambria Math" panose="02040503050406030204" pitchFamily="18" charset="0"/>
                            </a:rPr>
                            <m:t>∙</m:t>
                          </m:r>
                          <m:d>
                            <m:dPr>
                              <m:begChr m:val="|"/>
                              <m:endChr m:val="|"/>
                              <m:ctrlPr>
                                <a:rPr lang="en-US" sz="2800" b="0" i="1" smtClean="0">
                                  <a:latin typeface="Cambria Math" panose="02040503050406030204" pitchFamily="18" charset="0"/>
                                  <a:ea typeface="Cambria Math" panose="02040503050406030204" pitchFamily="18" charset="0"/>
                                </a:rPr>
                              </m:ctrlPr>
                            </m:dPr>
                            <m:e>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𝑞</m:t>
                                  </m:r>
                                </m:e>
                                <m:sub>
                                  <m:r>
                                    <a:rPr lang="en-US" sz="2800" b="0" i="1" smtClean="0">
                                      <a:latin typeface="Cambria Math" panose="02040503050406030204" pitchFamily="18" charset="0"/>
                                      <a:ea typeface="Cambria Math" panose="02040503050406030204" pitchFamily="18" charset="0"/>
                                    </a:rPr>
                                    <m:t>2</m:t>
                                  </m:r>
                                </m:sub>
                              </m:sSub>
                            </m:e>
                          </m:d>
                        </m:num>
                        <m:den>
                          <m:r>
                            <a:rPr lang="en-US" sz="2800" b="0" i="1" smtClean="0">
                              <a:latin typeface="Cambria Math" panose="02040503050406030204" pitchFamily="18" charset="0"/>
                            </a:rPr>
                            <m:t>(0, 5</m:t>
                          </m:r>
                          <m:r>
                            <a:rPr lang="en-US" sz="2800" i="1">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𝑅</m:t>
                              </m:r>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den>
                      </m:f>
                      <m:r>
                        <a:rPr lang="en-US" sz="2800" b="0" i="1" smtClean="0">
                          <a:latin typeface="Cambria Math" panose="02040503050406030204" pitchFamily="18" charset="0"/>
                        </a:rPr>
                        <m:t>=</m:t>
                      </m:r>
                      <m:r>
                        <a:rPr lang="en-US" sz="2800" b="0" i="1" smtClean="0">
                          <a:latin typeface="Cambria Math" panose="02040503050406030204" pitchFamily="18" charset="0"/>
                        </a:rPr>
                        <m:t>𝑘</m:t>
                      </m:r>
                      <m:f>
                        <m:fPr>
                          <m:ctrlPr>
                            <a:rPr lang="en-US" sz="2800" b="0" i="1" smtClean="0">
                              <a:latin typeface="Cambria Math" panose="02040503050406030204" pitchFamily="18" charset="0"/>
                            </a:rPr>
                          </m:ctrlPr>
                        </m:fPr>
                        <m:num>
                          <m:r>
                            <a:rPr lang="en-US" sz="2800" b="1" i="1" smtClean="0">
                              <a:solidFill>
                                <a:srgbClr val="FF0000"/>
                              </a:solidFill>
                              <a:latin typeface="Cambria Math" panose="02040503050406030204" pitchFamily="18" charset="0"/>
                            </a:rPr>
                            <m:t>𝟖</m:t>
                          </m:r>
                          <m:r>
                            <a:rPr lang="en-US" sz="2800" i="1">
                              <a:latin typeface="Cambria Math" panose="02040503050406030204" pitchFamily="18" charset="0"/>
                              <a:ea typeface="Cambria Math" panose="02040503050406030204" pitchFamily="18" charset="0"/>
                            </a:rPr>
                            <m:t>∙</m:t>
                          </m:r>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𝑞</m:t>
                                  </m:r>
                                </m:e>
                                <m:sub>
                                  <m:r>
                                    <a:rPr lang="en-US" sz="2800" b="0" i="1" smtClean="0">
                                      <a:latin typeface="Cambria Math" panose="02040503050406030204" pitchFamily="18" charset="0"/>
                                    </a:rPr>
                                    <m:t>1</m:t>
                                  </m:r>
                                </m:sub>
                              </m:sSub>
                            </m:e>
                          </m:d>
                          <m:r>
                            <a:rPr lang="en-US" sz="2800" b="0" i="1" smtClean="0">
                              <a:latin typeface="Cambria Math" panose="02040503050406030204" pitchFamily="18" charset="0"/>
                              <a:ea typeface="Cambria Math" panose="02040503050406030204" pitchFamily="18" charset="0"/>
                            </a:rPr>
                            <m:t>∙</m:t>
                          </m:r>
                          <m:d>
                            <m:dPr>
                              <m:begChr m:val="|"/>
                              <m:endChr m:val="|"/>
                              <m:ctrlPr>
                                <a:rPr lang="en-US" sz="2800" b="0" i="1" smtClean="0">
                                  <a:latin typeface="Cambria Math" panose="02040503050406030204" pitchFamily="18" charset="0"/>
                                  <a:ea typeface="Cambria Math" panose="02040503050406030204" pitchFamily="18" charset="0"/>
                                </a:rPr>
                              </m:ctrlPr>
                            </m:dPr>
                            <m:e>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𝑞</m:t>
                                  </m:r>
                                </m:e>
                                <m:sub>
                                  <m:r>
                                    <a:rPr lang="en-US" sz="2800" b="0" i="1" smtClean="0">
                                      <a:latin typeface="Cambria Math" panose="02040503050406030204" pitchFamily="18" charset="0"/>
                                      <a:ea typeface="Cambria Math" panose="02040503050406030204" pitchFamily="18" charset="0"/>
                                    </a:rPr>
                                    <m:t>2</m:t>
                                  </m:r>
                                </m:sub>
                              </m:sSub>
                            </m:e>
                          </m:d>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𝑅</m:t>
                              </m:r>
                            </m:e>
                            <m:sup>
                              <m:r>
                                <a:rPr lang="en-US" sz="2800" b="0" i="1" smtClean="0">
                                  <a:latin typeface="Cambria Math" panose="02040503050406030204" pitchFamily="18" charset="0"/>
                                </a:rPr>
                                <m:t>2</m:t>
                              </m:r>
                            </m:sup>
                          </m:sSup>
                        </m:den>
                      </m:f>
                      <m:r>
                        <a:rPr lang="en-US" sz="2800" b="0" i="1" smtClean="0">
                          <a:latin typeface="Cambria Math" panose="02040503050406030204" pitchFamily="18" charset="0"/>
                        </a:rPr>
                        <m:t>;</m:t>
                      </m:r>
                    </m:oMath>
                  </m:oMathPara>
                </a14:m>
                <a:endParaRPr lang="ru-RU" sz="2800" dirty="0"/>
              </a:p>
            </p:txBody>
          </p:sp>
        </mc:Choice>
        <mc:Fallback xmlns="">
          <p:sp>
            <p:nvSpPr>
              <p:cNvPr id="7" name="TextBox 6">
                <a:extLst>
                  <a:ext uri="{FF2B5EF4-FFF2-40B4-BE49-F238E27FC236}">
                    <a16:creationId xmlns:a16="http://schemas.microsoft.com/office/drawing/2014/main" id="{D8139454-B0D6-4B3C-AE9A-A8DFFDD729D8}"/>
                  </a:ext>
                </a:extLst>
              </p:cNvPr>
              <p:cNvSpPr txBox="1">
                <a:spLocks noRot="1" noChangeAspect="1" noMove="1" noResize="1" noEditPoints="1" noAdjustHandles="1" noChangeArrowheads="1" noChangeShapeType="1" noTextEdit="1"/>
              </p:cNvSpPr>
              <p:nvPr/>
            </p:nvSpPr>
            <p:spPr>
              <a:xfrm>
                <a:off x="4624011" y="2325135"/>
                <a:ext cx="5691110" cy="909480"/>
              </a:xfrm>
              <a:prstGeom prst="rect">
                <a:avLst/>
              </a:prstGeom>
              <a:blipFill>
                <a:blip r:embed="rId4"/>
                <a:stretch>
                  <a:fillRect/>
                </a:stretch>
              </a:blipFill>
            </p:spPr>
            <p:txBody>
              <a:bodyPr/>
              <a:lstStyle/>
              <a:p>
                <a:r>
                  <a:rPr lang="ru-RU">
                    <a:noFill/>
                  </a:rPr>
                  <a:t> </a:t>
                </a:r>
              </a:p>
            </p:txBody>
          </p:sp>
        </mc:Fallback>
      </mc:AlternateContent>
      <p:pic>
        <p:nvPicPr>
          <p:cNvPr id="11" name="Рисунок 10">
            <a:extLst>
              <a:ext uri="{FF2B5EF4-FFF2-40B4-BE49-F238E27FC236}">
                <a16:creationId xmlns:a16="http://schemas.microsoft.com/office/drawing/2014/main" id="{90015AC5-FAB6-447C-A430-4905CCBDFA74}"/>
              </a:ext>
            </a:extLst>
          </p:cNvPr>
          <p:cNvPicPr>
            <a:picLocks noChangeAspect="1"/>
          </p:cNvPicPr>
          <p:nvPr/>
        </p:nvPicPr>
        <p:blipFill>
          <a:blip r:embed="rId5"/>
          <a:stretch>
            <a:fillRect/>
          </a:stretch>
        </p:blipFill>
        <p:spPr>
          <a:xfrm>
            <a:off x="132061" y="3429000"/>
            <a:ext cx="685800" cy="371475"/>
          </a:xfrm>
          <a:prstGeom prst="rect">
            <a:avLst/>
          </a:prstGeom>
        </p:spPr>
      </p:pic>
      <p:sp>
        <p:nvSpPr>
          <p:cNvPr id="10" name="TextBox 9">
            <a:extLst>
              <a:ext uri="{FF2B5EF4-FFF2-40B4-BE49-F238E27FC236}">
                <a16:creationId xmlns:a16="http://schemas.microsoft.com/office/drawing/2014/main" id="{882A9FCB-6D21-468C-A6BF-48EB3427E1BD}"/>
              </a:ext>
            </a:extLst>
          </p:cNvPr>
          <p:cNvSpPr txBox="1"/>
          <p:nvPr/>
        </p:nvSpPr>
        <p:spPr>
          <a:xfrm>
            <a:off x="108892" y="372712"/>
            <a:ext cx="11974215" cy="1938992"/>
          </a:xfrm>
          <a:prstGeom prst="rect">
            <a:avLst/>
          </a:prstGeom>
          <a:noFill/>
        </p:spPr>
        <p:txBody>
          <a:bodyPr wrap="square">
            <a:spAutoFit/>
          </a:bodyPr>
          <a:lstStyle/>
          <a:p>
            <a:pPr indent="722313" algn="just"/>
            <a:r>
              <a:rPr lang="ru-RU" sz="2400" dirty="0">
                <a:latin typeface="Courier New" panose="02070309020205020404" pitchFamily="49" charset="0"/>
                <a:cs typeface="Courier New" panose="02070309020205020404" pitchFamily="49" charset="0"/>
              </a:rPr>
              <a:t>Два небольших положительно заряженных тела шарообразной формы находятся на расстоянии </a:t>
            </a:r>
            <a:r>
              <a:rPr lang="en-US" sz="2400" dirty="0">
                <a:latin typeface="Courier New" panose="02070309020205020404" pitchFamily="49" charset="0"/>
                <a:cs typeface="Courier New" panose="02070309020205020404" pitchFamily="49" charset="0"/>
              </a:rPr>
              <a:t>r</a:t>
            </a:r>
            <a:r>
              <a:rPr lang="ru-RU" sz="2400" dirty="0">
                <a:latin typeface="Courier New" panose="02070309020205020404" pitchFamily="49" charset="0"/>
                <a:cs typeface="Courier New" panose="02070309020205020404" pitchFamily="49" charset="0"/>
              </a:rPr>
              <a:t> друг от друга. Заряд первого тела увеличивают в 2 раза. Определите, во сколько раз увеличится модуль силы электрического взаимодействия зарядов, если расстояние между ними уменьшить в 2 раза.</a:t>
            </a:r>
          </a:p>
        </p:txBody>
      </p:sp>
      <p:sp>
        <p:nvSpPr>
          <p:cNvPr id="13" name="TextBox 12">
            <a:extLst>
              <a:ext uri="{FF2B5EF4-FFF2-40B4-BE49-F238E27FC236}">
                <a16:creationId xmlns:a16="http://schemas.microsoft.com/office/drawing/2014/main" id="{B2089BC8-E9FE-4062-9ECB-258FF9E62D6C}"/>
              </a:ext>
            </a:extLst>
          </p:cNvPr>
          <p:cNvSpPr txBox="1"/>
          <p:nvPr/>
        </p:nvSpPr>
        <p:spPr>
          <a:xfrm>
            <a:off x="118418" y="3429000"/>
            <a:ext cx="11941521" cy="2308324"/>
          </a:xfrm>
          <a:prstGeom prst="rect">
            <a:avLst/>
          </a:prstGeom>
          <a:noFill/>
        </p:spPr>
        <p:txBody>
          <a:bodyPr wrap="square">
            <a:spAutoFit/>
          </a:bodyPr>
          <a:lstStyle/>
          <a:p>
            <a:pPr indent="722313" algn="just"/>
            <a:r>
              <a:rPr lang="ru-RU" sz="2400" dirty="0">
                <a:latin typeface="Courier New" panose="02070309020205020404" pitchFamily="49" charset="0"/>
                <a:cs typeface="Courier New" panose="02070309020205020404" pitchFamily="49" charset="0"/>
              </a:rPr>
              <a:t>Прямолинейный проводник длиной L, по которому течет ток I, помещен в однородное магнитное поле перпендикулярно линиям индукции В. Во сколько раз увеличится сила Ампера, действующая на проводник, если его длину увеличить в 4 раза, а модуль индукции магнитного поля уменьшить в 2 раза? Сила тока и расположение проводника в магнитном поле остаются неизменными.</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27816B2-B2DB-493F-9B9C-DA2F70C19F7B}"/>
                  </a:ext>
                </a:extLst>
              </p:cNvPr>
              <p:cNvSpPr txBox="1"/>
              <p:nvPr/>
            </p:nvSpPr>
            <p:spPr>
              <a:xfrm>
                <a:off x="3128330" y="5705583"/>
                <a:ext cx="5134162" cy="8038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m:t>
                      </m:r>
                      <m:r>
                        <a:rPr lang="en-US" sz="2800" b="0" i="1" smtClean="0">
                          <a:latin typeface="Cambria Math" panose="02040503050406030204" pitchFamily="18" charset="0"/>
                        </a:rPr>
                        <m:t>=</m:t>
                      </m:r>
                      <m:r>
                        <a:rPr lang="en-US" sz="2800" b="0" i="1" smtClean="0">
                          <a:latin typeface="Cambria Math" panose="02040503050406030204" pitchFamily="18" charset="0"/>
                        </a:rPr>
                        <m:t>𝐼𝐵𝐿</m:t>
                      </m:r>
                      <m:r>
                        <a:rPr lang="en-US" sz="2800" b="0" i="1" smtClean="0">
                          <a:latin typeface="Cambria Math" panose="02040503050406030204" pitchFamily="18" charset="0"/>
                        </a:rPr>
                        <m:t>;         </m:t>
                      </m:r>
                      <m:r>
                        <a:rPr lang="en-US" sz="2800" b="0" i="1" smtClean="0">
                          <a:latin typeface="Cambria Math" panose="02040503050406030204" pitchFamily="18" charset="0"/>
                        </a:rPr>
                        <m:t>𝐹</m:t>
                      </m:r>
                      <m:r>
                        <a:rPr lang="en-US" sz="2800" b="0" i="1" smtClean="0">
                          <a:latin typeface="Cambria Math" panose="02040503050406030204" pitchFamily="18" charset="0"/>
                        </a:rPr>
                        <m:t>=</m:t>
                      </m:r>
                      <m:r>
                        <a:rPr lang="en-US" sz="2800" b="0" i="1" smtClean="0">
                          <a:latin typeface="Cambria Math" panose="02040503050406030204" pitchFamily="18" charset="0"/>
                        </a:rPr>
                        <m:t>𝐼</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𝐵</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4</m:t>
                      </m:r>
                      <m:r>
                        <a:rPr lang="en-US" sz="2800" b="0" i="1" smtClean="0">
                          <a:latin typeface="Cambria Math" panose="02040503050406030204" pitchFamily="18" charset="0"/>
                        </a:rPr>
                        <m:t>𝐿</m:t>
                      </m:r>
                      <m:r>
                        <a:rPr lang="en-US" sz="2800" b="0" i="1" smtClean="0">
                          <a:latin typeface="Cambria Math" panose="02040503050406030204" pitchFamily="18" charset="0"/>
                        </a:rPr>
                        <m:t>=</m:t>
                      </m:r>
                      <m:r>
                        <a:rPr lang="en-US" sz="2800" b="1" i="1" smtClean="0">
                          <a:solidFill>
                            <a:srgbClr val="FF0000"/>
                          </a:solidFill>
                          <a:latin typeface="Cambria Math" panose="02040503050406030204" pitchFamily="18" charset="0"/>
                        </a:rPr>
                        <m:t>𝟐</m:t>
                      </m:r>
                      <m:r>
                        <a:rPr lang="en-US" sz="2800" b="0" i="1" smtClean="0">
                          <a:latin typeface="Cambria Math" panose="02040503050406030204" pitchFamily="18" charset="0"/>
                        </a:rPr>
                        <m:t>𝐼𝐵𝐿</m:t>
                      </m:r>
                      <m:r>
                        <a:rPr lang="en-US" sz="2800" b="0" i="1" smtClean="0">
                          <a:latin typeface="Cambria Math" panose="02040503050406030204" pitchFamily="18" charset="0"/>
                        </a:rPr>
                        <m:t>.</m:t>
                      </m:r>
                    </m:oMath>
                  </m:oMathPara>
                </a14:m>
                <a:endParaRPr lang="ru-RU" sz="2800" dirty="0"/>
              </a:p>
            </p:txBody>
          </p:sp>
        </mc:Choice>
        <mc:Fallback xmlns="">
          <p:sp>
            <p:nvSpPr>
              <p:cNvPr id="2" name="TextBox 1">
                <a:extLst>
                  <a:ext uri="{FF2B5EF4-FFF2-40B4-BE49-F238E27FC236}">
                    <a16:creationId xmlns:a16="http://schemas.microsoft.com/office/drawing/2014/main" id="{D27816B2-B2DB-493F-9B9C-DA2F70C19F7B}"/>
                  </a:ext>
                </a:extLst>
              </p:cNvPr>
              <p:cNvSpPr txBox="1">
                <a:spLocks noRot="1" noChangeAspect="1" noMove="1" noResize="1" noEditPoints="1" noAdjustHandles="1" noChangeArrowheads="1" noChangeShapeType="1" noTextEdit="1"/>
              </p:cNvSpPr>
              <p:nvPr/>
            </p:nvSpPr>
            <p:spPr>
              <a:xfrm>
                <a:off x="3128330" y="5705583"/>
                <a:ext cx="5134162" cy="803810"/>
              </a:xfrm>
              <a:prstGeom prst="rect">
                <a:avLst/>
              </a:prstGeom>
              <a:blipFill>
                <a:blip r:embed="rId6"/>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52506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636C496-4741-4B06-94B5-42DFACB1FF14}"/>
              </a:ext>
            </a:extLst>
          </p:cNvPr>
          <p:cNvPicPr>
            <a:picLocks noChangeAspect="1"/>
          </p:cNvPicPr>
          <p:nvPr/>
        </p:nvPicPr>
        <p:blipFill>
          <a:blip r:embed="rId2"/>
          <a:stretch>
            <a:fillRect/>
          </a:stretch>
        </p:blipFill>
        <p:spPr>
          <a:xfrm>
            <a:off x="88943" y="462992"/>
            <a:ext cx="695325" cy="371475"/>
          </a:xfrm>
          <a:prstGeom prst="rect">
            <a:avLst/>
          </a:prstGeom>
        </p:spPr>
      </p:pic>
      <p:sp>
        <p:nvSpPr>
          <p:cNvPr id="11" name="TextBox 10">
            <a:extLst>
              <a:ext uri="{FF2B5EF4-FFF2-40B4-BE49-F238E27FC236}">
                <a16:creationId xmlns:a16="http://schemas.microsoft.com/office/drawing/2014/main" id="{308C150C-5B8A-4227-9B41-B2A456E7BBAE}"/>
              </a:ext>
            </a:extLst>
          </p:cNvPr>
          <p:cNvSpPr txBox="1"/>
          <p:nvPr/>
        </p:nvSpPr>
        <p:spPr>
          <a:xfrm>
            <a:off x="88943" y="409336"/>
            <a:ext cx="12014114" cy="1200329"/>
          </a:xfrm>
          <a:prstGeom prst="rect">
            <a:avLst/>
          </a:prstGeom>
          <a:noFill/>
        </p:spPr>
        <p:txBody>
          <a:bodyPr wrap="square">
            <a:spAutoFit/>
          </a:bodyPr>
          <a:lstStyle/>
          <a:p>
            <a:pPr indent="722313" algn="just"/>
            <a:r>
              <a:rPr lang="ru-RU" sz="2400" dirty="0">
                <a:latin typeface="Courier New" panose="02070309020205020404" pitchFamily="49" charset="0"/>
                <a:cs typeface="Courier New" panose="02070309020205020404" pitchFamily="49" charset="0"/>
              </a:rPr>
              <a:t>С помощью собирающей тонкой линзы с фокусным расстоянием F получают изображение точечного источника света S. Определите, какая точка соответствует изображению источника света.</a:t>
            </a:r>
          </a:p>
        </p:txBody>
      </p:sp>
      <p:pic>
        <p:nvPicPr>
          <p:cNvPr id="3" name="Рисунок 2">
            <a:extLst>
              <a:ext uri="{FF2B5EF4-FFF2-40B4-BE49-F238E27FC236}">
                <a16:creationId xmlns:a16="http://schemas.microsoft.com/office/drawing/2014/main" id="{AD417EC7-90CA-41CD-9366-80BA8F1DC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6337" y="1756708"/>
            <a:ext cx="4558485" cy="2515552"/>
          </a:xfrm>
          <a:prstGeom prst="rect">
            <a:avLst/>
          </a:prstGeom>
        </p:spPr>
      </p:pic>
      <p:cxnSp>
        <p:nvCxnSpPr>
          <p:cNvPr id="7" name="Прямая со стрелкой 6">
            <a:extLst>
              <a:ext uri="{FF2B5EF4-FFF2-40B4-BE49-F238E27FC236}">
                <a16:creationId xmlns:a16="http://schemas.microsoft.com/office/drawing/2014/main" id="{1F219483-6A07-4A3B-B1AA-F5F256A71677}"/>
              </a:ext>
            </a:extLst>
          </p:cNvPr>
          <p:cNvCxnSpPr/>
          <p:nvPr/>
        </p:nvCxnSpPr>
        <p:spPr>
          <a:xfrm flipV="1">
            <a:off x="4040659" y="1495168"/>
            <a:ext cx="4361936" cy="2211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7D1ABBD1-CB7E-421F-B3DD-CF91F9ED19B5}"/>
              </a:ext>
            </a:extLst>
          </p:cNvPr>
          <p:cNvCxnSpPr>
            <a:cxnSpLocks/>
          </p:cNvCxnSpPr>
          <p:nvPr/>
        </p:nvCxnSpPr>
        <p:spPr>
          <a:xfrm>
            <a:off x="4040659" y="3712385"/>
            <a:ext cx="14086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F3B80A25-DCCB-42CE-BCEB-C0157A06B807}"/>
              </a:ext>
            </a:extLst>
          </p:cNvPr>
          <p:cNvCxnSpPr>
            <a:cxnSpLocks/>
          </p:cNvCxnSpPr>
          <p:nvPr/>
        </p:nvCxnSpPr>
        <p:spPr>
          <a:xfrm flipV="1">
            <a:off x="5449330" y="1489810"/>
            <a:ext cx="2673179" cy="2217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D6C8398-C553-4BD6-A848-F195D409D029}"/>
              </a:ext>
            </a:extLst>
          </p:cNvPr>
          <p:cNvSpPr txBox="1"/>
          <p:nvPr/>
        </p:nvSpPr>
        <p:spPr>
          <a:xfrm>
            <a:off x="9006917" y="3707027"/>
            <a:ext cx="1903085" cy="523220"/>
          </a:xfrm>
          <a:prstGeom prst="rect">
            <a:avLst/>
          </a:prstGeom>
          <a:noFill/>
        </p:spPr>
        <p:txBody>
          <a:bodyPr wrap="none" rtlCol="0">
            <a:spAutoFit/>
          </a:bodyPr>
          <a:lstStyle/>
          <a:p>
            <a:r>
              <a:rPr lang="ru-RU" sz="2800" dirty="0">
                <a:latin typeface="Courier New" panose="02070309020205020404" pitchFamily="49" charset="0"/>
                <a:cs typeface="Courier New" panose="02070309020205020404" pitchFamily="49" charset="0"/>
              </a:rPr>
              <a:t>Ответ: </a:t>
            </a:r>
            <a:r>
              <a:rPr lang="ru-RU" sz="2800" b="1" dirty="0">
                <a:solidFill>
                  <a:srgbClr val="FF0000"/>
                </a:solidFill>
                <a:latin typeface="Courier New" panose="02070309020205020404" pitchFamily="49" charset="0"/>
                <a:cs typeface="Courier New" panose="02070309020205020404" pitchFamily="49" charset="0"/>
              </a:rPr>
              <a:t>2</a:t>
            </a:r>
          </a:p>
        </p:txBody>
      </p:sp>
    </p:spTree>
    <p:extLst>
      <p:ext uri="{BB962C8B-B14F-4D97-AF65-F5344CB8AC3E}">
        <p14:creationId xmlns:p14="http://schemas.microsoft.com/office/powerpoint/2010/main" val="3733961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0052BAD-1725-43AE-864A-5609E705AACE}"/>
              </a:ext>
            </a:extLst>
          </p:cNvPr>
          <p:cNvPicPr>
            <a:picLocks noChangeAspect="1"/>
          </p:cNvPicPr>
          <p:nvPr/>
        </p:nvPicPr>
        <p:blipFill>
          <a:blip r:embed="rId2"/>
          <a:stretch>
            <a:fillRect/>
          </a:stretch>
        </p:blipFill>
        <p:spPr>
          <a:xfrm>
            <a:off x="46805" y="475163"/>
            <a:ext cx="714375" cy="390525"/>
          </a:xfrm>
          <a:prstGeom prst="rect">
            <a:avLst/>
          </a:prstGeom>
        </p:spPr>
      </p:pic>
      <p:sp>
        <p:nvSpPr>
          <p:cNvPr id="12" name="TextBox 11">
            <a:extLst>
              <a:ext uri="{FF2B5EF4-FFF2-40B4-BE49-F238E27FC236}">
                <a16:creationId xmlns:a16="http://schemas.microsoft.com/office/drawing/2014/main" id="{A70CA93D-B409-4FE8-BE98-73CD0FA20C38}"/>
              </a:ext>
            </a:extLst>
          </p:cNvPr>
          <p:cNvSpPr txBox="1"/>
          <p:nvPr/>
        </p:nvSpPr>
        <p:spPr>
          <a:xfrm>
            <a:off x="46805" y="447633"/>
            <a:ext cx="9665606" cy="2677656"/>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Катушка № 1 включена в электрическую цепь, состоящую из источника напряжения и реостата. Катушка № 2 помещена внутрь катушки № 1 и замкнута (см. рисунок).</a:t>
            </a:r>
          </a:p>
          <a:p>
            <a:r>
              <a:rPr lang="ru-RU" sz="2400" dirty="0">
                <a:latin typeface="Courier New" panose="02070309020205020404" pitchFamily="49" charset="0"/>
                <a:cs typeface="Courier New" panose="02070309020205020404" pitchFamily="49" charset="0"/>
              </a:rPr>
              <a:t>Из приведенного ниже списка выберите все правильные утверждения, характеризующих процессы в цепи и катушках при перемещении ползунка реостата влево.</a:t>
            </a:r>
          </a:p>
        </p:txBody>
      </p:sp>
      <p:pic>
        <p:nvPicPr>
          <p:cNvPr id="4" name="Рисунок 3">
            <a:extLst>
              <a:ext uri="{FF2B5EF4-FFF2-40B4-BE49-F238E27FC236}">
                <a16:creationId xmlns:a16="http://schemas.microsoft.com/office/drawing/2014/main" id="{6D014FA5-E429-4AD8-B2FE-1E9BD080E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9968" y="475163"/>
            <a:ext cx="2445227" cy="2033259"/>
          </a:xfrm>
          <a:prstGeom prst="rect">
            <a:avLst/>
          </a:prstGeom>
        </p:spPr>
      </p:pic>
      <p:sp>
        <p:nvSpPr>
          <p:cNvPr id="17" name="TextBox 16">
            <a:extLst>
              <a:ext uri="{FF2B5EF4-FFF2-40B4-BE49-F238E27FC236}">
                <a16:creationId xmlns:a16="http://schemas.microsoft.com/office/drawing/2014/main" id="{84D72963-6EF2-4537-8B7B-0B214E57E91D}"/>
              </a:ext>
            </a:extLst>
          </p:cNvPr>
          <p:cNvSpPr txBox="1"/>
          <p:nvPr/>
        </p:nvSpPr>
        <p:spPr>
          <a:xfrm>
            <a:off x="83220" y="3125289"/>
            <a:ext cx="12025560" cy="2308324"/>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Магнитный поток, пронизывающий катушку № 2, увеличивается.</a:t>
            </a:r>
          </a:p>
          <a:p>
            <a:r>
              <a:rPr lang="ru-RU" sz="2400" b="1"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Вектор индукции магнитного поля, созданного катушкой № 2, в центре этой катушки направлен от наблюдателя.</a:t>
            </a:r>
          </a:p>
          <a:p>
            <a:r>
              <a:rPr lang="ru-RU" sz="2400" b="1" dirty="0">
                <a:latin typeface="Courier New" panose="02070309020205020404" pitchFamily="49" charset="0"/>
                <a:cs typeface="Courier New" panose="02070309020205020404" pitchFamily="49" charset="0"/>
              </a:rPr>
              <a:t>3)</a:t>
            </a:r>
            <a:r>
              <a:rPr lang="ru-RU" sz="2400" dirty="0">
                <a:latin typeface="Courier New" panose="02070309020205020404" pitchFamily="49" charset="0"/>
                <a:cs typeface="Courier New" panose="02070309020205020404" pitchFamily="49" charset="0"/>
              </a:rPr>
              <a:t>Вектор индукции магнитного поля, созданного катушкой № 1, всюду увеличивается.</a:t>
            </a:r>
          </a:p>
          <a:p>
            <a:r>
              <a:rPr lang="ru-RU" sz="2400" b="1" dirty="0">
                <a:latin typeface="Courier New" panose="02070309020205020404" pitchFamily="49" charset="0"/>
                <a:cs typeface="Courier New" panose="02070309020205020404" pitchFamily="49" charset="0"/>
              </a:rPr>
              <a:t>4)</a:t>
            </a:r>
            <a:r>
              <a:rPr lang="ru-RU" sz="2400" dirty="0">
                <a:latin typeface="Courier New" panose="02070309020205020404" pitchFamily="49" charset="0"/>
                <a:cs typeface="Courier New" panose="02070309020205020404" pitchFamily="49" charset="0"/>
              </a:rPr>
              <a:t>В катушке № 2 индукционный ток направлен по часовой стрелке.</a:t>
            </a:r>
          </a:p>
        </p:txBody>
      </p:sp>
    </p:spTree>
    <p:extLst>
      <p:ext uri="{BB962C8B-B14F-4D97-AF65-F5344CB8AC3E}">
        <p14:creationId xmlns:p14="http://schemas.microsoft.com/office/powerpoint/2010/main" val="3768451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931356-7CE9-4670-B3FB-F8F8BC58EF9A}"/>
              </a:ext>
            </a:extLst>
          </p:cNvPr>
          <p:cNvSpPr txBox="1"/>
          <p:nvPr/>
        </p:nvSpPr>
        <p:spPr>
          <a:xfrm>
            <a:off x="-1" y="408968"/>
            <a:ext cx="9588843" cy="3416320"/>
          </a:xfrm>
          <a:prstGeom prst="rect">
            <a:avLst/>
          </a:prstGeom>
          <a:noFill/>
        </p:spPr>
        <p:txBody>
          <a:bodyPr wrap="square">
            <a:spAutoFit/>
          </a:bodyPr>
          <a:lstStyle/>
          <a:p>
            <a:pPr algn="just"/>
            <a:r>
              <a:rPr lang="ru-RU" sz="2400" dirty="0">
                <a:latin typeface="Courier New" panose="02070309020205020404" pitchFamily="49" charset="0"/>
                <a:cs typeface="Courier New" panose="02070309020205020404" pitchFamily="49" charset="0"/>
              </a:rPr>
              <a:t>При перемещении ползунка реостата влево его сопротивление по формуле       увеличится. </a:t>
            </a:r>
          </a:p>
          <a:p>
            <a:pPr algn="just"/>
            <a:r>
              <a:rPr lang="ru-RU" sz="2400" dirty="0">
                <a:latin typeface="Courier New" panose="02070309020205020404" pitchFamily="49" charset="0"/>
                <a:cs typeface="Courier New" panose="02070309020205020404" pitchFamily="49" charset="0"/>
              </a:rPr>
              <a:t>Сила тока в цепи по формуле       уменьшится. По правилу правой руки внешняя катушка создает магнитное поле, направленное от наблюдателя. При уменьшении силы тока уменьшается магнитный поток. В катушке 2 создается индукционный ток, препятствующий изменению магнитного потока, он направлен по часовой стрелке.</a:t>
            </a:r>
          </a:p>
        </p:txBody>
      </p:sp>
      <p:pic>
        <p:nvPicPr>
          <p:cNvPr id="4" name="Рисунок 3">
            <a:extLst>
              <a:ext uri="{FF2B5EF4-FFF2-40B4-BE49-F238E27FC236}">
                <a16:creationId xmlns:a16="http://schemas.microsoft.com/office/drawing/2014/main" id="{5D84C62C-FF61-4A0E-87BC-DF5DE2748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8842" y="408968"/>
            <a:ext cx="2445227" cy="2033259"/>
          </a:xfrm>
          <a:prstGeom prst="rect">
            <a:avLst/>
          </a:prstGeom>
        </p:spPr>
      </p:pic>
      <p:pic>
        <p:nvPicPr>
          <p:cNvPr id="6" name="Рисунок 5">
            <a:extLst>
              <a:ext uri="{FF2B5EF4-FFF2-40B4-BE49-F238E27FC236}">
                <a16:creationId xmlns:a16="http://schemas.microsoft.com/office/drawing/2014/main" id="{C9726253-AE9D-460D-8178-E7B0251060F5}"/>
              </a:ext>
            </a:extLst>
          </p:cNvPr>
          <p:cNvPicPr>
            <a:picLocks noChangeAspect="1"/>
          </p:cNvPicPr>
          <p:nvPr/>
        </p:nvPicPr>
        <p:blipFill>
          <a:blip r:embed="rId3"/>
          <a:stretch>
            <a:fillRect/>
          </a:stretch>
        </p:blipFill>
        <p:spPr>
          <a:xfrm>
            <a:off x="4713846" y="756557"/>
            <a:ext cx="1087008" cy="465861"/>
          </a:xfrm>
          <a:prstGeom prst="rect">
            <a:avLst/>
          </a:prstGeom>
        </p:spPr>
      </p:pic>
      <p:pic>
        <p:nvPicPr>
          <p:cNvPr id="8" name="Рисунок 7">
            <a:extLst>
              <a:ext uri="{FF2B5EF4-FFF2-40B4-BE49-F238E27FC236}">
                <a16:creationId xmlns:a16="http://schemas.microsoft.com/office/drawing/2014/main" id="{32FAC34E-C4C9-4649-9C17-4BE8A9F05D1D}"/>
              </a:ext>
            </a:extLst>
          </p:cNvPr>
          <p:cNvPicPr>
            <a:picLocks noChangeAspect="1"/>
          </p:cNvPicPr>
          <p:nvPr/>
        </p:nvPicPr>
        <p:blipFill>
          <a:blip r:embed="rId4"/>
          <a:stretch>
            <a:fillRect/>
          </a:stretch>
        </p:blipFill>
        <p:spPr>
          <a:xfrm>
            <a:off x="5472562" y="1206743"/>
            <a:ext cx="1266825" cy="466725"/>
          </a:xfrm>
          <a:prstGeom prst="rect">
            <a:avLst/>
          </a:prstGeom>
        </p:spPr>
      </p:pic>
      <p:pic>
        <p:nvPicPr>
          <p:cNvPr id="10" name="Рисунок 9">
            <a:extLst>
              <a:ext uri="{FF2B5EF4-FFF2-40B4-BE49-F238E27FC236}">
                <a16:creationId xmlns:a16="http://schemas.microsoft.com/office/drawing/2014/main" id="{FA3E7810-9268-4C8B-9619-E9E46CFE89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3194" y="3825288"/>
            <a:ext cx="3190875" cy="1504950"/>
          </a:xfrm>
          <a:prstGeom prst="rect">
            <a:avLst/>
          </a:prstGeom>
        </p:spPr>
      </p:pic>
      <p:sp>
        <p:nvSpPr>
          <p:cNvPr id="12" name="TextBox 11">
            <a:extLst>
              <a:ext uri="{FF2B5EF4-FFF2-40B4-BE49-F238E27FC236}">
                <a16:creationId xmlns:a16="http://schemas.microsoft.com/office/drawing/2014/main" id="{1D219A01-95D6-421C-9862-3578146A8103}"/>
              </a:ext>
            </a:extLst>
          </p:cNvPr>
          <p:cNvSpPr txBox="1"/>
          <p:nvPr/>
        </p:nvSpPr>
        <p:spPr>
          <a:xfrm>
            <a:off x="689271" y="3825288"/>
            <a:ext cx="6147486" cy="2308324"/>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Неверно, магнитный поток уменьшается.</a:t>
            </a:r>
          </a:p>
          <a:p>
            <a:r>
              <a:rPr lang="ru-RU" sz="2400" b="1" dirty="0">
                <a:solidFill>
                  <a:srgbClr val="FF0000"/>
                </a:solidFill>
                <a:latin typeface="Courier New" panose="02070309020205020404" pitchFamily="49" charset="0"/>
                <a:cs typeface="Courier New" panose="02070309020205020404" pitchFamily="49" charset="0"/>
              </a:rPr>
              <a:t>2)</a:t>
            </a:r>
            <a:r>
              <a:rPr lang="ru-RU" sz="2400" dirty="0">
                <a:solidFill>
                  <a:srgbClr val="FF0000"/>
                </a:solidFill>
                <a:latin typeface="Courier New" panose="02070309020205020404" pitchFamily="49" charset="0"/>
                <a:cs typeface="Courier New" panose="02070309020205020404" pitchFamily="49" charset="0"/>
              </a:rPr>
              <a:t>Верно.</a:t>
            </a:r>
          </a:p>
          <a:p>
            <a:r>
              <a:rPr lang="ru-RU" sz="2400" b="1" dirty="0">
                <a:latin typeface="Courier New" panose="02070309020205020404" pitchFamily="49" charset="0"/>
                <a:cs typeface="Courier New" panose="02070309020205020404" pitchFamily="49" charset="0"/>
              </a:rPr>
              <a:t>3)</a:t>
            </a:r>
            <a:r>
              <a:rPr lang="ru-RU" sz="2400" dirty="0">
                <a:latin typeface="Courier New" panose="02070309020205020404" pitchFamily="49" charset="0"/>
                <a:cs typeface="Courier New" panose="02070309020205020404" pitchFamily="49" charset="0"/>
              </a:rPr>
              <a:t>Неверно, вектор В уменьшается.</a:t>
            </a:r>
          </a:p>
          <a:p>
            <a:r>
              <a:rPr lang="ru-RU" sz="2400" b="1" dirty="0">
                <a:solidFill>
                  <a:srgbClr val="FF0000"/>
                </a:solidFill>
                <a:latin typeface="Courier New" panose="02070309020205020404" pitchFamily="49" charset="0"/>
                <a:cs typeface="Courier New" panose="02070309020205020404" pitchFamily="49" charset="0"/>
              </a:rPr>
              <a:t>4)</a:t>
            </a:r>
            <a:r>
              <a:rPr lang="ru-RU" sz="2400" dirty="0">
                <a:solidFill>
                  <a:srgbClr val="FF0000"/>
                </a:solidFill>
                <a:latin typeface="Courier New" panose="02070309020205020404" pitchFamily="49" charset="0"/>
                <a:cs typeface="Courier New" panose="02070309020205020404" pitchFamily="49" charset="0"/>
              </a:rPr>
              <a:t>Верно.</a:t>
            </a:r>
          </a:p>
          <a:p>
            <a:r>
              <a:rPr lang="ru-RU" sz="2400" dirty="0">
                <a:latin typeface="Courier New" panose="02070309020205020404" pitchFamily="49" charset="0"/>
                <a:cs typeface="Courier New" panose="02070309020205020404" pitchFamily="49" charset="0"/>
              </a:rPr>
              <a:t>5)Неверно.</a:t>
            </a:r>
          </a:p>
        </p:txBody>
      </p:sp>
    </p:spTree>
    <p:extLst>
      <p:ext uri="{BB962C8B-B14F-4D97-AF65-F5344CB8AC3E}">
        <p14:creationId xmlns:p14="http://schemas.microsoft.com/office/powerpoint/2010/main" val="325582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FBC0995-BB05-4B16-AE99-7F52456562D2}"/>
              </a:ext>
            </a:extLst>
          </p:cNvPr>
          <p:cNvPicPr>
            <a:picLocks noChangeAspect="1"/>
          </p:cNvPicPr>
          <p:nvPr/>
        </p:nvPicPr>
        <p:blipFill>
          <a:blip r:embed="rId2"/>
          <a:stretch>
            <a:fillRect/>
          </a:stretch>
        </p:blipFill>
        <p:spPr>
          <a:xfrm>
            <a:off x="111211" y="455820"/>
            <a:ext cx="685800" cy="381000"/>
          </a:xfrm>
          <a:prstGeom prst="rect">
            <a:avLst/>
          </a:prstGeom>
        </p:spPr>
      </p:pic>
      <p:sp>
        <p:nvSpPr>
          <p:cNvPr id="14" name="TextBox 13">
            <a:extLst>
              <a:ext uri="{FF2B5EF4-FFF2-40B4-BE49-F238E27FC236}">
                <a16:creationId xmlns:a16="http://schemas.microsoft.com/office/drawing/2014/main" id="{FB3D0060-0EA2-4114-AD48-9E32DF74019A}"/>
              </a:ext>
            </a:extLst>
          </p:cNvPr>
          <p:cNvSpPr txBox="1"/>
          <p:nvPr/>
        </p:nvSpPr>
        <p:spPr>
          <a:xfrm>
            <a:off x="299951" y="455820"/>
            <a:ext cx="11780837" cy="3416320"/>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При настройке колебательного контура генератора, задающего частоту радиопередатчика, электроемкость его конденсатора увеличили. Как при этом изменятся период колебаний тока в контуре и длина волны излучения?</a:t>
            </a:r>
          </a:p>
          <a:p>
            <a:r>
              <a:rPr lang="ru-RU" sz="2400" dirty="0">
                <a:latin typeface="Courier New" panose="02070309020205020404" pitchFamily="49" charset="0"/>
                <a:cs typeface="Courier New" panose="02070309020205020404" pitchFamily="49" charset="0"/>
              </a:rPr>
              <a:t>Для каждой величины определите соответствующий характер изменения: </a:t>
            </a:r>
          </a:p>
          <a:p>
            <a:r>
              <a:rPr lang="ru-RU" sz="2400" dirty="0">
                <a:latin typeface="Courier New" panose="02070309020205020404" pitchFamily="49" charset="0"/>
                <a:cs typeface="Courier New" panose="02070309020205020404" pitchFamily="49" charset="0"/>
              </a:rPr>
              <a:t>1)Увеличится    2)уменьшится    3)не изменится</a:t>
            </a:r>
          </a:p>
          <a:p>
            <a:r>
              <a:rPr lang="ru-RU" sz="2400" dirty="0">
                <a:latin typeface="Courier New" panose="02070309020205020404" pitchFamily="49" charset="0"/>
                <a:cs typeface="Courier New" panose="02070309020205020404" pitchFamily="49" charset="0"/>
              </a:rPr>
              <a:t>Запишите в таблицу выбранные цифры для каждой физической величины. Цифры в ответе могут повторяться.</a:t>
            </a:r>
          </a:p>
        </p:txBody>
      </p:sp>
      <p:pic>
        <p:nvPicPr>
          <p:cNvPr id="4" name="Рисунок 3">
            <a:extLst>
              <a:ext uri="{FF2B5EF4-FFF2-40B4-BE49-F238E27FC236}">
                <a16:creationId xmlns:a16="http://schemas.microsoft.com/office/drawing/2014/main" id="{095373B0-C460-4CE9-A50D-321ED650BDC9}"/>
              </a:ext>
            </a:extLst>
          </p:cNvPr>
          <p:cNvPicPr>
            <a:picLocks noChangeAspect="1"/>
          </p:cNvPicPr>
          <p:nvPr/>
        </p:nvPicPr>
        <p:blipFill>
          <a:blip r:embed="rId3"/>
          <a:stretch>
            <a:fillRect/>
          </a:stretch>
        </p:blipFill>
        <p:spPr>
          <a:xfrm>
            <a:off x="3265787" y="3872140"/>
            <a:ext cx="5067300" cy="876300"/>
          </a:xfrm>
          <a:prstGeom prst="rect">
            <a:avLst/>
          </a:prstGeom>
        </p:spPr>
      </p:pic>
      <p:pic>
        <p:nvPicPr>
          <p:cNvPr id="8" name="Рисунок 7">
            <a:extLst>
              <a:ext uri="{FF2B5EF4-FFF2-40B4-BE49-F238E27FC236}">
                <a16:creationId xmlns:a16="http://schemas.microsoft.com/office/drawing/2014/main" id="{DC62F77A-0869-4051-99CF-422A89D67238}"/>
              </a:ext>
            </a:extLst>
          </p:cNvPr>
          <p:cNvPicPr>
            <a:picLocks noChangeAspect="1"/>
          </p:cNvPicPr>
          <p:nvPr/>
        </p:nvPicPr>
        <p:blipFill>
          <a:blip r:embed="rId4"/>
          <a:stretch>
            <a:fillRect/>
          </a:stretch>
        </p:blipFill>
        <p:spPr>
          <a:xfrm>
            <a:off x="309871" y="5176547"/>
            <a:ext cx="2955916" cy="600186"/>
          </a:xfrm>
          <a:prstGeom prst="rect">
            <a:avLst/>
          </a:prstGeom>
        </p:spPr>
      </p:pic>
      <p:sp>
        <p:nvSpPr>
          <p:cNvPr id="9" name="Прямоугольник 8">
            <a:extLst>
              <a:ext uri="{FF2B5EF4-FFF2-40B4-BE49-F238E27FC236}">
                <a16:creationId xmlns:a16="http://schemas.microsoft.com/office/drawing/2014/main" id="{24542E8D-2CA2-4094-81A1-CDE8BC6F05F0}"/>
              </a:ext>
            </a:extLst>
          </p:cNvPr>
          <p:cNvSpPr/>
          <p:nvPr/>
        </p:nvSpPr>
        <p:spPr>
          <a:xfrm>
            <a:off x="4302935" y="3848625"/>
            <a:ext cx="461985" cy="923330"/>
          </a:xfrm>
          <a:prstGeom prst="rect">
            <a:avLst/>
          </a:prstGeom>
          <a:noFill/>
        </p:spPr>
        <p:txBody>
          <a:bodyPr wrap="none" lIns="91440" tIns="45720" rIns="91440" bIns="45720">
            <a:spAutoFit/>
          </a:bodyPr>
          <a:lstStyle/>
          <a:p>
            <a:pPr algn="ctr"/>
            <a:r>
              <a:rPr lang="en-US"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1</a:t>
            </a:r>
            <a:endParaRPr lang="ru-RU" sz="5400" b="1" cap="none" spc="0" dirty="0">
              <a:ln w="22225">
                <a:solidFill>
                  <a:schemeClr val="accent2"/>
                </a:solidFill>
                <a:prstDash val="solid"/>
              </a:ln>
              <a:solidFill>
                <a:schemeClr val="accent2">
                  <a:lumMod val="40000"/>
                  <a:lumOff val="60000"/>
                </a:schemeClr>
              </a:solidFill>
              <a:effectLst/>
            </a:endParaRPr>
          </a:p>
        </p:txBody>
      </p:sp>
      <p:sp>
        <p:nvSpPr>
          <p:cNvPr id="10" name="Прямоугольник 9">
            <a:extLst>
              <a:ext uri="{FF2B5EF4-FFF2-40B4-BE49-F238E27FC236}">
                <a16:creationId xmlns:a16="http://schemas.microsoft.com/office/drawing/2014/main" id="{45D4289F-3321-4427-9708-6886A22AB91C}"/>
              </a:ext>
            </a:extLst>
          </p:cNvPr>
          <p:cNvSpPr/>
          <p:nvPr/>
        </p:nvSpPr>
        <p:spPr>
          <a:xfrm>
            <a:off x="6787644" y="3848625"/>
            <a:ext cx="461985" cy="923330"/>
          </a:xfrm>
          <a:prstGeom prst="rect">
            <a:avLst/>
          </a:prstGeom>
          <a:noFill/>
        </p:spPr>
        <p:txBody>
          <a:bodyPr wrap="none" lIns="91440" tIns="45720" rIns="91440" bIns="45720">
            <a:spAutoFit/>
          </a:bodyPr>
          <a:lstStyle/>
          <a:p>
            <a:pPr algn="ctr"/>
            <a:r>
              <a:rPr lang="ru-RU"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1</a:t>
            </a:r>
            <a:endParaRPr lang="ru-RU" sz="5400" b="1" cap="none" spc="0" dirty="0">
              <a:ln w="22225">
                <a:solidFill>
                  <a:schemeClr val="accent2"/>
                </a:solidFill>
                <a:prstDash val="solid"/>
              </a:ln>
              <a:solidFill>
                <a:schemeClr val="accent2">
                  <a:lumMod val="40000"/>
                  <a:lumOff val="60000"/>
                </a:schemeClr>
              </a:solidFill>
              <a:effectLst/>
            </a:endParaRPr>
          </a:p>
        </p:txBody>
      </p:sp>
      <p:pic>
        <p:nvPicPr>
          <p:cNvPr id="16" name="Рисунок 15">
            <a:extLst>
              <a:ext uri="{FF2B5EF4-FFF2-40B4-BE49-F238E27FC236}">
                <a16:creationId xmlns:a16="http://schemas.microsoft.com/office/drawing/2014/main" id="{20FBE8FB-46FC-48CE-8E70-0399BD1DA308}"/>
              </a:ext>
            </a:extLst>
          </p:cNvPr>
          <p:cNvPicPr>
            <a:picLocks noChangeAspect="1"/>
          </p:cNvPicPr>
          <p:nvPr/>
        </p:nvPicPr>
        <p:blipFill>
          <a:blip r:embed="rId5"/>
          <a:stretch>
            <a:fillRect/>
          </a:stretch>
        </p:blipFill>
        <p:spPr>
          <a:xfrm>
            <a:off x="8333087" y="5176547"/>
            <a:ext cx="2432333" cy="600186"/>
          </a:xfrm>
          <a:prstGeom prst="rect">
            <a:avLst/>
          </a:prstGeom>
        </p:spPr>
      </p:pic>
    </p:spTree>
    <p:extLst>
      <p:ext uri="{BB962C8B-B14F-4D97-AF65-F5344CB8AC3E}">
        <p14:creationId xmlns:p14="http://schemas.microsoft.com/office/powerpoint/2010/main" val="190246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768B2867-A1DF-4871-A86B-BF50DAF51EFF}"/>
              </a:ext>
            </a:extLst>
          </p:cNvPr>
          <p:cNvPicPr>
            <a:picLocks noChangeAspect="1"/>
          </p:cNvPicPr>
          <p:nvPr/>
        </p:nvPicPr>
        <p:blipFill>
          <a:blip r:embed="rId2"/>
          <a:stretch>
            <a:fillRect/>
          </a:stretch>
        </p:blipFill>
        <p:spPr>
          <a:xfrm>
            <a:off x="61783" y="413293"/>
            <a:ext cx="685800" cy="390525"/>
          </a:xfrm>
          <a:prstGeom prst="rect">
            <a:avLst/>
          </a:prstGeom>
        </p:spPr>
      </p:pic>
      <p:sp>
        <p:nvSpPr>
          <p:cNvPr id="13" name="TextBox 12">
            <a:extLst>
              <a:ext uri="{FF2B5EF4-FFF2-40B4-BE49-F238E27FC236}">
                <a16:creationId xmlns:a16="http://schemas.microsoft.com/office/drawing/2014/main" id="{36B047FB-F693-4E00-8C74-AA2FDEAC4A56}"/>
              </a:ext>
            </a:extLst>
          </p:cNvPr>
          <p:cNvSpPr txBox="1"/>
          <p:nvPr/>
        </p:nvSpPr>
        <p:spPr>
          <a:xfrm>
            <a:off x="61783" y="370091"/>
            <a:ext cx="6034217" cy="3785652"/>
          </a:xfrm>
          <a:prstGeom prst="rect">
            <a:avLst/>
          </a:prstGeom>
          <a:noFill/>
        </p:spPr>
        <p:txBody>
          <a:bodyPr wrap="square">
            <a:spAutoFit/>
          </a:bodyPr>
          <a:lstStyle/>
          <a:p>
            <a:pPr marR="0" indent="715963" algn="just" rtl="0"/>
            <a:r>
              <a:rPr lang="ru-RU" sz="2400" b="0" i="0" u="none" strike="noStrike" dirty="0">
                <a:solidFill>
                  <a:srgbClr val="000000"/>
                </a:solidFill>
                <a:latin typeface="Courier New" panose="02070309020205020404" pitchFamily="49" charset="0"/>
              </a:rPr>
              <a:t>Опираясь на данные фрагмента периодической системы химических элементов Д. И. Менделеева, представленного на рисунке, определите </a:t>
            </a:r>
            <a:r>
              <a:rPr lang="ru-RU" sz="2400" b="1" i="0" u="none" strike="noStrike" dirty="0">
                <a:solidFill>
                  <a:srgbClr val="000000"/>
                </a:solidFill>
                <a:latin typeface="Courier New" panose="02070309020205020404" pitchFamily="49" charset="0"/>
              </a:rPr>
              <a:t>число протонов </a:t>
            </a:r>
            <a:r>
              <a:rPr lang="ru-RU" sz="2400" b="0" i="0" u="none" strike="noStrike" dirty="0">
                <a:solidFill>
                  <a:srgbClr val="000000"/>
                </a:solidFill>
                <a:latin typeface="Courier New" panose="02070309020205020404" pitchFamily="49" charset="0"/>
              </a:rPr>
              <a:t>в ядре наименее распространенного изотопа </a:t>
            </a:r>
            <a:r>
              <a:rPr lang="ru-RU" sz="2400" b="1" i="0" u="none" strike="noStrike" dirty="0">
                <a:solidFill>
                  <a:srgbClr val="FF0000"/>
                </a:solidFill>
                <a:latin typeface="Courier New" panose="02070309020205020404" pitchFamily="49" charset="0"/>
              </a:rPr>
              <a:t>калия.</a:t>
            </a:r>
            <a:r>
              <a:rPr lang="ru-RU" sz="2400" b="0" i="0" u="none" strike="noStrike" dirty="0">
                <a:solidFill>
                  <a:srgbClr val="000000"/>
                </a:solidFill>
                <a:latin typeface="Courier New" panose="02070309020205020404" pitchFamily="49" charset="0"/>
              </a:rPr>
              <a:t> Нижний индекс около массового числа указывает распространенность изотопа в природе (в процентах).</a:t>
            </a:r>
          </a:p>
        </p:txBody>
      </p:sp>
      <p:pic>
        <p:nvPicPr>
          <p:cNvPr id="3" name="Рисунок 2">
            <a:extLst>
              <a:ext uri="{FF2B5EF4-FFF2-40B4-BE49-F238E27FC236}">
                <a16:creationId xmlns:a16="http://schemas.microsoft.com/office/drawing/2014/main" id="{6385E465-F654-4EB5-A735-4A70C45DF882}"/>
              </a:ext>
            </a:extLst>
          </p:cNvPr>
          <p:cNvPicPr>
            <a:picLocks noChangeAspect="1"/>
          </p:cNvPicPr>
          <p:nvPr/>
        </p:nvPicPr>
        <p:blipFill>
          <a:blip r:embed="rId3"/>
          <a:stretch>
            <a:fillRect/>
          </a:stretch>
        </p:blipFill>
        <p:spPr>
          <a:xfrm>
            <a:off x="7005895" y="600071"/>
            <a:ext cx="4748257" cy="3465302"/>
          </a:xfrm>
          <a:prstGeom prst="rect">
            <a:avLst/>
          </a:prstGeom>
        </p:spPr>
      </p:pic>
      <p:cxnSp>
        <p:nvCxnSpPr>
          <p:cNvPr id="5" name="Прямая со стрелкой 4">
            <a:extLst>
              <a:ext uri="{FF2B5EF4-FFF2-40B4-BE49-F238E27FC236}">
                <a16:creationId xmlns:a16="http://schemas.microsoft.com/office/drawing/2014/main" id="{E21A951A-C9AB-477B-B282-6A243564AC8A}"/>
              </a:ext>
            </a:extLst>
          </p:cNvPr>
          <p:cNvCxnSpPr/>
          <p:nvPr/>
        </p:nvCxnSpPr>
        <p:spPr>
          <a:xfrm>
            <a:off x="4720281" y="2088292"/>
            <a:ext cx="4127157" cy="4201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482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Рисунок 29">
            <a:extLst>
              <a:ext uri="{FF2B5EF4-FFF2-40B4-BE49-F238E27FC236}">
                <a16:creationId xmlns:a16="http://schemas.microsoft.com/office/drawing/2014/main" id="{97DF7C7F-21A2-4703-B774-EE11B01B4E2A}"/>
              </a:ext>
            </a:extLst>
          </p:cNvPr>
          <p:cNvPicPr>
            <a:picLocks noChangeAspect="1"/>
          </p:cNvPicPr>
          <p:nvPr/>
        </p:nvPicPr>
        <p:blipFill>
          <a:blip r:embed="rId2"/>
          <a:stretch>
            <a:fillRect/>
          </a:stretch>
        </p:blipFill>
        <p:spPr>
          <a:xfrm>
            <a:off x="123567" y="551445"/>
            <a:ext cx="676715" cy="371888"/>
          </a:xfrm>
          <a:prstGeom prst="rect">
            <a:avLst/>
          </a:prstGeom>
        </p:spPr>
      </p:pic>
      <p:sp>
        <p:nvSpPr>
          <p:cNvPr id="29" name="TextBox 28">
            <a:extLst>
              <a:ext uri="{FF2B5EF4-FFF2-40B4-BE49-F238E27FC236}">
                <a16:creationId xmlns:a16="http://schemas.microsoft.com/office/drawing/2014/main" id="{99DA6673-B80F-4512-8FCF-18BC3CE51B7B}"/>
              </a:ext>
            </a:extLst>
          </p:cNvPr>
          <p:cNvSpPr txBox="1"/>
          <p:nvPr/>
        </p:nvSpPr>
        <p:spPr>
          <a:xfrm>
            <a:off x="169716" y="602471"/>
            <a:ext cx="11898717" cy="830997"/>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Установите соответствие между видами радиоактивного распада и уравнениями, описывающими этот процесс.</a:t>
            </a:r>
          </a:p>
        </p:txBody>
      </p:sp>
      <p:pic>
        <p:nvPicPr>
          <p:cNvPr id="3" name="Рисунок 2">
            <a:extLst>
              <a:ext uri="{FF2B5EF4-FFF2-40B4-BE49-F238E27FC236}">
                <a16:creationId xmlns:a16="http://schemas.microsoft.com/office/drawing/2014/main" id="{DBC160B6-526B-4369-B066-C88C3EA82FAB}"/>
              </a:ext>
            </a:extLst>
          </p:cNvPr>
          <p:cNvPicPr>
            <a:picLocks noChangeAspect="1"/>
          </p:cNvPicPr>
          <p:nvPr/>
        </p:nvPicPr>
        <p:blipFill>
          <a:blip r:embed="rId3"/>
          <a:stretch>
            <a:fillRect/>
          </a:stretch>
        </p:blipFill>
        <p:spPr>
          <a:xfrm>
            <a:off x="2250860" y="1346970"/>
            <a:ext cx="7125275" cy="2211775"/>
          </a:xfrm>
          <a:prstGeom prst="rect">
            <a:avLst/>
          </a:prstGeom>
        </p:spPr>
      </p:pic>
      <p:sp>
        <p:nvSpPr>
          <p:cNvPr id="14" name="TextBox 13">
            <a:extLst>
              <a:ext uri="{FF2B5EF4-FFF2-40B4-BE49-F238E27FC236}">
                <a16:creationId xmlns:a16="http://schemas.microsoft.com/office/drawing/2014/main" id="{A97B6AD7-F2F5-45A4-8B9D-15702B883D68}"/>
              </a:ext>
            </a:extLst>
          </p:cNvPr>
          <p:cNvSpPr txBox="1"/>
          <p:nvPr/>
        </p:nvSpPr>
        <p:spPr>
          <a:xfrm>
            <a:off x="169715" y="4033702"/>
            <a:ext cx="11729841" cy="1938992"/>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При альфа распаде должно вылетать ядро гелия, это происходит только во втором уравнении.</a:t>
            </a:r>
          </a:p>
          <a:p>
            <a:r>
              <a:rPr lang="ru-RU" sz="2400" dirty="0">
                <a:latin typeface="Courier New" panose="02070309020205020404" pitchFamily="49" charset="0"/>
                <a:cs typeface="Courier New" panose="02070309020205020404" pitchFamily="49" charset="0"/>
              </a:rPr>
              <a:t>При электронном бета-распаде должен вылетать электрон с отрицательным зарядом. Это соответствует четвертому уравнению. </a:t>
            </a:r>
            <a:r>
              <a:rPr lang="ru-RU" sz="2400" b="1" dirty="0">
                <a:solidFill>
                  <a:srgbClr val="FF0000"/>
                </a:solidFill>
                <a:latin typeface="Courier New" panose="02070309020205020404" pitchFamily="49" charset="0"/>
                <a:cs typeface="Courier New" panose="02070309020205020404" pitchFamily="49" charset="0"/>
              </a:rPr>
              <a:t>Ответ: 24</a:t>
            </a:r>
          </a:p>
        </p:txBody>
      </p:sp>
    </p:spTree>
    <p:extLst>
      <p:ext uri="{BB962C8B-B14F-4D97-AF65-F5344CB8AC3E}">
        <p14:creationId xmlns:p14="http://schemas.microsoft.com/office/powerpoint/2010/main" val="2071923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5CB3EE2D-7911-420B-B64B-EFD50B46B7A9}"/>
              </a:ext>
            </a:extLst>
          </p:cNvPr>
          <p:cNvPicPr>
            <a:picLocks noChangeAspect="1"/>
          </p:cNvPicPr>
          <p:nvPr/>
        </p:nvPicPr>
        <p:blipFill>
          <a:blip r:embed="rId2"/>
          <a:stretch>
            <a:fillRect/>
          </a:stretch>
        </p:blipFill>
        <p:spPr>
          <a:xfrm>
            <a:off x="60369" y="458884"/>
            <a:ext cx="723900" cy="381000"/>
          </a:xfrm>
          <a:prstGeom prst="rect">
            <a:avLst/>
          </a:prstGeom>
        </p:spPr>
      </p:pic>
      <p:sp>
        <p:nvSpPr>
          <p:cNvPr id="10" name="TextBox 9">
            <a:extLst>
              <a:ext uri="{FF2B5EF4-FFF2-40B4-BE49-F238E27FC236}">
                <a16:creationId xmlns:a16="http://schemas.microsoft.com/office/drawing/2014/main" id="{BF011BDB-FF67-465D-BF0B-D1FE30F6ABC9}"/>
              </a:ext>
            </a:extLst>
          </p:cNvPr>
          <p:cNvSpPr txBox="1"/>
          <p:nvPr/>
        </p:nvSpPr>
        <p:spPr>
          <a:xfrm>
            <a:off x="281117" y="458884"/>
            <a:ext cx="11850514" cy="5262979"/>
          </a:xfrm>
          <a:prstGeom prst="rect">
            <a:avLst/>
          </a:prstGeom>
          <a:noFill/>
        </p:spPr>
        <p:txBody>
          <a:bodyPr wrap="square">
            <a:spAutoFit/>
          </a:bodyPr>
          <a:lstStyle/>
          <a:p>
            <a:pPr indent="715963"/>
            <a:r>
              <a:rPr lang="ru-RU" sz="2400" dirty="0">
                <a:latin typeface="Courier New" panose="02070309020205020404" pitchFamily="49" charset="0"/>
                <a:cs typeface="Courier New" panose="02070309020205020404" pitchFamily="49" charset="0"/>
              </a:rPr>
              <a:t>Выберите все верные утверждения о физических явлениях, величинах и процессах. Запишите в ответ их номера.</a:t>
            </a:r>
          </a:p>
          <a:p>
            <a:r>
              <a:rPr lang="ru-RU" sz="2400" b="1"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Если подбросить тело вертикально вверх, то, при отсутствии сопротивления воздуха, траекторией тела будет являться парабола.</a:t>
            </a:r>
          </a:p>
          <a:p>
            <a:r>
              <a:rPr lang="ru-RU" sz="2400" b="1"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В изохорном процессе отношение давления к температуре неизменно.</a:t>
            </a:r>
          </a:p>
          <a:p>
            <a:r>
              <a:rPr lang="ru-RU" sz="2400" b="1" dirty="0">
                <a:latin typeface="Courier New" panose="02070309020205020404" pitchFamily="49" charset="0"/>
                <a:cs typeface="Courier New" panose="02070309020205020404" pitchFamily="49" charset="0"/>
              </a:rPr>
              <a:t>3)</a:t>
            </a:r>
            <a:r>
              <a:rPr lang="ru-RU" sz="2400" dirty="0">
                <a:latin typeface="Courier New" panose="02070309020205020404" pitchFamily="49" charset="0"/>
                <a:cs typeface="Courier New" panose="02070309020205020404" pitchFamily="49" charset="0"/>
              </a:rPr>
              <a:t>Напряженность поля точечного заряда обратно пропорционально квадрату расстояния до заряда.</a:t>
            </a:r>
          </a:p>
          <a:p>
            <a:r>
              <a:rPr lang="ru-RU" sz="2400" b="1" dirty="0">
                <a:latin typeface="Courier New" panose="02070309020205020404" pitchFamily="49" charset="0"/>
                <a:cs typeface="Courier New" panose="02070309020205020404" pitchFamily="49" charset="0"/>
              </a:rPr>
              <a:t>4)</a:t>
            </a:r>
            <a:r>
              <a:rPr lang="ru-RU" sz="2400" dirty="0">
                <a:latin typeface="Courier New" panose="02070309020205020404" pitchFamily="49" charset="0"/>
                <a:cs typeface="Courier New" panose="02070309020205020404" pitchFamily="49" charset="0"/>
              </a:rPr>
              <a:t>Если разность хода волн равна целому числу волн, то в точке наложения этих волн образуется интерференционный минимум.</a:t>
            </a:r>
          </a:p>
          <a:p>
            <a:r>
              <a:rPr lang="ru-RU" sz="2400" b="1" dirty="0">
                <a:latin typeface="Courier New" panose="02070309020205020404" pitchFamily="49" charset="0"/>
                <a:cs typeface="Courier New" panose="02070309020205020404" pitchFamily="49" charset="0"/>
              </a:rPr>
              <a:t>5)</a:t>
            </a:r>
            <a:r>
              <a:rPr lang="ru-RU" sz="2400" dirty="0">
                <a:latin typeface="Courier New" panose="02070309020205020404" pitchFamily="49" charset="0"/>
                <a:cs typeface="Courier New" panose="02070309020205020404" pitchFamily="49" charset="0"/>
              </a:rPr>
              <a:t>Согласно планетарной модели атома Э. Резерфорда, количество нейтронов в ядре нейтрального атома равно количеству электронов на внешнем уровне.</a:t>
            </a:r>
          </a:p>
        </p:txBody>
      </p:sp>
      <p:pic>
        <p:nvPicPr>
          <p:cNvPr id="4" name="Рисунок 3">
            <a:extLst>
              <a:ext uri="{FF2B5EF4-FFF2-40B4-BE49-F238E27FC236}">
                <a16:creationId xmlns:a16="http://schemas.microsoft.com/office/drawing/2014/main" id="{5DAB8A66-0F46-450C-9BBB-579E6DF08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776" y="5298756"/>
            <a:ext cx="5386646" cy="1100360"/>
          </a:xfrm>
          <a:prstGeom prst="rect">
            <a:avLst/>
          </a:prstGeom>
        </p:spPr>
      </p:pic>
    </p:spTree>
    <p:extLst>
      <p:ext uri="{BB962C8B-B14F-4D97-AF65-F5344CB8AC3E}">
        <p14:creationId xmlns:p14="http://schemas.microsoft.com/office/powerpoint/2010/main" val="646076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260A7A9-351B-41DC-92B6-E029A595A490}"/>
              </a:ext>
            </a:extLst>
          </p:cNvPr>
          <p:cNvPicPr>
            <a:picLocks noChangeAspect="1"/>
          </p:cNvPicPr>
          <p:nvPr/>
        </p:nvPicPr>
        <p:blipFill>
          <a:blip r:embed="rId2"/>
          <a:stretch>
            <a:fillRect/>
          </a:stretch>
        </p:blipFill>
        <p:spPr>
          <a:xfrm>
            <a:off x="118418" y="467754"/>
            <a:ext cx="685800" cy="361950"/>
          </a:xfrm>
          <a:prstGeom prst="rect">
            <a:avLst/>
          </a:prstGeom>
        </p:spPr>
      </p:pic>
      <p:pic>
        <p:nvPicPr>
          <p:cNvPr id="11" name="Рисунок 10">
            <a:extLst>
              <a:ext uri="{FF2B5EF4-FFF2-40B4-BE49-F238E27FC236}">
                <a16:creationId xmlns:a16="http://schemas.microsoft.com/office/drawing/2014/main" id="{CBA7BD1D-65B3-417A-8DD3-4DFFF0C4B857}"/>
              </a:ext>
            </a:extLst>
          </p:cNvPr>
          <p:cNvPicPr>
            <a:picLocks noChangeAspect="1"/>
          </p:cNvPicPr>
          <p:nvPr/>
        </p:nvPicPr>
        <p:blipFill>
          <a:blip r:embed="rId3"/>
          <a:stretch>
            <a:fillRect/>
          </a:stretch>
        </p:blipFill>
        <p:spPr>
          <a:xfrm>
            <a:off x="1728787" y="4835137"/>
            <a:ext cx="8734425" cy="790575"/>
          </a:xfrm>
          <a:prstGeom prst="rect">
            <a:avLst/>
          </a:prstGeom>
        </p:spPr>
      </p:pic>
      <p:sp>
        <p:nvSpPr>
          <p:cNvPr id="12" name="Прямоугольник 11">
            <a:extLst>
              <a:ext uri="{FF2B5EF4-FFF2-40B4-BE49-F238E27FC236}">
                <a16:creationId xmlns:a16="http://schemas.microsoft.com/office/drawing/2014/main" id="{1884E230-3F74-47E5-B3CC-C36699A06996}"/>
              </a:ext>
            </a:extLst>
          </p:cNvPr>
          <p:cNvSpPr/>
          <p:nvPr/>
        </p:nvSpPr>
        <p:spPr>
          <a:xfrm>
            <a:off x="4755728" y="5267143"/>
            <a:ext cx="2680542" cy="923330"/>
          </a:xfrm>
          <a:prstGeom prst="rect">
            <a:avLst/>
          </a:prstGeom>
          <a:noFill/>
        </p:spPr>
        <p:txBody>
          <a:bodyPr wrap="none" lIns="91440" tIns="45720" rIns="91440" bIns="45720">
            <a:spAutoFit/>
          </a:bodyPr>
          <a:lstStyle/>
          <a:p>
            <a:pPr algn="ctr"/>
            <a:r>
              <a:rPr lang="ru-RU"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0</a:t>
            </a:r>
            <a:r>
              <a:rPr lang="en-US"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a:t>
            </a:r>
            <a:r>
              <a:rPr lang="ru-RU"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20</a:t>
            </a:r>
            <a:r>
              <a:rPr lang="en-US"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±0,0</a:t>
            </a:r>
            <a:r>
              <a:rPr lang="ru-RU"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3</a:t>
            </a:r>
            <a:endParaRPr lang="ru-RU" sz="5400" b="1" cap="none" spc="0" dirty="0">
              <a:ln w="22225">
                <a:solidFill>
                  <a:schemeClr val="accent2"/>
                </a:solidFill>
                <a:prstDash val="solid"/>
              </a:ln>
              <a:solidFill>
                <a:schemeClr val="accent2">
                  <a:lumMod val="40000"/>
                  <a:lumOff val="60000"/>
                </a:schemeClr>
              </a:solidFill>
              <a:effectLst/>
            </a:endParaRPr>
          </a:p>
        </p:txBody>
      </p:sp>
      <p:sp>
        <p:nvSpPr>
          <p:cNvPr id="10" name="TextBox 9">
            <a:extLst>
              <a:ext uri="{FF2B5EF4-FFF2-40B4-BE49-F238E27FC236}">
                <a16:creationId xmlns:a16="http://schemas.microsoft.com/office/drawing/2014/main" id="{DC183666-23A6-4622-B511-6EBF1513F872}"/>
              </a:ext>
            </a:extLst>
          </p:cNvPr>
          <p:cNvSpPr txBox="1"/>
          <p:nvPr/>
        </p:nvSpPr>
        <p:spPr>
          <a:xfrm>
            <a:off x="129150" y="427246"/>
            <a:ext cx="7915099" cy="2677656"/>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Чему равна сила тока в лампочке (см. рисунок), если погрешность прямого измерения силы тока амперметром на пределе измерения 3 А равна 0,15 А, а на пределе измерения 0,6 А равна 0,03 А? Ответ дайте в А. Значение и погрешность запишите слитно . без пробела.</a:t>
            </a:r>
          </a:p>
        </p:txBody>
      </p:sp>
      <p:pic>
        <p:nvPicPr>
          <p:cNvPr id="7" name="Рисунок 6">
            <a:extLst>
              <a:ext uri="{FF2B5EF4-FFF2-40B4-BE49-F238E27FC236}">
                <a16:creationId xmlns:a16="http://schemas.microsoft.com/office/drawing/2014/main" id="{57DE96B1-8B60-4298-949B-A00702076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7244" y="467753"/>
            <a:ext cx="3845606" cy="4308235"/>
          </a:xfrm>
          <a:prstGeom prst="rect">
            <a:avLst/>
          </a:prstGeom>
        </p:spPr>
      </p:pic>
    </p:spTree>
    <p:extLst>
      <p:ext uri="{BB962C8B-B14F-4D97-AF65-F5344CB8AC3E}">
        <p14:creationId xmlns:p14="http://schemas.microsoft.com/office/powerpoint/2010/main" val="252929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07C5E17-60F7-46C4-81A9-E0A2BEBC5260}"/>
              </a:ext>
            </a:extLst>
          </p:cNvPr>
          <p:cNvPicPr>
            <a:picLocks noChangeAspect="1"/>
          </p:cNvPicPr>
          <p:nvPr/>
        </p:nvPicPr>
        <p:blipFill>
          <a:blip r:embed="rId2"/>
          <a:stretch>
            <a:fillRect/>
          </a:stretch>
        </p:blipFill>
        <p:spPr>
          <a:xfrm>
            <a:off x="80062" y="414427"/>
            <a:ext cx="696612" cy="401892"/>
          </a:xfrm>
          <a:prstGeom prst="rect">
            <a:avLst/>
          </a:prstGeom>
        </p:spPr>
      </p:pic>
      <p:sp>
        <p:nvSpPr>
          <p:cNvPr id="8" name="TextBox 7">
            <a:extLst>
              <a:ext uri="{FF2B5EF4-FFF2-40B4-BE49-F238E27FC236}">
                <a16:creationId xmlns:a16="http://schemas.microsoft.com/office/drawing/2014/main" id="{69526A97-6443-4329-844D-FFFB5A25B0B0}"/>
              </a:ext>
            </a:extLst>
          </p:cNvPr>
          <p:cNvSpPr txBox="1"/>
          <p:nvPr/>
        </p:nvSpPr>
        <p:spPr>
          <a:xfrm>
            <a:off x="80062" y="382012"/>
            <a:ext cx="7865333" cy="1938992"/>
          </a:xfrm>
          <a:prstGeom prst="rect">
            <a:avLst/>
          </a:prstGeom>
          <a:noFill/>
        </p:spPr>
        <p:txBody>
          <a:bodyPr wrap="square">
            <a:spAutoFit/>
          </a:bodyPr>
          <a:lstStyle/>
          <a:p>
            <a:pPr indent="806450" algn="just"/>
            <a:r>
              <a:rPr lang="ru-RU" sz="2400" dirty="0">
                <a:latin typeface="Courier New" panose="02070309020205020404" pitchFamily="49" charset="0"/>
                <a:cs typeface="Courier New" panose="02070309020205020404" pitchFamily="49" charset="0"/>
              </a:rPr>
              <a:t>График зависимости проекции </a:t>
            </a:r>
            <a:r>
              <a:rPr lang="ru-RU" sz="2400" dirty="0" err="1">
                <a:latin typeface="Courier New" panose="02070309020205020404" pitchFamily="49" charset="0"/>
                <a:cs typeface="Courier New" panose="02070309020205020404" pitchFamily="49" charset="0"/>
              </a:rPr>
              <a:t>v</a:t>
            </a:r>
            <a:r>
              <a:rPr lang="ru-RU" sz="2400" baseline="-25000" dirty="0" err="1">
                <a:latin typeface="Courier New" panose="02070309020205020404" pitchFamily="49" charset="0"/>
                <a:cs typeface="Courier New" panose="02070309020205020404" pitchFamily="49" charset="0"/>
              </a:rPr>
              <a:t>x</a:t>
            </a:r>
            <a:r>
              <a:rPr lang="ru-RU" sz="2400" dirty="0">
                <a:latin typeface="Courier New" panose="02070309020205020404" pitchFamily="49" charset="0"/>
                <a:cs typeface="Courier New" panose="02070309020205020404" pitchFamily="49" charset="0"/>
              </a:rPr>
              <a:t> скорости тела от времени t показан на рисунке. Определите проекцию ускорения тела в интервале времени от 0 до 0,5 с. Ответ дайте в м/с</a:t>
            </a:r>
            <a:r>
              <a:rPr lang="ru-RU" sz="2400" baseline="30000"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3291A18-9824-44BD-9A1C-57C19816905A}"/>
                  </a:ext>
                </a:extLst>
              </p:cNvPr>
              <p:cNvSpPr txBox="1"/>
              <p:nvPr/>
            </p:nvSpPr>
            <p:spPr>
              <a:xfrm>
                <a:off x="1180857" y="2327182"/>
                <a:ext cx="6313844" cy="8911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𝑥</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𝑥</m:t>
                              </m:r>
                              <m:r>
                                <a:rPr lang="ru-RU" sz="2800" b="0" i="1" smtClean="0">
                                  <a:latin typeface="Cambria Math" panose="02040503050406030204" pitchFamily="18" charset="0"/>
                                </a:rPr>
                                <m:t>0,5</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𝑥</m:t>
                              </m:r>
                              <m:r>
                                <a:rPr lang="en-US" sz="2800" b="0" i="1" smtClean="0">
                                  <a:latin typeface="Cambria Math" panose="02040503050406030204" pitchFamily="18" charset="0"/>
                                </a:rPr>
                                <m:t>0</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1</m:t>
                              </m:r>
                            </m:sub>
                          </m:sSub>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ru-RU" sz="2800" b="0" i="1" smtClean="0">
                              <a:latin typeface="Cambria Math" panose="02040503050406030204" pitchFamily="18" charset="0"/>
                            </a:rPr>
                            <m:t>2</m:t>
                          </m:r>
                          <m:r>
                            <a:rPr lang="en-US" sz="2800" b="0" i="1" smtClean="0">
                              <a:latin typeface="Cambria Math" panose="02040503050406030204" pitchFamily="18" charset="0"/>
                            </a:rPr>
                            <m:t>−</m:t>
                          </m:r>
                          <m:r>
                            <a:rPr lang="ru-RU" sz="2800" b="0" i="1" smtClean="0">
                              <a:latin typeface="Cambria Math" panose="02040503050406030204" pitchFamily="18" charset="0"/>
                            </a:rPr>
                            <m:t>(−6)</m:t>
                          </m:r>
                        </m:num>
                        <m:den>
                          <m:r>
                            <a:rPr lang="en-US" sz="2800" b="0" i="1" smtClean="0">
                              <a:latin typeface="Cambria Math" panose="02040503050406030204" pitchFamily="18" charset="0"/>
                            </a:rPr>
                            <m:t>0,5</m:t>
                          </m:r>
                        </m:den>
                      </m:f>
                      <m:r>
                        <a:rPr lang="en-US" sz="2800" b="0" i="1" smtClean="0">
                          <a:latin typeface="Cambria Math" panose="02040503050406030204" pitchFamily="18" charset="0"/>
                        </a:rPr>
                        <m:t>=</m:t>
                      </m:r>
                      <m:r>
                        <a:rPr lang="en-US" sz="2800" b="1" i="1" smtClean="0">
                          <a:solidFill>
                            <a:srgbClr val="FF0000"/>
                          </a:solidFill>
                          <a:latin typeface="Cambria Math" panose="02040503050406030204" pitchFamily="18" charset="0"/>
                        </a:rPr>
                        <m:t>𝟏</m:t>
                      </m:r>
                      <m:r>
                        <a:rPr lang="ru-RU" sz="2800" b="1" i="1" smtClean="0">
                          <a:solidFill>
                            <a:srgbClr val="FF0000"/>
                          </a:solidFill>
                          <a:latin typeface="Cambria Math" panose="02040503050406030204" pitchFamily="18" charset="0"/>
                        </a:rPr>
                        <m:t>𝟔</m:t>
                      </m:r>
                      <m:r>
                        <a:rPr lang="en-US" sz="2800" b="1" i="1" smtClean="0">
                          <a:solidFill>
                            <a:srgbClr val="FF0000"/>
                          </a:solidFill>
                          <a:latin typeface="Cambria Math" panose="02040503050406030204" pitchFamily="18" charset="0"/>
                        </a:rPr>
                        <m:t> </m:t>
                      </m:r>
                      <m:f>
                        <m:fPr>
                          <m:type m:val="skw"/>
                          <m:ctrlPr>
                            <a:rPr lang="en-US" sz="2800" b="1" i="1" smtClean="0">
                              <a:solidFill>
                                <a:srgbClr val="FF0000"/>
                              </a:solidFill>
                              <a:latin typeface="Cambria Math" panose="02040503050406030204" pitchFamily="18" charset="0"/>
                            </a:rPr>
                          </m:ctrlPr>
                        </m:fPr>
                        <m:num>
                          <m:r>
                            <a:rPr lang="ru-RU" sz="2800" b="1" i="1" smtClean="0">
                              <a:solidFill>
                                <a:srgbClr val="FF0000"/>
                              </a:solidFill>
                              <a:latin typeface="Cambria Math" panose="02040503050406030204" pitchFamily="18" charset="0"/>
                            </a:rPr>
                            <m:t>м</m:t>
                          </m:r>
                        </m:num>
                        <m:den>
                          <m:sSup>
                            <m:sSupPr>
                              <m:ctrlPr>
                                <a:rPr lang="en-US" sz="2800" b="1" i="1" smtClean="0">
                                  <a:solidFill>
                                    <a:srgbClr val="FF0000"/>
                                  </a:solidFill>
                                  <a:latin typeface="Cambria Math" panose="02040503050406030204" pitchFamily="18" charset="0"/>
                                </a:rPr>
                              </m:ctrlPr>
                            </m:sSupPr>
                            <m:e>
                              <m:r>
                                <a:rPr lang="ru-RU" sz="2800" b="1" i="1" smtClean="0">
                                  <a:solidFill>
                                    <a:srgbClr val="FF0000"/>
                                  </a:solidFill>
                                  <a:latin typeface="Cambria Math" panose="02040503050406030204" pitchFamily="18" charset="0"/>
                                </a:rPr>
                                <m:t>с</m:t>
                              </m:r>
                            </m:e>
                            <m:sup>
                              <m:r>
                                <a:rPr lang="ru-RU" sz="2800" b="1" i="1" smtClean="0">
                                  <a:solidFill>
                                    <a:srgbClr val="FF0000"/>
                                  </a:solidFill>
                                  <a:latin typeface="Cambria Math" panose="02040503050406030204" pitchFamily="18" charset="0"/>
                                </a:rPr>
                                <m:t>𝟐</m:t>
                              </m:r>
                            </m:sup>
                          </m:sSup>
                        </m:den>
                      </m:f>
                      <m:r>
                        <a:rPr lang="en-US" sz="2800" b="0" i="1" smtClean="0">
                          <a:latin typeface="Cambria Math" panose="02040503050406030204" pitchFamily="18" charset="0"/>
                        </a:rPr>
                        <m:t>;</m:t>
                      </m:r>
                    </m:oMath>
                  </m:oMathPara>
                </a14:m>
                <a:endParaRPr lang="ru-RU" sz="2800" dirty="0"/>
              </a:p>
            </p:txBody>
          </p:sp>
        </mc:Choice>
        <mc:Fallback xmlns="">
          <p:sp>
            <p:nvSpPr>
              <p:cNvPr id="11" name="TextBox 10">
                <a:extLst>
                  <a:ext uri="{FF2B5EF4-FFF2-40B4-BE49-F238E27FC236}">
                    <a16:creationId xmlns:a16="http://schemas.microsoft.com/office/drawing/2014/main" id="{43291A18-9824-44BD-9A1C-57C19816905A}"/>
                  </a:ext>
                </a:extLst>
              </p:cNvPr>
              <p:cNvSpPr txBox="1">
                <a:spLocks noRot="1" noChangeAspect="1" noMove="1" noResize="1" noEditPoints="1" noAdjustHandles="1" noChangeArrowheads="1" noChangeShapeType="1" noTextEdit="1"/>
              </p:cNvSpPr>
              <p:nvPr/>
            </p:nvSpPr>
            <p:spPr>
              <a:xfrm>
                <a:off x="1180857" y="2327182"/>
                <a:ext cx="6313844" cy="891141"/>
              </a:xfrm>
              <a:prstGeom prst="rect">
                <a:avLst/>
              </a:prstGeom>
              <a:blipFill>
                <a:blip r:embed="rId3"/>
                <a:stretch>
                  <a:fillRect/>
                </a:stretch>
              </a:blipFill>
            </p:spPr>
            <p:txBody>
              <a:bodyPr/>
              <a:lstStyle/>
              <a:p>
                <a:r>
                  <a:rPr lang="ru-RU">
                    <a:noFill/>
                  </a:rPr>
                  <a:t> </a:t>
                </a:r>
              </a:p>
            </p:txBody>
          </p:sp>
        </mc:Fallback>
      </mc:AlternateContent>
      <p:pic>
        <p:nvPicPr>
          <p:cNvPr id="3" name="Рисунок 2">
            <a:extLst>
              <a:ext uri="{FF2B5EF4-FFF2-40B4-BE49-F238E27FC236}">
                <a16:creationId xmlns:a16="http://schemas.microsoft.com/office/drawing/2014/main" id="{5B61E296-5823-40BC-8CF3-CA69951BC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8777" y="414136"/>
            <a:ext cx="3736864" cy="3080863"/>
          </a:xfrm>
          <a:prstGeom prst="rect">
            <a:avLst/>
          </a:prstGeom>
        </p:spPr>
      </p:pic>
      <p:grpSp>
        <p:nvGrpSpPr>
          <p:cNvPr id="19" name="Группа 18">
            <a:extLst>
              <a:ext uri="{FF2B5EF4-FFF2-40B4-BE49-F238E27FC236}">
                <a16:creationId xmlns:a16="http://schemas.microsoft.com/office/drawing/2014/main" id="{A0696DB0-61BE-415F-AD03-32782C74D1D0}"/>
              </a:ext>
            </a:extLst>
          </p:cNvPr>
          <p:cNvGrpSpPr/>
          <p:nvPr/>
        </p:nvGrpSpPr>
        <p:grpSpPr>
          <a:xfrm>
            <a:off x="99959" y="3770771"/>
            <a:ext cx="12092041" cy="2463117"/>
            <a:chOff x="99959" y="3770771"/>
            <a:chExt cx="12092041" cy="2463117"/>
          </a:xfrm>
        </p:grpSpPr>
        <p:grpSp>
          <p:nvGrpSpPr>
            <p:cNvPr id="18" name="Группа 17">
              <a:extLst>
                <a:ext uri="{FF2B5EF4-FFF2-40B4-BE49-F238E27FC236}">
                  <a16:creationId xmlns:a16="http://schemas.microsoft.com/office/drawing/2014/main" id="{895921CB-E2D8-4EFF-AF3C-1EA1E0213675}"/>
                </a:ext>
              </a:extLst>
            </p:cNvPr>
            <p:cNvGrpSpPr/>
            <p:nvPr/>
          </p:nvGrpSpPr>
          <p:grpSpPr>
            <a:xfrm>
              <a:off x="143359" y="3770771"/>
              <a:ext cx="12048641" cy="1594048"/>
              <a:chOff x="143359" y="3770771"/>
              <a:chExt cx="12048641" cy="1594048"/>
            </a:xfrm>
          </p:grpSpPr>
          <p:pic>
            <p:nvPicPr>
              <p:cNvPr id="5" name="Рисунок 4">
                <a:extLst>
                  <a:ext uri="{FF2B5EF4-FFF2-40B4-BE49-F238E27FC236}">
                    <a16:creationId xmlns:a16="http://schemas.microsoft.com/office/drawing/2014/main" id="{8FE40804-E1AA-45DF-BAC9-F6A7423C0F0C}"/>
                  </a:ext>
                </a:extLst>
              </p:cNvPr>
              <p:cNvPicPr>
                <a:picLocks noChangeAspect="1"/>
              </p:cNvPicPr>
              <p:nvPr/>
            </p:nvPicPr>
            <p:blipFill>
              <a:blip r:embed="rId5"/>
              <a:stretch>
                <a:fillRect/>
              </a:stretch>
            </p:blipFill>
            <p:spPr>
              <a:xfrm>
                <a:off x="235883" y="3770771"/>
                <a:ext cx="676715" cy="384081"/>
              </a:xfrm>
              <a:prstGeom prst="rect">
                <a:avLst/>
              </a:prstGeom>
            </p:spPr>
          </p:pic>
          <p:sp>
            <p:nvSpPr>
              <p:cNvPr id="14" name="TextBox 13">
                <a:extLst>
                  <a:ext uri="{FF2B5EF4-FFF2-40B4-BE49-F238E27FC236}">
                    <a16:creationId xmlns:a16="http://schemas.microsoft.com/office/drawing/2014/main" id="{A81E6C45-FD02-4286-A375-A2239B704698}"/>
                  </a:ext>
                </a:extLst>
              </p:cNvPr>
              <p:cNvSpPr txBox="1"/>
              <p:nvPr/>
            </p:nvSpPr>
            <p:spPr>
              <a:xfrm>
                <a:off x="143359" y="3795159"/>
                <a:ext cx="12048641" cy="1569660"/>
              </a:xfrm>
              <a:prstGeom prst="rect">
                <a:avLst/>
              </a:prstGeom>
              <a:noFill/>
            </p:spPr>
            <p:txBody>
              <a:bodyPr wrap="square">
                <a:spAutoFit/>
              </a:bodyPr>
              <a:lstStyle/>
              <a:p>
                <a:pPr indent="722313" algn="just"/>
                <a:r>
                  <a:rPr lang="ru-RU" sz="2400" dirty="0">
                    <a:latin typeface="Courier New" panose="02070309020205020404" pitchFamily="49" charset="0"/>
                    <a:cs typeface="Courier New" panose="02070309020205020404" pitchFamily="49" charset="0"/>
                  </a:rPr>
                  <a:t>В инерциальной системе отсчёта сила величиной 35 Н сообщает телу массой 5 кг некоторое ускорение. Сила какой величины сообщит телу массой 9 кг в этой же системе отсчёта такое же ускорение?</a:t>
                </a:r>
              </a:p>
            </p:txBody>
          </p:sp>
        </p:grpSp>
        <p:pic>
          <p:nvPicPr>
            <p:cNvPr id="13" name="Рисунок 12">
              <a:extLst>
                <a:ext uri="{FF2B5EF4-FFF2-40B4-BE49-F238E27FC236}">
                  <a16:creationId xmlns:a16="http://schemas.microsoft.com/office/drawing/2014/main" id="{6AA55B87-7211-4ABD-829E-36B3FDB7F990}"/>
                </a:ext>
              </a:extLst>
            </p:cNvPr>
            <p:cNvPicPr>
              <a:picLocks noChangeAspect="1"/>
            </p:cNvPicPr>
            <p:nvPr/>
          </p:nvPicPr>
          <p:blipFill>
            <a:blip r:embed="rId6"/>
            <a:stretch>
              <a:fillRect/>
            </a:stretch>
          </p:blipFill>
          <p:spPr>
            <a:xfrm>
              <a:off x="99959" y="5340272"/>
              <a:ext cx="4859037" cy="893616"/>
            </a:xfrm>
            <a:prstGeom prst="rect">
              <a:avLst/>
            </a:prstGeom>
          </p:spPr>
        </p:pic>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59A9D3A-81B2-49FE-AFB4-8050F9CB8AA4}"/>
                  </a:ext>
                </a:extLst>
              </p:cNvPr>
              <p:cNvSpPr txBox="1"/>
              <p:nvPr/>
            </p:nvSpPr>
            <p:spPr>
              <a:xfrm>
                <a:off x="5832389" y="5382354"/>
                <a:ext cx="5357108"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m:t>
                      </m:r>
                      <m:r>
                        <a:rPr lang="en-US" sz="2800" b="0" i="1" smtClean="0">
                          <a:latin typeface="Cambria Math" panose="02040503050406030204" pitchFamily="18" charset="0"/>
                        </a:rPr>
                        <m:t>=</m:t>
                      </m:r>
                      <m:r>
                        <a:rPr lang="en-US" sz="2800" b="0" i="1" smtClean="0">
                          <a:latin typeface="Cambria Math" panose="02040503050406030204" pitchFamily="18" charset="0"/>
                        </a:rPr>
                        <m:t>𝑘𝑥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𝑘</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𝐹</m:t>
                          </m:r>
                        </m:num>
                        <m:den>
                          <m:r>
                            <a:rPr lang="en-US" sz="2800" b="0" i="1" smtClean="0">
                              <a:latin typeface="Cambria Math" panose="02040503050406030204" pitchFamily="18" charset="0"/>
                              <a:ea typeface="Cambria Math" panose="02040503050406030204" pitchFamily="18" charset="0"/>
                            </a:rPr>
                            <m:t>𝑥</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10</m:t>
                          </m:r>
                        </m:num>
                        <m:den>
                          <m:r>
                            <a:rPr lang="en-US" sz="2800" b="0" i="1" smtClean="0">
                              <a:latin typeface="Cambria Math" panose="02040503050406030204" pitchFamily="18" charset="0"/>
                              <a:ea typeface="Cambria Math" panose="02040503050406030204" pitchFamily="18" charset="0"/>
                            </a:rPr>
                            <m:t>0.10</m:t>
                          </m:r>
                        </m:den>
                      </m:f>
                      <m:r>
                        <a:rPr lang="en-US" sz="2800" b="0" i="1" smtClean="0">
                          <a:latin typeface="Cambria Math" panose="02040503050406030204" pitchFamily="18" charset="0"/>
                          <a:ea typeface="Cambria Math" panose="02040503050406030204" pitchFamily="18" charset="0"/>
                        </a:rPr>
                        <m:t>=</m:t>
                      </m:r>
                      <m:r>
                        <a:rPr lang="en-US" sz="2800" b="1" i="1" smtClean="0">
                          <a:solidFill>
                            <a:srgbClr val="FF0000"/>
                          </a:solidFill>
                          <a:latin typeface="Cambria Math" panose="02040503050406030204" pitchFamily="18" charset="0"/>
                          <a:ea typeface="Cambria Math" panose="02040503050406030204" pitchFamily="18" charset="0"/>
                        </a:rPr>
                        <m:t>𝟏𝟎𝟎</m:t>
                      </m:r>
                      <m:f>
                        <m:fPr>
                          <m:ctrlPr>
                            <a:rPr lang="en-US" sz="2800" b="1" i="1" smtClean="0">
                              <a:solidFill>
                                <a:srgbClr val="FF0000"/>
                              </a:solidFill>
                              <a:latin typeface="Cambria Math" panose="02040503050406030204" pitchFamily="18" charset="0"/>
                              <a:ea typeface="Cambria Math" panose="02040503050406030204" pitchFamily="18" charset="0"/>
                            </a:rPr>
                          </m:ctrlPr>
                        </m:fPr>
                        <m:num>
                          <m:r>
                            <a:rPr lang="ru-RU" sz="2800" b="1" i="1" smtClean="0">
                              <a:solidFill>
                                <a:srgbClr val="FF0000"/>
                              </a:solidFill>
                              <a:latin typeface="Cambria Math" panose="02040503050406030204" pitchFamily="18" charset="0"/>
                              <a:ea typeface="Cambria Math" panose="02040503050406030204" pitchFamily="18" charset="0"/>
                            </a:rPr>
                            <m:t>Н</m:t>
                          </m:r>
                        </m:num>
                        <m:den>
                          <m:r>
                            <a:rPr lang="ru-RU" sz="2800" b="1" i="1" smtClean="0">
                              <a:solidFill>
                                <a:srgbClr val="FF0000"/>
                              </a:solidFill>
                              <a:latin typeface="Cambria Math" panose="02040503050406030204" pitchFamily="18" charset="0"/>
                              <a:ea typeface="Cambria Math" panose="02040503050406030204" pitchFamily="18" charset="0"/>
                            </a:rPr>
                            <m:t>м</m:t>
                          </m:r>
                        </m:den>
                      </m:f>
                      <m:r>
                        <a:rPr lang="ru-RU" sz="2800" b="1" i="1" smtClean="0">
                          <a:solidFill>
                            <a:srgbClr val="FF0000"/>
                          </a:solidFill>
                          <a:latin typeface="Cambria Math" panose="02040503050406030204" pitchFamily="18" charset="0"/>
                          <a:ea typeface="Cambria Math" panose="02040503050406030204" pitchFamily="18" charset="0"/>
                        </a:rPr>
                        <m:t>.</m:t>
                      </m:r>
                    </m:oMath>
                  </m:oMathPara>
                </a14:m>
                <a:endParaRPr lang="ru-RU" sz="2800" b="1" dirty="0"/>
              </a:p>
            </p:txBody>
          </p:sp>
        </mc:Choice>
        <mc:Fallback xmlns="">
          <p:sp>
            <p:nvSpPr>
              <p:cNvPr id="17" name="TextBox 16">
                <a:extLst>
                  <a:ext uri="{FF2B5EF4-FFF2-40B4-BE49-F238E27FC236}">
                    <a16:creationId xmlns:a16="http://schemas.microsoft.com/office/drawing/2014/main" id="{A59A9D3A-81B2-49FE-AFB4-8050F9CB8AA4}"/>
                  </a:ext>
                </a:extLst>
              </p:cNvPr>
              <p:cNvSpPr txBox="1">
                <a:spLocks noRot="1" noChangeAspect="1" noMove="1" noResize="1" noEditPoints="1" noAdjustHandles="1" noChangeArrowheads="1" noChangeShapeType="1" noTextEdit="1"/>
              </p:cNvSpPr>
              <p:nvPr/>
            </p:nvSpPr>
            <p:spPr>
              <a:xfrm>
                <a:off x="5832389" y="5382354"/>
                <a:ext cx="5357108" cy="809452"/>
              </a:xfrm>
              <a:prstGeom prst="rect">
                <a:avLst/>
              </a:prstGeom>
              <a:blipFill>
                <a:blip r:embed="rId7"/>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14372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29EAF35-45AC-4598-81AA-CB8F6DBBBB45}"/>
              </a:ext>
            </a:extLst>
          </p:cNvPr>
          <p:cNvPicPr>
            <a:picLocks noChangeAspect="1"/>
          </p:cNvPicPr>
          <p:nvPr/>
        </p:nvPicPr>
        <p:blipFill>
          <a:blip r:embed="rId2"/>
          <a:stretch>
            <a:fillRect/>
          </a:stretch>
        </p:blipFill>
        <p:spPr>
          <a:xfrm>
            <a:off x="94735" y="472808"/>
            <a:ext cx="685800" cy="390525"/>
          </a:xfrm>
          <a:prstGeom prst="rect">
            <a:avLst/>
          </a:prstGeom>
        </p:spPr>
      </p:pic>
      <p:sp>
        <p:nvSpPr>
          <p:cNvPr id="8" name="TextBox 7">
            <a:extLst>
              <a:ext uri="{FF2B5EF4-FFF2-40B4-BE49-F238E27FC236}">
                <a16:creationId xmlns:a16="http://schemas.microsoft.com/office/drawing/2014/main" id="{25407876-7C20-4CAB-B8A4-AE933A6E4553}"/>
              </a:ext>
            </a:extLst>
          </p:cNvPr>
          <p:cNvSpPr txBox="1"/>
          <p:nvPr/>
        </p:nvSpPr>
        <p:spPr>
          <a:xfrm>
            <a:off x="222809" y="472808"/>
            <a:ext cx="11874455" cy="2308324"/>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Ученику необходимо на опыте обнаружить зависимость объема газа, находящегося в сосуде под подвижным поршнем, от внешнего давления. У него имеются пять различных сосудов с манометрами. Сосуды наполнены одним и тем же газом при различных значениях температуры и давления (см. таблицу). Какие два сосуда необходимо взять ученику, чтобы провести данное исследование?</a:t>
            </a:r>
          </a:p>
        </p:txBody>
      </p:sp>
      <p:sp>
        <p:nvSpPr>
          <p:cNvPr id="11" name="TextBox 10">
            <a:extLst>
              <a:ext uri="{FF2B5EF4-FFF2-40B4-BE49-F238E27FC236}">
                <a16:creationId xmlns:a16="http://schemas.microsoft.com/office/drawing/2014/main" id="{9D412D5E-3B07-4F52-BC85-5C20A6478934}"/>
              </a:ext>
            </a:extLst>
          </p:cNvPr>
          <p:cNvSpPr txBox="1"/>
          <p:nvPr/>
        </p:nvSpPr>
        <p:spPr>
          <a:xfrm>
            <a:off x="222809" y="5631418"/>
            <a:ext cx="9191624" cy="461665"/>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Запишите в таблицу номера выбранных сосудов.</a:t>
            </a:r>
          </a:p>
        </p:txBody>
      </p:sp>
      <p:pic>
        <p:nvPicPr>
          <p:cNvPr id="3" name="Рисунок 2">
            <a:extLst>
              <a:ext uri="{FF2B5EF4-FFF2-40B4-BE49-F238E27FC236}">
                <a16:creationId xmlns:a16="http://schemas.microsoft.com/office/drawing/2014/main" id="{7795AFB3-3820-4F1C-A56C-1F8FED7E6E24}"/>
              </a:ext>
            </a:extLst>
          </p:cNvPr>
          <p:cNvPicPr>
            <a:picLocks noChangeAspect="1"/>
          </p:cNvPicPr>
          <p:nvPr/>
        </p:nvPicPr>
        <p:blipFill>
          <a:blip r:embed="rId3"/>
          <a:stretch>
            <a:fillRect/>
          </a:stretch>
        </p:blipFill>
        <p:spPr>
          <a:xfrm>
            <a:off x="2080826" y="2781132"/>
            <a:ext cx="7766376" cy="2850286"/>
          </a:xfrm>
          <a:prstGeom prst="rect">
            <a:avLst/>
          </a:prstGeom>
        </p:spPr>
      </p:pic>
      <p:pic>
        <p:nvPicPr>
          <p:cNvPr id="7" name="Рисунок 6">
            <a:extLst>
              <a:ext uri="{FF2B5EF4-FFF2-40B4-BE49-F238E27FC236}">
                <a16:creationId xmlns:a16="http://schemas.microsoft.com/office/drawing/2014/main" id="{16B479E5-57DA-46CD-A455-EE98C8F2228A}"/>
              </a:ext>
            </a:extLst>
          </p:cNvPr>
          <p:cNvPicPr>
            <a:picLocks noChangeAspect="1"/>
          </p:cNvPicPr>
          <p:nvPr/>
        </p:nvPicPr>
        <p:blipFill>
          <a:blip r:embed="rId4"/>
          <a:stretch>
            <a:fillRect/>
          </a:stretch>
        </p:blipFill>
        <p:spPr>
          <a:xfrm>
            <a:off x="2534296" y="4226388"/>
            <a:ext cx="402371" cy="414564"/>
          </a:xfrm>
          <a:prstGeom prst="rect">
            <a:avLst/>
          </a:prstGeom>
        </p:spPr>
      </p:pic>
      <p:pic>
        <p:nvPicPr>
          <p:cNvPr id="6" name="Рисунок 5">
            <a:extLst>
              <a:ext uri="{FF2B5EF4-FFF2-40B4-BE49-F238E27FC236}">
                <a16:creationId xmlns:a16="http://schemas.microsoft.com/office/drawing/2014/main" id="{5784011B-D123-4176-A7C7-D587A0F48DB2}"/>
              </a:ext>
            </a:extLst>
          </p:cNvPr>
          <p:cNvPicPr>
            <a:picLocks noChangeAspect="1"/>
          </p:cNvPicPr>
          <p:nvPr/>
        </p:nvPicPr>
        <p:blipFill>
          <a:blip r:embed="rId4"/>
          <a:stretch>
            <a:fillRect/>
          </a:stretch>
        </p:blipFill>
        <p:spPr>
          <a:xfrm>
            <a:off x="2533458" y="5120325"/>
            <a:ext cx="402371" cy="414564"/>
          </a:xfrm>
          <a:prstGeom prst="rect">
            <a:avLst/>
          </a:prstGeom>
        </p:spPr>
      </p:pic>
    </p:spTree>
    <p:extLst>
      <p:ext uri="{BB962C8B-B14F-4D97-AF65-F5344CB8AC3E}">
        <p14:creationId xmlns:p14="http://schemas.microsoft.com/office/powerpoint/2010/main" val="421836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4774FE7-6AA6-420C-B22F-91B219F6720B}"/>
              </a:ext>
            </a:extLst>
          </p:cNvPr>
          <p:cNvPicPr>
            <a:picLocks noChangeAspect="1"/>
          </p:cNvPicPr>
          <p:nvPr/>
        </p:nvPicPr>
        <p:blipFill>
          <a:blip r:embed="rId2"/>
          <a:stretch>
            <a:fillRect/>
          </a:stretch>
        </p:blipFill>
        <p:spPr>
          <a:xfrm>
            <a:off x="18535" y="431328"/>
            <a:ext cx="704850" cy="371475"/>
          </a:xfrm>
          <a:prstGeom prst="rect">
            <a:avLst/>
          </a:prstGeom>
        </p:spPr>
      </p:pic>
      <p:sp>
        <p:nvSpPr>
          <p:cNvPr id="9" name="TextBox 8">
            <a:extLst>
              <a:ext uri="{FF2B5EF4-FFF2-40B4-BE49-F238E27FC236}">
                <a16:creationId xmlns:a16="http://schemas.microsoft.com/office/drawing/2014/main" id="{0AC7B727-B618-4E8B-A359-0B3A634EE55B}"/>
              </a:ext>
            </a:extLst>
          </p:cNvPr>
          <p:cNvSpPr txBox="1"/>
          <p:nvPr/>
        </p:nvSpPr>
        <p:spPr>
          <a:xfrm>
            <a:off x="18535" y="322470"/>
            <a:ext cx="12041660" cy="2677656"/>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В магнитном поле, образованном постоянным магнитом, статично удерживается рамка, выводы которой подключены к источнику постоянного тока, как показано на рисунке. Опишите движение рамки относительно оси МО после того, как ее перестанут удерживать, при условии, что рамка будет испытывать небольшое сопротивление воздуха. Ответ поясните, указав, какие физические закономерности Вы использовали для объяснения.</a:t>
            </a:r>
          </a:p>
        </p:txBody>
      </p:sp>
      <p:pic>
        <p:nvPicPr>
          <p:cNvPr id="6" name="Рисунок 5">
            <a:extLst>
              <a:ext uri="{FF2B5EF4-FFF2-40B4-BE49-F238E27FC236}">
                <a16:creationId xmlns:a16="http://schemas.microsoft.com/office/drawing/2014/main" id="{B17EBA03-1C72-4965-A12E-806CA14C9395}"/>
              </a:ext>
            </a:extLst>
          </p:cNvPr>
          <p:cNvPicPr>
            <a:picLocks noChangeAspect="1"/>
          </p:cNvPicPr>
          <p:nvPr/>
        </p:nvPicPr>
        <p:blipFill>
          <a:blip r:embed="rId3"/>
          <a:stretch>
            <a:fillRect/>
          </a:stretch>
        </p:blipFill>
        <p:spPr>
          <a:xfrm>
            <a:off x="3066406" y="3429000"/>
            <a:ext cx="5076697" cy="2230160"/>
          </a:xfrm>
          <a:prstGeom prst="rect">
            <a:avLst/>
          </a:prstGeom>
        </p:spPr>
      </p:pic>
    </p:spTree>
    <p:extLst>
      <p:ext uri="{BB962C8B-B14F-4D97-AF65-F5344CB8AC3E}">
        <p14:creationId xmlns:p14="http://schemas.microsoft.com/office/powerpoint/2010/main" val="3371073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D401F3-3AA1-4520-AC5F-56559F4D7C68}"/>
              </a:ext>
            </a:extLst>
          </p:cNvPr>
          <p:cNvSpPr txBox="1"/>
          <p:nvPr/>
        </p:nvSpPr>
        <p:spPr>
          <a:xfrm>
            <a:off x="219332" y="457876"/>
            <a:ext cx="11972667" cy="4524315"/>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Решение:</a:t>
            </a:r>
          </a:p>
          <a:p>
            <a:r>
              <a:rPr lang="ru-RU" sz="2400" dirty="0">
                <a:latin typeface="Courier New" panose="02070309020205020404" pitchFamily="49" charset="0"/>
                <a:cs typeface="Courier New" panose="02070309020205020404" pitchFamily="49" charset="0"/>
              </a:rPr>
              <a:t>1)Ток в рамке течет от плюса к минусу.</a:t>
            </a:r>
          </a:p>
          <a:p>
            <a:r>
              <a:rPr lang="ru-RU" sz="2400" dirty="0">
                <a:latin typeface="Courier New" panose="02070309020205020404" pitchFamily="49" charset="0"/>
                <a:cs typeface="Courier New" panose="02070309020205020404" pitchFamily="49" charset="0"/>
              </a:rPr>
              <a:t>2)По правилу правой руки линии магнитной индукции внутри рамки будут направлены вниз.</a:t>
            </a:r>
          </a:p>
          <a:p>
            <a:r>
              <a:rPr lang="ru-RU" sz="2400" dirty="0">
                <a:latin typeface="Courier New" panose="02070309020205020404" pitchFamily="49" charset="0"/>
                <a:cs typeface="Courier New" panose="02070309020205020404" pitchFamily="49" charset="0"/>
              </a:rPr>
              <a:t>3)Рамка приобретет магнитные свойства, аналогичные магниту, у которого северный полюс направлен вниз, а южный - вверх (согласно рисунку).</a:t>
            </a:r>
          </a:p>
          <a:p>
            <a:r>
              <a:rPr lang="ru-RU" sz="2400" dirty="0">
                <a:latin typeface="Courier New" panose="02070309020205020404" pitchFamily="49" charset="0"/>
                <a:cs typeface="Courier New" panose="02070309020205020404" pitchFamily="49" charset="0"/>
              </a:rPr>
              <a:t>4)Так как разноименные полюса магнита притягиваются, рамка повернется согласно рисунку на 90 градусов.</a:t>
            </a:r>
          </a:p>
          <a:p>
            <a:r>
              <a:rPr lang="ru-RU" sz="2400" dirty="0">
                <a:latin typeface="Courier New" panose="02070309020205020404" pitchFamily="49" charset="0"/>
                <a:cs typeface="Courier New" panose="02070309020205020404" pitchFamily="49" charset="0"/>
              </a:rPr>
              <a:t>5)Далее начнутся затухающие колебания около положения равновесия (из-за сопротивления воздуха). Спустя некоторое время рамка остановится.</a:t>
            </a:r>
            <a:r>
              <a:rPr lang="ru-RU" dirty="0"/>
              <a:t>	</a:t>
            </a:r>
          </a:p>
        </p:txBody>
      </p:sp>
      <p:pic>
        <p:nvPicPr>
          <p:cNvPr id="5" name="Рисунок 4">
            <a:extLst>
              <a:ext uri="{FF2B5EF4-FFF2-40B4-BE49-F238E27FC236}">
                <a16:creationId xmlns:a16="http://schemas.microsoft.com/office/drawing/2014/main" id="{A17BC6E2-01DC-41E6-8202-8B10368B7282}"/>
              </a:ext>
            </a:extLst>
          </p:cNvPr>
          <p:cNvPicPr>
            <a:picLocks noChangeAspect="1"/>
          </p:cNvPicPr>
          <p:nvPr/>
        </p:nvPicPr>
        <p:blipFill>
          <a:blip r:embed="rId2"/>
          <a:stretch>
            <a:fillRect/>
          </a:stretch>
        </p:blipFill>
        <p:spPr>
          <a:xfrm>
            <a:off x="2733675" y="4712558"/>
            <a:ext cx="3362325" cy="1485900"/>
          </a:xfrm>
          <a:prstGeom prst="rect">
            <a:avLst/>
          </a:prstGeom>
        </p:spPr>
      </p:pic>
      <p:pic>
        <p:nvPicPr>
          <p:cNvPr id="8" name="Рисунок 7">
            <a:extLst>
              <a:ext uri="{FF2B5EF4-FFF2-40B4-BE49-F238E27FC236}">
                <a16:creationId xmlns:a16="http://schemas.microsoft.com/office/drawing/2014/main" id="{5357BBE6-DC97-4C96-B48D-83178860E96F}"/>
              </a:ext>
            </a:extLst>
          </p:cNvPr>
          <p:cNvPicPr>
            <a:picLocks noChangeAspect="1"/>
          </p:cNvPicPr>
          <p:nvPr/>
        </p:nvPicPr>
        <p:blipFill>
          <a:blip r:embed="rId3"/>
          <a:stretch>
            <a:fillRect/>
          </a:stretch>
        </p:blipFill>
        <p:spPr>
          <a:xfrm>
            <a:off x="7084669" y="4823562"/>
            <a:ext cx="3533775" cy="1533525"/>
          </a:xfrm>
          <a:prstGeom prst="rect">
            <a:avLst/>
          </a:prstGeom>
        </p:spPr>
      </p:pic>
    </p:spTree>
    <p:extLst>
      <p:ext uri="{BB962C8B-B14F-4D97-AF65-F5344CB8AC3E}">
        <p14:creationId xmlns:p14="http://schemas.microsoft.com/office/powerpoint/2010/main" val="2019367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F9C49D1-A240-4D5E-AA6E-2A5FF2B8F3EC}"/>
              </a:ext>
            </a:extLst>
          </p:cNvPr>
          <p:cNvPicPr>
            <a:picLocks noChangeAspect="1"/>
          </p:cNvPicPr>
          <p:nvPr/>
        </p:nvPicPr>
        <p:blipFill>
          <a:blip r:embed="rId2"/>
          <a:stretch>
            <a:fillRect/>
          </a:stretch>
        </p:blipFill>
        <p:spPr>
          <a:xfrm>
            <a:off x="120478" y="511944"/>
            <a:ext cx="714375" cy="40005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121C096-5714-4F17-BC9E-9758C36F56EF}"/>
                  </a:ext>
                </a:extLst>
              </p:cNvPr>
              <p:cNvSpPr txBox="1"/>
              <p:nvPr/>
            </p:nvSpPr>
            <p:spPr>
              <a:xfrm>
                <a:off x="59867" y="1712273"/>
                <a:ext cx="2715808" cy="2308324"/>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Дано:</a:t>
                </a:r>
              </a:p>
              <a:p>
                <a14:m>
                  <m:oMath xmlns:m="http://schemas.openxmlformats.org/officeDocument/2006/math">
                    <m:r>
                      <m:rPr>
                        <m:sty m:val="p"/>
                      </m:rPr>
                      <a:rPr lang="el-GR" sz="2400" i="1" smtClean="0">
                        <a:latin typeface="Cambria Math" panose="02040503050406030204" pitchFamily="18" charset="0"/>
                      </a:rPr>
                      <m:t>ρ</m:t>
                    </m:r>
                    <m:r>
                      <a:rPr lang="ru-RU" sz="2400" i="1" baseline="-25000">
                        <a:latin typeface="Cambria Math" panose="02040503050406030204" pitchFamily="18" charset="0"/>
                      </a:rPr>
                      <m:t>в</m:t>
                    </m:r>
                  </m:oMath>
                </a14:m>
                <a:r>
                  <a:rPr lang="en-US" sz="2400" dirty="0">
                    <a:latin typeface="Courier New" panose="02070309020205020404" pitchFamily="49" charset="0"/>
                    <a:cs typeface="Courier New" panose="02070309020205020404" pitchFamily="49" charset="0"/>
                  </a:rPr>
                  <a:t> = 1</a:t>
                </a:r>
                <a:r>
                  <a:rPr lang="ru-RU" sz="2400" dirty="0">
                    <a:latin typeface="Courier New" panose="02070309020205020404" pitchFamily="49" charset="0"/>
                    <a:cs typeface="Courier New" panose="02070309020205020404" pitchFamily="49" charset="0"/>
                  </a:rPr>
                  <a:t>000</a:t>
                </a:r>
                <a:r>
                  <a:rPr lang="en-US" sz="2400" dirty="0">
                    <a:latin typeface="Courier New" panose="02070309020205020404" pitchFamily="49" charset="0"/>
                    <a:cs typeface="Courier New" panose="02070309020205020404" pitchFamily="49" charset="0"/>
                  </a:rPr>
                  <a:t> </a:t>
                </a:r>
                <a14:m>
                  <m:oMath xmlns:m="http://schemas.openxmlformats.org/officeDocument/2006/math">
                    <m:r>
                      <a:rPr lang="ru-RU" sz="2400" b="1" i="1" smtClean="0">
                        <a:solidFill>
                          <a:schemeClr val="tx1"/>
                        </a:solidFill>
                        <a:latin typeface="Cambria Math" panose="02040503050406030204" pitchFamily="18" charset="0"/>
                      </a:rPr>
                      <m:t>кг/м</m:t>
                    </m:r>
                    <m:r>
                      <a:rPr lang="ru-RU" sz="2400" b="1" i="1" baseline="30000">
                        <a:solidFill>
                          <a:schemeClr val="tx1"/>
                        </a:solidFill>
                        <a:latin typeface="Cambria Math" panose="02040503050406030204" pitchFamily="18" charset="0"/>
                      </a:rPr>
                      <m:t>𝟑</m:t>
                    </m:r>
                  </m:oMath>
                </a14:m>
                <a:endParaRPr lang="ru-RU" sz="2400" dirty="0">
                  <a:latin typeface="Courier New" panose="02070309020205020404" pitchFamily="49" charset="0"/>
                  <a:cs typeface="Courier New" panose="02070309020205020404" pitchFamily="49" charset="0"/>
                </a:endParaRPr>
              </a:p>
              <a:p>
                <a14:m>
                  <m:oMath xmlns:m="http://schemas.openxmlformats.org/officeDocument/2006/math">
                    <m:r>
                      <m:rPr>
                        <m:sty m:val="p"/>
                      </m:rPr>
                      <a:rPr lang="el-GR" sz="2400" i="1" smtClean="0">
                        <a:latin typeface="Cambria Math" panose="02040503050406030204" pitchFamily="18" charset="0"/>
                      </a:rPr>
                      <m:t>ρ</m:t>
                    </m:r>
                    <m:r>
                      <a:rPr lang="ru-RU" sz="2400" b="0" i="1" baseline="-25000" smtClean="0">
                        <a:latin typeface="Cambria Math" panose="02040503050406030204" pitchFamily="18" charset="0"/>
                      </a:rPr>
                      <m:t>к</m:t>
                    </m:r>
                  </m:oMath>
                </a14:m>
                <a:r>
                  <a:rPr lang="en-US" sz="2400" dirty="0">
                    <a:latin typeface="Courier New" panose="02070309020205020404" pitchFamily="49" charset="0"/>
                    <a:cs typeface="Courier New" panose="02070309020205020404" pitchFamily="49" charset="0"/>
                  </a:rPr>
                  <a:t> = </a:t>
                </a:r>
                <a:r>
                  <a:rPr lang="ru-RU" sz="2400" dirty="0">
                    <a:latin typeface="Courier New" panose="02070309020205020404" pitchFamily="49" charset="0"/>
                    <a:cs typeface="Courier New" panose="02070309020205020404" pitchFamily="49" charset="0"/>
                  </a:rPr>
                  <a:t>800</a:t>
                </a:r>
                <a:r>
                  <a:rPr lang="en-US" sz="2400" dirty="0">
                    <a:latin typeface="Courier New" panose="02070309020205020404" pitchFamily="49" charset="0"/>
                    <a:cs typeface="Courier New" panose="02070309020205020404" pitchFamily="49" charset="0"/>
                  </a:rPr>
                  <a:t> </a:t>
                </a:r>
                <a14:m>
                  <m:oMath xmlns:m="http://schemas.openxmlformats.org/officeDocument/2006/math">
                    <m:r>
                      <a:rPr lang="ru-RU" sz="2400" b="1" i="1" smtClean="0">
                        <a:solidFill>
                          <a:schemeClr val="tx1"/>
                        </a:solidFill>
                        <a:latin typeface="Cambria Math" panose="02040503050406030204" pitchFamily="18" charset="0"/>
                      </a:rPr>
                      <m:t>кг/м</m:t>
                    </m:r>
                    <m:r>
                      <a:rPr lang="ru-RU" sz="2400" b="1" i="1" baseline="30000">
                        <a:solidFill>
                          <a:schemeClr val="tx1"/>
                        </a:solidFill>
                        <a:latin typeface="Cambria Math" panose="02040503050406030204" pitchFamily="18" charset="0"/>
                      </a:rPr>
                      <m:t>𝟑</m:t>
                    </m:r>
                  </m:oMath>
                </a14:m>
                <a:endParaRPr lang="ru-RU"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g = 10 </a:t>
                </a:r>
                <a:r>
                  <a:rPr lang="ru-RU" sz="2400" dirty="0">
                    <a:latin typeface="Courier New" panose="02070309020205020404" pitchFamily="49" charset="0"/>
                    <a:cs typeface="Courier New" panose="02070309020205020404" pitchFamily="49" charset="0"/>
                  </a:rPr>
                  <a:t>м/с</a:t>
                </a:r>
                <a:r>
                  <a:rPr lang="ru-RU" sz="2400" baseline="30000" dirty="0">
                    <a:latin typeface="Courier New" panose="02070309020205020404" pitchFamily="49" charset="0"/>
                    <a:cs typeface="Courier New" panose="02070309020205020404" pitchFamily="49" charset="0"/>
                  </a:rPr>
                  <a:t>2</a:t>
                </a:r>
              </a:p>
              <a:p>
                <a:r>
                  <a:rPr lang="en-US" sz="2400" dirty="0">
                    <a:latin typeface="Courier New" panose="02070309020205020404" pitchFamily="49" charset="0"/>
                    <a:cs typeface="Courier New" panose="02070309020205020404" pitchFamily="49" charset="0"/>
                  </a:rPr>
                  <a:t>V</a:t>
                </a:r>
                <a:r>
                  <a:rPr lang="en-US" sz="2400" baseline="-25000" dirty="0">
                    <a:latin typeface="Courier New" panose="02070309020205020404" pitchFamily="49" charset="0"/>
                    <a:cs typeface="Courier New" panose="02070309020205020404" pitchFamily="49" charset="0"/>
                  </a:rPr>
                  <a:t>1</a:t>
                </a:r>
                <a:r>
                  <a:rPr lang="en-US" sz="2400" dirty="0">
                    <a:latin typeface="Courier New" panose="02070309020205020404" pitchFamily="49" charset="0"/>
                    <a:cs typeface="Courier New" panose="02070309020205020404" pitchFamily="49" charset="0"/>
                  </a:rPr>
                  <a:t> = 0,2V</a:t>
                </a:r>
              </a:p>
              <a:p>
                <a:r>
                  <a:rPr lang="en-US" sz="2400" dirty="0">
                    <a:latin typeface="Courier New" panose="02070309020205020404" pitchFamily="49" charset="0"/>
                    <a:cs typeface="Courier New" panose="02070309020205020404" pitchFamily="49" charset="0"/>
                  </a:rPr>
                  <a:t>V</a:t>
                </a:r>
                <a:r>
                  <a:rPr lang="en-US" sz="2400" baseline="-25000" dirty="0">
                    <a:latin typeface="Courier New" panose="02070309020205020404" pitchFamily="49" charset="0"/>
                    <a:cs typeface="Courier New" panose="02070309020205020404" pitchFamily="49" charset="0"/>
                  </a:rPr>
                  <a:t>2</a:t>
                </a:r>
                <a:r>
                  <a:rPr lang="en-US" sz="2400" dirty="0">
                    <a:latin typeface="Courier New" panose="02070309020205020404" pitchFamily="49" charset="0"/>
                    <a:cs typeface="Courier New" panose="02070309020205020404" pitchFamily="49" charset="0"/>
                  </a:rPr>
                  <a:t> = 0,8V</a:t>
                </a:r>
                <a:endParaRPr lang="ru-RU" sz="2400" dirty="0">
                  <a:latin typeface="Courier New" panose="02070309020205020404" pitchFamily="49" charset="0"/>
                  <a:cs typeface="Courier New" panose="02070309020205020404" pitchFamily="49" charset="0"/>
                </a:endParaRPr>
              </a:p>
            </p:txBody>
          </p:sp>
        </mc:Choice>
        <mc:Fallback xmlns="">
          <p:sp>
            <p:nvSpPr>
              <p:cNvPr id="6" name="TextBox 5">
                <a:extLst>
                  <a:ext uri="{FF2B5EF4-FFF2-40B4-BE49-F238E27FC236}">
                    <a16:creationId xmlns:a16="http://schemas.microsoft.com/office/drawing/2014/main" id="{E121C096-5714-4F17-BC9E-9758C36F56EF}"/>
                  </a:ext>
                </a:extLst>
              </p:cNvPr>
              <p:cNvSpPr txBox="1">
                <a:spLocks noRot="1" noChangeAspect="1" noMove="1" noResize="1" noEditPoints="1" noAdjustHandles="1" noChangeArrowheads="1" noChangeShapeType="1" noTextEdit="1"/>
              </p:cNvSpPr>
              <p:nvPr/>
            </p:nvSpPr>
            <p:spPr>
              <a:xfrm>
                <a:off x="59867" y="1712273"/>
                <a:ext cx="2715808" cy="2308324"/>
              </a:xfrm>
              <a:prstGeom prst="rect">
                <a:avLst/>
              </a:prstGeom>
              <a:blipFill>
                <a:blip r:embed="rId3"/>
                <a:stretch>
                  <a:fillRect l="-3596" t="-2111" b="-5013"/>
                </a:stretch>
              </a:blipFill>
            </p:spPr>
            <p:txBody>
              <a:bodyPr/>
              <a:lstStyle/>
              <a:p>
                <a:r>
                  <a:rPr lang="ru-RU">
                    <a:noFill/>
                  </a:rPr>
                  <a:t> </a:t>
                </a:r>
              </a:p>
            </p:txBody>
          </p:sp>
        </mc:Fallback>
      </mc:AlternateContent>
      <p:cxnSp>
        <p:nvCxnSpPr>
          <p:cNvPr id="8" name="Прямая соединительная линия 7">
            <a:extLst>
              <a:ext uri="{FF2B5EF4-FFF2-40B4-BE49-F238E27FC236}">
                <a16:creationId xmlns:a16="http://schemas.microsoft.com/office/drawing/2014/main" id="{B15BB48B-663B-45C9-A392-D1229CD6E88D}"/>
              </a:ext>
            </a:extLst>
          </p:cNvPr>
          <p:cNvCxnSpPr>
            <a:cxnSpLocks/>
          </p:cNvCxnSpPr>
          <p:nvPr/>
        </p:nvCxnSpPr>
        <p:spPr>
          <a:xfrm>
            <a:off x="2752009" y="1726837"/>
            <a:ext cx="23666" cy="2886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B0AA70AD-54E4-4876-9C5D-F02F24FDBECC}"/>
              </a:ext>
            </a:extLst>
          </p:cNvPr>
          <p:cNvCxnSpPr>
            <a:cxnSpLocks/>
          </p:cNvCxnSpPr>
          <p:nvPr/>
        </p:nvCxnSpPr>
        <p:spPr>
          <a:xfrm>
            <a:off x="214755" y="4020597"/>
            <a:ext cx="25372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8DCBDA-4D3C-45D3-98F9-7A14588C0738}"/>
              </a:ext>
            </a:extLst>
          </p:cNvPr>
          <p:cNvSpPr txBox="1"/>
          <p:nvPr/>
        </p:nvSpPr>
        <p:spPr>
          <a:xfrm>
            <a:off x="120478" y="4052273"/>
            <a:ext cx="1106393" cy="461665"/>
          </a:xfrm>
          <a:prstGeom prst="rect">
            <a:avLst/>
          </a:prstGeom>
          <a:noFill/>
        </p:spPr>
        <p:txBody>
          <a:bodyPr wrap="none" rtlCol="0">
            <a:spAutoFit/>
          </a:bodyPr>
          <a:lstStyle/>
          <a:p>
            <a:r>
              <a:rPr lang="el-GR" sz="2400" dirty="0">
                <a:latin typeface="Courier New" panose="02070309020205020404" pitchFamily="49" charset="0"/>
                <a:cs typeface="Courier New" panose="02070309020205020404" pitchFamily="49" charset="0"/>
              </a:rPr>
              <a:t>ρ</a:t>
            </a:r>
            <a:r>
              <a:rPr lang="ru-RU" sz="2400" dirty="0">
                <a:latin typeface="Courier New" panose="02070309020205020404" pitchFamily="49" charset="0"/>
                <a:cs typeface="Courier New" panose="02070309020205020404" pitchFamily="49" charset="0"/>
              </a:rPr>
              <a:t> - ?</a:t>
            </a:r>
          </a:p>
        </p:txBody>
      </p:sp>
      <p:sp>
        <p:nvSpPr>
          <p:cNvPr id="13" name="TextBox 12">
            <a:extLst>
              <a:ext uri="{FF2B5EF4-FFF2-40B4-BE49-F238E27FC236}">
                <a16:creationId xmlns:a16="http://schemas.microsoft.com/office/drawing/2014/main" id="{4E049FCB-DCF8-447A-8DD7-57958630E7F5}"/>
              </a:ext>
            </a:extLst>
          </p:cNvPr>
          <p:cNvSpPr txBox="1"/>
          <p:nvPr/>
        </p:nvSpPr>
        <p:spPr>
          <a:xfrm>
            <a:off x="5773832" y="1627343"/>
            <a:ext cx="6098058"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Решение:</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C20B14D-56EC-4AB3-A8D7-4C01E8907C99}"/>
                  </a:ext>
                </a:extLst>
              </p:cNvPr>
              <p:cNvSpPr txBox="1"/>
              <p:nvPr/>
            </p:nvSpPr>
            <p:spPr>
              <a:xfrm>
                <a:off x="7057132" y="2271952"/>
                <a:ext cx="305910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𝑚</m:t>
                      </m:r>
                      <m:r>
                        <a:rPr lang="en-US" sz="3200" b="0" i="1" smtClean="0">
                          <a:latin typeface="Cambria Math" panose="02040503050406030204" pitchFamily="18" charset="0"/>
                        </a:rPr>
                        <m:t>𝑔</m:t>
                      </m:r>
                      <m:r>
                        <a:rPr lang="ru-RU" sz="3200" b="0" i="1" smtClean="0">
                          <a:latin typeface="Cambria Math" panose="02040503050406030204" pitchFamily="18" charset="0"/>
                        </a:rPr>
                        <m:t>=</m:t>
                      </m:r>
                      <m:r>
                        <a:rPr lang="en-US" sz="3200" b="0" i="1" smtClean="0">
                          <a:latin typeface="Cambria Math" panose="02040503050406030204" pitchFamily="18" charset="0"/>
                        </a:rPr>
                        <m:t>𝐹</m:t>
                      </m:r>
                      <m:r>
                        <a:rPr lang="ru-RU" sz="3200" b="0" i="1" baseline="-25000" smtClean="0">
                          <a:latin typeface="Cambria Math" panose="02040503050406030204" pitchFamily="18" charset="0"/>
                        </a:rPr>
                        <m:t>А1</m:t>
                      </m:r>
                      <m:r>
                        <a:rPr lang="ru-RU" sz="3200" b="0" i="1" smtClean="0">
                          <a:latin typeface="Cambria Math" panose="02040503050406030204" pitchFamily="18" charset="0"/>
                        </a:rPr>
                        <m:t>+</m:t>
                      </m:r>
                      <m:r>
                        <a:rPr lang="en-US" sz="3200" i="1">
                          <a:latin typeface="Cambria Math" panose="02040503050406030204" pitchFamily="18" charset="0"/>
                        </a:rPr>
                        <m:t>𝐹</m:t>
                      </m:r>
                      <m:r>
                        <a:rPr lang="ru-RU" sz="3200" b="0" i="1" baseline="-25000" smtClean="0">
                          <a:latin typeface="Cambria Math" panose="02040503050406030204" pitchFamily="18" charset="0"/>
                        </a:rPr>
                        <m:t>А2</m:t>
                      </m:r>
                      <m:r>
                        <a:rPr lang="en-US" sz="3200" b="0" i="1" smtClean="0">
                          <a:latin typeface="Cambria Math" panose="02040503050406030204" pitchFamily="18" charset="0"/>
                        </a:rPr>
                        <m:t>;</m:t>
                      </m:r>
                    </m:oMath>
                  </m:oMathPara>
                </a14:m>
                <a:endParaRPr lang="ru-RU" sz="3200" dirty="0"/>
              </a:p>
            </p:txBody>
          </p:sp>
        </mc:Choice>
        <mc:Fallback xmlns="">
          <p:sp>
            <p:nvSpPr>
              <p:cNvPr id="23" name="TextBox 22">
                <a:extLst>
                  <a:ext uri="{FF2B5EF4-FFF2-40B4-BE49-F238E27FC236}">
                    <a16:creationId xmlns:a16="http://schemas.microsoft.com/office/drawing/2014/main" id="{FC20B14D-56EC-4AB3-A8D7-4C01E8907C99}"/>
                  </a:ext>
                </a:extLst>
              </p:cNvPr>
              <p:cNvSpPr txBox="1">
                <a:spLocks noRot="1" noChangeAspect="1" noMove="1" noResize="1" noEditPoints="1" noAdjustHandles="1" noChangeArrowheads="1" noChangeShapeType="1" noTextEdit="1"/>
              </p:cNvSpPr>
              <p:nvPr/>
            </p:nvSpPr>
            <p:spPr>
              <a:xfrm>
                <a:off x="7057132" y="2271952"/>
                <a:ext cx="3059107" cy="492443"/>
              </a:xfrm>
              <a:prstGeom prst="rect">
                <a:avLst/>
              </a:prstGeom>
              <a:blipFill>
                <a:blip r:embed="rId4"/>
                <a:stretch>
                  <a:fillRect/>
                </a:stretch>
              </a:blipFill>
            </p:spPr>
            <p:txBody>
              <a:bodyPr/>
              <a:lstStyle/>
              <a:p>
                <a:r>
                  <a:rPr lang="ru-RU">
                    <a:noFill/>
                  </a:rPr>
                  <a:t> </a:t>
                </a:r>
              </a:p>
            </p:txBody>
          </p:sp>
        </mc:Fallback>
      </mc:AlternateContent>
      <p:sp>
        <p:nvSpPr>
          <p:cNvPr id="30" name="TextBox 29">
            <a:extLst>
              <a:ext uri="{FF2B5EF4-FFF2-40B4-BE49-F238E27FC236}">
                <a16:creationId xmlns:a16="http://schemas.microsoft.com/office/drawing/2014/main" id="{C1F04702-3526-42D5-92AA-53DDA1715FBA}"/>
              </a:ext>
            </a:extLst>
          </p:cNvPr>
          <p:cNvSpPr txBox="1"/>
          <p:nvPr/>
        </p:nvSpPr>
        <p:spPr>
          <a:xfrm>
            <a:off x="120478" y="408908"/>
            <a:ext cx="11907875" cy="1200329"/>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Шар плавает на границе раздела двух несмешивающихся жидкостей - воды и керосина. Найдите плотность шара, при которой 4/5 его объема будет находиться в керосине.</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971F772-CA47-4A62-9E02-C5B10E51AC62}"/>
                  </a:ext>
                </a:extLst>
              </p:cNvPr>
              <p:cNvSpPr txBox="1"/>
              <p:nvPr/>
            </p:nvSpPr>
            <p:spPr>
              <a:xfrm>
                <a:off x="6779290" y="3742077"/>
                <a:ext cx="3933064" cy="884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800" i="1" smtClean="0">
                          <a:latin typeface="Cambria Math" panose="02040503050406030204" pitchFamily="18" charset="0"/>
                        </a:rPr>
                        <m:t>ρ</m:t>
                      </m:r>
                      <m:r>
                        <a:rPr lang="ru-RU" sz="2800" i="1" baseline="-25000">
                          <a:latin typeface="Cambria Math" panose="02040503050406030204" pitchFamily="18" charset="0"/>
                        </a:rPr>
                        <m:t>т</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m:rPr>
                              <m:sty m:val="p"/>
                            </m:rPr>
                            <a:rPr lang="el-GR" sz="2800" i="1">
                              <a:latin typeface="Cambria Math" panose="02040503050406030204" pitchFamily="18" charset="0"/>
                            </a:rPr>
                            <m:t>ρ</m:t>
                          </m:r>
                          <m:r>
                            <a:rPr lang="ru-RU" sz="2800" i="1" baseline="-25000">
                              <a:latin typeface="Cambria Math" panose="02040503050406030204" pitchFamily="18" charset="0"/>
                            </a:rPr>
                            <m:t>в</m:t>
                          </m:r>
                          <m:r>
                            <a:rPr lang="en-US" sz="2800" i="1">
                              <a:latin typeface="Cambria Math" panose="02040503050406030204" pitchFamily="18" charset="0"/>
                            </a:rPr>
                            <m:t>𝑔</m:t>
                          </m:r>
                          <m:r>
                            <a:rPr lang="en-US" sz="2800" i="1">
                              <a:latin typeface="Cambria Math" panose="02040503050406030204" pitchFamily="18" charset="0"/>
                            </a:rPr>
                            <m:t>0,2</m:t>
                          </m:r>
                          <m:r>
                            <a:rPr lang="en-US" sz="2800" i="1">
                              <a:latin typeface="Cambria Math" panose="02040503050406030204" pitchFamily="18" charset="0"/>
                            </a:rPr>
                            <m:t>𝑉</m:t>
                          </m:r>
                          <m:r>
                            <a:rPr lang="en-US" sz="2800" i="1">
                              <a:latin typeface="Cambria Math" panose="02040503050406030204" pitchFamily="18" charset="0"/>
                            </a:rPr>
                            <m:t>+</m:t>
                          </m:r>
                          <m:r>
                            <m:rPr>
                              <m:sty m:val="p"/>
                            </m:rPr>
                            <a:rPr lang="el-GR" sz="2800" i="1">
                              <a:latin typeface="Cambria Math" panose="02040503050406030204" pitchFamily="18" charset="0"/>
                            </a:rPr>
                            <m:t>ρ</m:t>
                          </m:r>
                          <m:r>
                            <a:rPr lang="ru-RU" sz="2800" i="1" baseline="-25000">
                              <a:latin typeface="Cambria Math" panose="02040503050406030204" pitchFamily="18" charset="0"/>
                            </a:rPr>
                            <m:t>к</m:t>
                          </m:r>
                          <m:r>
                            <a:rPr lang="en-US" sz="2800" i="1">
                              <a:latin typeface="Cambria Math" panose="02040503050406030204" pitchFamily="18" charset="0"/>
                            </a:rPr>
                            <m:t>𝑔</m:t>
                          </m:r>
                          <m:r>
                            <a:rPr lang="en-US" sz="2800" i="1">
                              <a:latin typeface="Cambria Math" panose="02040503050406030204" pitchFamily="18" charset="0"/>
                            </a:rPr>
                            <m:t>0,8</m:t>
                          </m:r>
                          <m:r>
                            <a:rPr lang="en-US" sz="2800" i="1">
                              <a:latin typeface="Cambria Math" panose="02040503050406030204" pitchFamily="18" charset="0"/>
                            </a:rPr>
                            <m:t>𝑉</m:t>
                          </m:r>
                        </m:num>
                        <m:den>
                          <m:r>
                            <a:rPr lang="en-US" sz="2800" b="0" i="1" smtClean="0">
                              <a:latin typeface="Cambria Math" panose="02040503050406030204" pitchFamily="18" charset="0"/>
                            </a:rPr>
                            <m:t>𝑔</m:t>
                          </m:r>
                          <m:r>
                            <a:rPr lang="en-US" sz="2800" i="1">
                              <a:latin typeface="Cambria Math" panose="02040503050406030204" pitchFamily="18" charset="0"/>
                            </a:rPr>
                            <m:t>𝑉</m:t>
                          </m:r>
                        </m:den>
                      </m:f>
                      <m:r>
                        <a:rPr lang="en-US" sz="2800" b="0" i="1" smtClean="0">
                          <a:latin typeface="Cambria Math" panose="02040503050406030204" pitchFamily="18" charset="0"/>
                          <a:ea typeface="Cambria Math" panose="02040503050406030204" pitchFamily="18" charset="0"/>
                        </a:rPr>
                        <m:t>;</m:t>
                      </m:r>
                    </m:oMath>
                  </m:oMathPara>
                </a14:m>
                <a:endParaRPr lang="ru-RU" sz="2800" dirty="0"/>
              </a:p>
            </p:txBody>
          </p:sp>
        </mc:Choice>
        <mc:Fallback xmlns="">
          <p:sp>
            <p:nvSpPr>
              <p:cNvPr id="40" name="TextBox 39">
                <a:extLst>
                  <a:ext uri="{FF2B5EF4-FFF2-40B4-BE49-F238E27FC236}">
                    <a16:creationId xmlns:a16="http://schemas.microsoft.com/office/drawing/2014/main" id="{2971F772-CA47-4A62-9E02-C5B10E51AC62}"/>
                  </a:ext>
                </a:extLst>
              </p:cNvPr>
              <p:cNvSpPr txBox="1">
                <a:spLocks noRot="1" noChangeAspect="1" noMove="1" noResize="1" noEditPoints="1" noAdjustHandles="1" noChangeArrowheads="1" noChangeShapeType="1" noTextEdit="1"/>
              </p:cNvSpPr>
              <p:nvPr/>
            </p:nvSpPr>
            <p:spPr>
              <a:xfrm>
                <a:off x="6779290" y="3742077"/>
                <a:ext cx="3933064" cy="884986"/>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5F9CEBA7-6E33-4055-8513-FB2F9884AFE3}"/>
                  </a:ext>
                </a:extLst>
              </p:cNvPr>
              <p:cNvSpPr txBox="1"/>
              <p:nvPr/>
            </p:nvSpPr>
            <p:spPr>
              <a:xfrm>
                <a:off x="5773832" y="2967017"/>
                <a:ext cx="483722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3200" b="0" i="1" smtClean="0">
                          <a:latin typeface="Cambria Math" panose="02040503050406030204" pitchFamily="18" charset="0"/>
                        </a:rPr>
                        <m:t>ρ</m:t>
                      </m:r>
                      <m:r>
                        <a:rPr lang="ru-RU" sz="3200" b="0" i="1" baseline="-25000" smtClean="0">
                          <a:latin typeface="Cambria Math" panose="02040503050406030204" pitchFamily="18" charset="0"/>
                        </a:rPr>
                        <m:t>т</m:t>
                      </m:r>
                      <m:r>
                        <a:rPr lang="en-US" sz="3200" b="0" i="1" smtClean="0">
                          <a:latin typeface="Cambria Math" panose="02040503050406030204" pitchFamily="18" charset="0"/>
                        </a:rPr>
                        <m:t>𝑉𝑔</m:t>
                      </m:r>
                      <m:r>
                        <a:rPr lang="ru-RU" sz="3200" b="0" i="1" smtClean="0">
                          <a:latin typeface="Cambria Math" panose="02040503050406030204" pitchFamily="18" charset="0"/>
                        </a:rPr>
                        <m:t>=</m:t>
                      </m:r>
                      <m:r>
                        <m:rPr>
                          <m:sty m:val="p"/>
                        </m:rPr>
                        <a:rPr lang="el-GR" sz="3200" i="1">
                          <a:latin typeface="Cambria Math" panose="02040503050406030204" pitchFamily="18" charset="0"/>
                        </a:rPr>
                        <m:t>ρ</m:t>
                      </m:r>
                      <m:r>
                        <a:rPr lang="ru-RU" sz="3200" b="0" i="1" baseline="-25000" smtClean="0">
                          <a:latin typeface="Cambria Math" panose="02040503050406030204" pitchFamily="18" charset="0"/>
                        </a:rPr>
                        <m:t>в</m:t>
                      </m:r>
                      <m:r>
                        <a:rPr lang="en-US" sz="3200" b="0" i="1" smtClean="0">
                          <a:latin typeface="Cambria Math" panose="02040503050406030204" pitchFamily="18" charset="0"/>
                        </a:rPr>
                        <m:t>𝑔</m:t>
                      </m:r>
                      <m:r>
                        <a:rPr lang="en-US" sz="3200" b="0" i="1" smtClean="0">
                          <a:latin typeface="Cambria Math" panose="02040503050406030204" pitchFamily="18" charset="0"/>
                        </a:rPr>
                        <m:t>0,2</m:t>
                      </m:r>
                      <m:r>
                        <a:rPr lang="en-US" sz="3200" i="1">
                          <a:latin typeface="Cambria Math" panose="02040503050406030204" pitchFamily="18" charset="0"/>
                        </a:rPr>
                        <m:t>𝑉</m:t>
                      </m:r>
                      <m:r>
                        <a:rPr lang="en-US" sz="3200" b="0" i="1" smtClean="0">
                          <a:latin typeface="Cambria Math" panose="02040503050406030204" pitchFamily="18" charset="0"/>
                        </a:rPr>
                        <m:t>+</m:t>
                      </m:r>
                      <m:r>
                        <m:rPr>
                          <m:sty m:val="p"/>
                        </m:rPr>
                        <a:rPr lang="el-GR" sz="3200" i="1">
                          <a:latin typeface="Cambria Math" panose="02040503050406030204" pitchFamily="18" charset="0"/>
                        </a:rPr>
                        <m:t>ρ</m:t>
                      </m:r>
                      <m:r>
                        <a:rPr lang="ru-RU" sz="3200" b="0" i="1" baseline="-25000" smtClean="0">
                          <a:latin typeface="Cambria Math" panose="02040503050406030204" pitchFamily="18" charset="0"/>
                        </a:rPr>
                        <m:t>к</m:t>
                      </m:r>
                      <m:r>
                        <a:rPr lang="en-US" sz="3200" i="1">
                          <a:latin typeface="Cambria Math" panose="02040503050406030204" pitchFamily="18" charset="0"/>
                        </a:rPr>
                        <m:t>𝑔</m:t>
                      </m:r>
                      <m:r>
                        <a:rPr lang="en-US" sz="3200" i="1">
                          <a:latin typeface="Cambria Math" panose="02040503050406030204" pitchFamily="18" charset="0"/>
                        </a:rPr>
                        <m:t>0,8</m:t>
                      </m:r>
                      <m:r>
                        <a:rPr lang="en-US" sz="3200" i="1">
                          <a:latin typeface="Cambria Math" panose="02040503050406030204" pitchFamily="18" charset="0"/>
                        </a:rPr>
                        <m:t>𝑉</m:t>
                      </m:r>
                    </m:oMath>
                  </m:oMathPara>
                </a14:m>
                <a:endParaRPr lang="ru-RU" sz="3200" dirty="0"/>
              </a:p>
            </p:txBody>
          </p:sp>
        </mc:Choice>
        <mc:Fallback xmlns="">
          <p:sp>
            <p:nvSpPr>
              <p:cNvPr id="51" name="TextBox 50">
                <a:extLst>
                  <a:ext uri="{FF2B5EF4-FFF2-40B4-BE49-F238E27FC236}">
                    <a16:creationId xmlns:a16="http://schemas.microsoft.com/office/drawing/2014/main" id="{5F9CEBA7-6E33-4055-8513-FB2F9884AFE3}"/>
                  </a:ext>
                </a:extLst>
              </p:cNvPr>
              <p:cNvSpPr txBox="1">
                <a:spLocks noRot="1" noChangeAspect="1" noMove="1" noResize="1" noEditPoints="1" noAdjustHandles="1" noChangeArrowheads="1" noChangeShapeType="1" noTextEdit="1"/>
              </p:cNvSpPr>
              <p:nvPr/>
            </p:nvSpPr>
            <p:spPr>
              <a:xfrm>
                <a:off x="5773832" y="2967017"/>
                <a:ext cx="4837222" cy="492443"/>
              </a:xfrm>
              <a:prstGeom prst="rect">
                <a:avLst/>
              </a:prstGeom>
              <a:blipFill>
                <a:blip r:embed="rId6"/>
                <a:stretch>
                  <a:fillRect/>
                </a:stretch>
              </a:blipFill>
            </p:spPr>
            <p:txBody>
              <a:bodyPr/>
              <a:lstStyle/>
              <a:p>
                <a:r>
                  <a:rPr lang="ru-RU">
                    <a:noFill/>
                  </a:rPr>
                  <a:t> </a:t>
                </a:r>
              </a:p>
            </p:txBody>
          </p:sp>
        </mc:Fallback>
      </mc:AlternateContent>
      <p:grpSp>
        <p:nvGrpSpPr>
          <p:cNvPr id="17" name="Группа 16">
            <a:extLst>
              <a:ext uri="{FF2B5EF4-FFF2-40B4-BE49-F238E27FC236}">
                <a16:creationId xmlns:a16="http://schemas.microsoft.com/office/drawing/2014/main" id="{6F91377B-E7C3-4859-8638-059019277740}"/>
              </a:ext>
            </a:extLst>
          </p:cNvPr>
          <p:cNvGrpSpPr/>
          <p:nvPr/>
        </p:nvGrpSpPr>
        <p:grpSpPr>
          <a:xfrm>
            <a:off x="2963015" y="1982531"/>
            <a:ext cx="2449697" cy="3023850"/>
            <a:chOff x="2950965" y="2298357"/>
            <a:chExt cx="2449697" cy="3023850"/>
          </a:xfrm>
        </p:grpSpPr>
        <p:cxnSp>
          <p:nvCxnSpPr>
            <p:cNvPr id="15" name="Прямая со стрелкой 14">
              <a:extLst>
                <a:ext uri="{FF2B5EF4-FFF2-40B4-BE49-F238E27FC236}">
                  <a16:creationId xmlns:a16="http://schemas.microsoft.com/office/drawing/2014/main" id="{938CC4F7-0491-4C19-B883-481CF66D1C37}"/>
                </a:ext>
              </a:extLst>
            </p:cNvPr>
            <p:cNvCxnSpPr>
              <a:cxnSpLocks/>
            </p:cNvCxnSpPr>
            <p:nvPr/>
          </p:nvCxnSpPr>
          <p:spPr>
            <a:xfrm>
              <a:off x="2950965" y="2298357"/>
              <a:ext cx="10475" cy="30184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57B8A8-8C5E-4599-A594-7C809B2941AF}"/>
                    </a:ext>
                  </a:extLst>
                </p:cNvPr>
                <p:cNvSpPr txBox="1"/>
                <p:nvPr/>
              </p:nvSpPr>
              <p:spPr>
                <a:xfrm>
                  <a:off x="2963531" y="4829764"/>
                  <a:ext cx="33823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𝒚</m:t>
                        </m:r>
                      </m:oMath>
                    </m:oMathPara>
                  </a14:m>
                  <a:endParaRPr lang="ru-RU" sz="3200" b="1" dirty="0"/>
                </a:p>
              </p:txBody>
            </p:sp>
          </mc:Choice>
          <mc:Fallback xmlns="">
            <p:sp>
              <p:nvSpPr>
                <p:cNvPr id="20" name="TextBox 19">
                  <a:extLst>
                    <a:ext uri="{FF2B5EF4-FFF2-40B4-BE49-F238E27FC236}">
                      <a16:creationId xmlns:a16="http://schemas.microsoft.com/office/drawing/2014/main" id="{9757B8A8-8C5E-4599-A594-7C809B2941AF}"/>
                    </a:ext>
                  </a:extLst>
                </p:cNvPr>
                <p:cNvSpPr txBox="1">
                  <a:spLocks noRot="1" noChangeAspect="1" noMove="1" noResize="1" noEditPoints="1" noAdjustHandles="1" noChangeArrowheads="1" noChangeShapeType="1" noTextEdit="1"/>
                </p:cNvSpPr>
                <p:nvPr/>
              </p:nvSpPr>
              <p:spPr>
                <a:xfrm>
                  <a:off x="2963531" y="4829764"/>
                  <a:ext cx="338233" cy="492443"/>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B664A1D-C4E0-4B36-AC43-C042E6650FF5}"/>
                    </a:ext>
                  </a:extLst>
                </p:cNvPr>
                <p:cNvSpPr txBox="1"/>
                <p:nvPr/>
              </p:nvSpPr>
              <p:spPr>
                <a:xfrm>
                  <a:off x="2950965" y="2804878"/>
                  <a:ext cx="33823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𝟎</m:t>
                        </m:r>
                      </m:oMath>
                    </m:oMathPara>
                  </a14:m>
                  <a:endParaRPr lang="ru-RU" sz="3200" b="1" dirty="0"/>
                </a:p>
              </p:txBody>
            </p:sp>
          </mc:Choice>
          <mc:Fallback xmlns="">
            <p:sp>
              <p:nvSpPr>
                <p:cNvPr id="28" name="TextBox 27">
                  <a:extLst>
                    <a:ext uri="{FF2B5EF4-FFF2-40B4-BE49-F238E27FC236}">
                      <a16:creationId xmlns:a16="http://schemas.microsoft.com/office/drawing/2014/main" id="{2B664A1D-C4E0-4B36-AC43-C042E6650FF5}"/>
                    </a:ext>
                  </a:extLst>
                </p:cNvPr>
                <p:cNvSpPr txBox="1">
                  <a:spLocks noRot="1" noChangeAspect="1" noMove="1" noResize="1" noEditPoints="1" noAdjustHandles="1" noChangeArrowheads="1" noChangeShapeType="1" noTextEdit="1"/>
                </p:cNvSpPr>
                <p:nvPr/>
              </p:nvSpPr>
              <p:spPr>
                <a:xfrm>
                  <a:off x="2950965" y="2804878"/>
                  <a:ext cx="338233" cy="492443"/>
                </a:xfrm>
                <a:prstGeom prst="rect">
                  <a:avLst/>
                </a:prstGeom>
                <a:blipFill>
                  <a:blip r:embed="rId8"/>
                  <a:stretch>
                    <a:fillRect/>
                  </a:stretch>
                </a:blipFill>
              </p:spPr>
              <p:txBody>
                <a:bodyPr/>
                <a:lstStyle/>
                <a:p>
                  <a:r>
                    <a:rPr lang="ru-RU">
                      <a:noFill/>
                    </a:rPr>
                    <a:t> </a:t>
                  </a:r>
                </a:p>
              </p:txBody>
            </p:sp>
          </mc:Fallback>
        </mc:AlternateContent>
        <p:grpSp>
          <p:nvGrpSpPr>
            <p:cNvPr id="43" name="Группа 42">
              <a:extLst>
                <a:ext uri="{FF2B5EF4-FFF2-40B4-BE49-F238E27FC236}">
                  <a16:creationId xmlns:a16="http://schemas.microsoft.com/office/drawing/2014/main" id="{C8448072-8E5F-4083-8092-109EF1CD36C3}"/>
                </a:ext>
              </a:extLst>
            </p:cNvPr>
            <p:cNvGrpSpPr/>
            <p:nvPr/>
          </p:nvGrpSpPr>
          <p:grpSpPr>
            <a:xfrm>
              <a:off x="3289198" y="2406932"/>
              <a:ext cx="2111464" cy="2882544"/>
              <a:chOff x="3257993" y="2935935"/>
              <a:chExt cx="2594921" cy="3598050"/>
            </a:xfrm>
          </p:grpSpPr>
          <p:sp>
            <p:nvSpPr>
              <p:cNvPr id="26" name="Овал 25">
                <a:extLst>
                  <a:ext uri="{FF2B5EF4-FFF2-40B4-BE49-F238E27FC236}">
                    <a16:creationId xmlns:a16="http://schemas.microsoft.com/office/drawing/2014/main" id="{1D34B893-3329-4674-AFE0-71DF652E3C35}"/>
                  </a:ext>
                </a:extLst>
              </p:cNvPr>
              <p:cNvSpPr/>
              <p:nvPr/>
            </p:nvSpPr>
            <p:spPr>
              <a:xfrm>
                <a:off x="4081778" y="4181220"/>
                <a:ext cx="889687" cy="856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A23DC208-A60F-4AA4-96D0-01584D848528}"/>
                  </a:ext>
                </a:extLst>
              </p:cNvPr>
              <p:cNvSpPr/>
              <p:nvPr/>
            </p:nvSpPr>
            <p:spPr>
              <a:xfrm>
                <a:off x="3315660" y="2935935"/>
                <a:ext cx="2537254" cy="359804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Прямая со стрелкой 18">
                <a:extLst>
                  <a:ext uri="{FF2B5EF4-FFF2-40B4-BE49-F238E27FC236}">
                    <a16:creationId xmlns:a16="http://schemas.microsoft.com/office/drawing/2014/main" id="{B937D8C9-6A8E-46F0-91D7-56C13733D311}"/>
                  </a:ext>
                </a:extLst>
              </p:cNvPr>
              <p:cNvCxnSpPr>
                <a:cxnSpLocks/>
              </p:cNvCxnSpPr>
              <p:nvPr/>
            </p:nvCxnSpPr>
            <p:spPr>
              <a:xfrm>
                <a:off x="4526623" y="4609541"/>
                <a:ext cx="18776" cy="16511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5A9FF263-2AD0-4BCA-B126-90395364642D}"/>
                  </a:ext>
                </a:extLst>
              </p:cNvPr>
              <p:cNvCxnSpPr>
                <a:cxnSpLocks/>
              </p:cNvCxnSpPr>
              <p:nvPr/>
            </p:nvCxnSpPr>
            <p:spPr>
              <a:xfrm flipV="1">
                <a:off x="4706224" y="3801857"/>
                <a:ext cx="4174" cy="11272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E843FCB-CBAB-4EA9-B6FC-10DF31E620C2}"/>
                      </a:ext>
                    </a:extLst>
                  </p:cNvPr>
                  <p:cNvSpPr txBox="1"/>
                  <p:nvPr/>
                </p:nvSpPr>
                <p:spPr>
                  <a:xfrm>
                    <a:off x="4794204" y="5142412"/>
                    <a:ext cx="572272" cy="6917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ru-RU" sz="3200" b="1" i="1" smtClean="0">
                                  <a:latin typeface="Cambria Math" panose="02040503050406030204" pitchFamily="18" charset="0"/>
                                </a:rPr>
                              </m:ctrlPr>
                            </m:groupChrPr>
                            <m:e>
                              <m:r>
                                <m:rPr>
                                  <m:brk m:alnAt="1"/>
                                </m:rPr>
                                <a:rPr lang="en-US" sz="3200" b="1" i="1" smtClean="0">
                                  <a:latin typeface="Cambria Math" panose="02040503050406030204" pitchFamily="18" charset="0"/>
                                </a:rPr>
                                <m:t>𝒎</m:t>
                              </m:r>
                              <m:r>
                                <a:rPr lang="en-US" sz="3200" b="1" i="1" smtClean="0">
                                  <a:latin typeface="Cambria Math" panose="02040503050406030204" pitchFamily="18" charset="0"/>
                                </a:rPr>
                                <m:t>𝒈</m:t>
                              </m:r>
                            </m:e>
                          </m:groupChr>
                        </m:oMath>
                      </m:oMathPara>
                    </a14:m>
                    <a:endParaRPr lang="ru-RU" sz="3200" b="1" dirty="0"/>
                  </a:p>
                </p:txBody>
              </p:sp>
            </mc:Choice>
            <mc:Fallback xmlns="">
              <p:sp>
                <p:nvSpPr>
                  <p:cNvPr id="18" name="TextBox 17">
                    <a:extLst>
                      <a:ext uri="{FF2B5EF4-FFF2-40B4-BE49-F238E27FC236}">
                        <a16:creationId xmlns:a16="http://schemas.microsoft.com/office/drawing/2014/main" id="{1E843FCB-CBAB-4EA9-B6FC-10DF31E620C2}"/>
                      </a:ext>
                    </a:extLst>
                  </p:cNvPr>
                  <p:cNvSpPr txBox="1">
                    <a:spLocks noRot="1" noChangeAspect="1" noMove="1" noResize="1" noEditPoints="1" noAdjustHandles="1" noChangeArrowheads="1" noChangeShapeType="1" noTextEdit="1"/>
                  </p:cNvSpPr>
                  <p:nvPr/>
                </p:nvSpPr>
                <p:spPr>
                  <a:xfrm>
                    <a:off x="4794204" y="5142412"/>
                    <a:ext cx="572272" cy="691728"/>
                  </a:xfrm>
                  <a:prstGeom prst="rect">
                    <a:avLst/>
                  </a:prstGeom>
                  <a:blipFill>
                    <a:blip r:embed="rId9"/>
                    <a:stretch>
                      <a:fillRect b="-2417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BBC41DE-1C0D-46FD-9650-C43E46218F9C}"/>
                      </a:ext>
                    </a:extLst>
                  </p:cNvPr>
                  <p:cNvSpPr txBox="1"/>
                  <p:nvPr/>
                </p:nvSpPr>
                <p:spPr>
                  <a:xfrm>
                    <a:off x="5038391" y="3748068"/>
                    <a:ext cx="734351" cy="8581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ru-RU" sz="3200" b="1" i="1" smtClean="0">
                                  <a:latin typeface="Cambria Math" panose="02040503050406030204" pitchFamily="18" charset="0"/>
                                </a:rPr>
                              </m:ctrlPr>
                            </m:groupChrPr>
                            <m:e>
                              <m:sSub>
                                <m:sSubPr>
                                  <m:ctrlPr>
                                    <a:rPr lang="ru-RU" sz="3200" b="1" i="1" smtClean="0">
                                      <a:latin typeface="Cambria Math" panose="02040503050406030204" pitchFamily="18" charset="0"/>
                                    </a:rPr>
                                  </m:ctrlPr>
                                </m:sSubPr>
                                <m:e>
                                  <m:r>
                                    <a:rPr lang="en-US" sz="3200" b="1" i="1" smtClean="0">
                                      <a:latin typeface="Cambria Math" panose="02040503050406030204" pitchFamily="18" charset="0"/>
                                    </a:rPr>
                                    <m:t>𝑭</m:t>
                                  </m:r>
                                </m:e>
                                <m:sub>
                                  <m:r>
                                    <a:rPr lang="ru-RU" sz="3200" b="1" i="1" smtClean="0">
                                      <a:latin typeface="Cambria Math" panose="02040503050406030204" pitchFamily="18" charset="0"/>
                                    </a:rPr>
                                    <m:t>А</m:t>
                                  </m:r>
                                  <m:r>
                                    <a:rPr lang="ru-RU" sz="3200" b="1" i="1" smtClean="0">
                                      <a:latin typeface="Cambria Math" panose="02040503050406030204" pitchFamily="18" charset="0"/>
                                    </a:rPr>
                                    <m:t>𝟏</m:t>
                                  </m:r>
                                </m:sub>
                              </m:sSub>
                            </m:e>
                          </m:groupChr>
                        </m:oMath>
                      </m:oMathPara>
                    </a14:m>
                    <a:endParaRPr lang="ru-RU" sz="3200" b="1" dirty="0"/>
                  </a:p>
                </p:txBody>
              </p:sp>
            </mc:Choice>
            <mc:Fallback xmlns="">
              <p:sp>
                <p:nvSpPr>
                  <p:cNvPr id="10" name="TextBox 9">
                    <a:extLst>
                      <a:ext uri="{FF2B5EF4-FFF2-40B4-BE49-F238E27FC236}">
                        <a16:creationId xmlns:a16="http://schemas.microsoft.com/office/drawing/2014/main" id="{3BBC41DE-1C0D-46FD-9650-C43E46218F9C}"/>
                      </a:ext>
                    </a:extLst>
                  </p:cNvPr>
                  <p:cNvSpPr txBox="1">
                    <a:spLocks noRot="1" noChangeAspect="1" noMove="1" noResize="1" noEditPoints="1" noAdjustHandles="1" noChangeArrowheads="1" noChangeShapeType="1" noTextEdit="1"/>
                  </p:cNvSpPr>
                  <p:nvPr/>
                </p:nvSpPr>
                <p:spPr>
                  <a:xfrm>
                    <a:off x="5038391" y="3748068"/>
                    <a:ext cx="734351" cy="858146"/>
                  </a:xfrm>
                  <a:prstGeom prst="rect">
                    <a:avLst/>
                  </a:prstGeom>
                  <a:blipFill>
                    <a:blip r:embed="rId10"/>
                    <a:stretch>
                      <a:fillRect/>
                    </a:stretch>
                  </a:blipFill>
                </p:spPr>
                <p:txBody>
                  <a:bodyPr/>
                  <a:lstStyle/>
                  <a:p>
                    <a:r>
                      <a:rPr lang="ru-RU">
                        <a:noFill/>
                      </a:rPr>
                      <a:t> </a:t>
                    </a:r>
                  </a:p>
                </p:txBody>
              </p:sp>
            </mc:Fallback>
          </mc:AlternateContent>
          <p:sp>
            <p:nvSpPr>
              <p:cNvPr id="36" name="Прямоугольник 35">
                <a:extLst>
                  <a:ext uri="{FF2B5EF4-FFF2-40B4-BE49-F238E27FC236}">
                    <a16:creationId xmlns:a16="http://schemas.microsoft.com/office/drawing/2014/main" id="{A12E039F-BF12-4701-95F4-67CCB7625EA1}"/>
                  </a:ext>
                </a:extLst>
              </p:cNvPr>
              <p:cNvSpPr/>
              <p:nvPr/>
            </p:nvSpPr>
            <p:spPr>
              <a:xfrm>
                <a:off x="3330317" y="4827241"/>
                <a:ext cx="2479396" cy="1706737"/>
              </a:xfrm>
              <a:prstGeom prst="rect">
                <a:avLst/>
              </a:prstGeom>
              <a:solidFill>
                <a:schemeClr val="accent5">
                  <a:lumMod val="20000"/>
                  <a:lumOff val="80000"/>
                  <a:alpha val="48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38" name="Прямая соединительная линия 37">
                <a:extLst>
                  <a:ext uri="{FF2B5EF4-FFF2-40B4-BE49-F238E27FC236}">
                    <a16:creationId xmlns:a16="http://schemas.microsoft.com/office/drawing/2014/main" id="{5161AB65-D117-4B64-848E-80A4ABE7726D}"/>
                  </a:ext>
                </a:extLst>
              </p:cNvPr>
              <p:cNvCxnSpPr/>
              <p:nvPr/>
            </p:nvCxnSpPr>
            <p:spPr>
              <a:xfrm>
                <a:off x="3257993" y="6533985"/>
                <a:ext cx="2537254"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6" name="Прямая со стрелкой 45">
              <a:extLst>
                <a:ext uri="{FF2B5EF4-FFF2-40B4-BE49-F238E27FC236}">
                  <a16:creationId xmlns:a16="http://schemas.microsoft.com/office/drawing/2014/main" id="{06D6CF4C-1993-4C5F-BBC6-C99BD438589B}"/>
                </a:ext>
              </a:extLst>
            </p:cNvPr>
            <p:cNvCxnSpPr>
              <a:cxnSpLocks/>
            </p:cNvCxnSpPr>
            <p:nvPr/>
          </p:nvCxnSpPr>
          <p:spPr>
            <a:xfrm flipV="1">
              <a:off x="4152082" y="2536463"/>
              <a:ext cx="0" cy="120421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5EBB3E4-D706-4AED-AD96-9931491BDBCD}"/>
                    </a:ext>
                  </a:extLst>
                </p:cNvPr>
                <p:cNvSpPr txBox="1"/>
                <p:nvPr/>
              </p:nvSpPr>
              <p:spPr>
                <a:xfrm>
                  <a:off x="3550576" y="2298357"/>
                  <a:ext cx="597536" cy="6874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groupChr>
                          <m:groupChrPr>
                            <m:chr m:val="→"/>
                            <m:pos m:val="top"/>
                            <m:ctrlPr>
                              <a:rPr lang="ru-RU" sz="3200" b="1" i="1" smtClean="0">
                                <a:latin typeface="Cambria Math" panose="02040503050406030204" pitchFamily="18" charset="0"/>
                              </a:rPr>
                            </m:ctrlPr>
                          </m:groupChrPr>
                          <m:e>
                            <m:sSub>
                              <m:sSubPr>
                                <m:ctrlPr>
                                  <a:rPr lang="ru-RU" sz="3200" b="1" i="1" smtClean="0">
                                    <a:latin typeface="Cambria Math" panose="02040503050406030204" pitchFamily="18" charset="0"/>
                                  </a:rPr>
                                </m:ctrlPr>
                              </m:sSubPr>
                              <m:e>
                                <m:r>
                                  <a:rPr lang="en-US" sz="3200" b="1" i="1" smtClean="0">
                                    <a:latin typeface="Cambria Math" panose="02040503050406030204" pitchFamily="18" charset="0"/>
                                  </a:rPr>
                                  <m:t>𝑭</m:t>
                                </m:r>
                              </m:e>
                              <m:sub>
                                <m:r>
                                  <a:rPr lang="ru-RU" sz="3200" b="1" i="1" smtClean="0">
                                    <a:latin typeface="Cambria Math" panose="02040503050406030204" pitchFamily="18" charset="0"/>
                                  </a:rPr>
                                  <m:t>А</m:t>
                                </m:r>
                                <m:r>
                                  <a:rPr lang="ru-RU" sz="3200" b="1" i="1" smtClean="0">
                                    <a:latin typeface="Cambria Math" panose="02040503050406030204" pitchFamily="18" charset="0"/>
                                  </a:rPr>
                                  <m:t>𝟐</m:t>
                                </m:r>
                              </m:sub>
                            </m:sSub>
                          </m:e>
                        </m:groupChr>
                      </m:oMath>
                    </m:oMathPara>
                  </a14:m>
                  <a:endParaRPr lang="ru-RU" sz="3200" b="1" dirty="0"/>
                </a:p>
              </p:txBody>
            </p:sp>
          </mc:Choice>
          <mc:Fallback xmlns="">
            <p:sp>
              <p:nvSpPr>
                <p:cNvPr id="31" name="TextBox 30">
                  <a:extLst>
                    <a:ext uri="{FF2B5EF4-FFF2-40B4-BE49-F238E27FC236}">
                      <a16:creationId xmlns:a16="http://schemas.microsoft.com/office/drawing/2014/main" id="{C5EBB3E4-D706-4AED-AD96-9931491BDBCD}"/>
                    </a:ext>
                  </a:extLst>
                </p:cNvPr>
                <p:cNvSpPr txBox="1">
                  <a:spLocks noRot="1" noChangeAspect="1" noMove="1" noResize="1" noEditPoints="1" noAdjustHandles="1" noChangeArrowheads="1" noChangeShapeType="1" noTextEdit="1"/>
                </p:cNvSpPr>
                <p:nvPr/>
              </p:nvSpPr>
              <p:spPr>
                <a:xfrm>
                  <a:off x="3550576" y="2298357"/>
                  <a:ext cx="597536" cy="687496"/>
                </a:xfrm>
                <a:prstGeom prst="rect">
                  <a:avLst/>
                </a:prstGeom>
                <a:blipFill>
                  <a:blip r:embed="rId11"/>
                  <a:stretch>
                    <a:fillRect/>
                  </a:stretch>
                </a:blipFill>
              </p:spPr>
              <p:txBody>
                <a:bodyPr/>
                <a:lstStyle/>
                <a:p>
                  <a:r>
                    <a:rPr lang="ru-RU">
                      <a:noFill/>
                    </a:rPr>
                    <a:t> </a:t>
                  </a:r>
                </a:p>
              </p:txBody>
            </p:sp>
          </mc:Fallback>
        </mc:AlternateContent>
        <p:sp>
          <p:nvSpPr>
            <p:cNvPr id="32" name="Прямоугольник 31">
              <a:extLst>
                <a:ext uri="{FF2B5EF4-FFF2-40B4-BE49-F238E27FC236}">
                  <a16:creationId xmlns:a16="http://schemas.microsoft.com/office/drawing/2014/main" id="{E88D688D-89B6-49F0-8532-85ACAD729366}"/>
                </a:ext>
              </a:extLst>
            </p:cNvPr>
            <p:cNvSpPr/>
            <p:nvPr/>
          </p:nvSpPr>
          <p:spPr>
            <a:xfrm>
              <a:off x="3344656" y="2987717"/>
              <a:ext cx="2017462" cy="926403"/>
            </a:xfrm>
            <a:prstGeom prst="rect">
              <a:avLst/>
            </a:prstGeom>
            <a:solidFill>
              <a:srgbClr val="7030A0">
                <a:alpha val="48000"/>
              </a:srgb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7" name="Прямая соединительная линия 6">
              <a:extLst>
                <a:ext uri="{FF2B5EF4-FFF2-40B4-BE49-F238E27FC236}">
                  <a16:creationId xmlns:a16="http://schemas.microsoft.com/office/drawing/2014/main" id="{C381F8A1-8C1C-45C4-AC25-70A6DEE21272}"/>
                </a:ext>
              </a:extLst>
            </p:cNvPr>
            <p:cNvCxnSpPr/>
            <p:nvPr/>
          </p:nvCxnSpPr>
          <p:spPr>
            <a:xfrm>
              <a:off x="3336121" y="2406932"/>
              <a:ext cx="0" cy="288253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id="{1C87479A-36B5-4C1B-BCCF-3352AC6FE5AD}"/>
                </a:ext>
              </a:extLst>
            </p:cNvPr>
            <p:cNvCxnSpPr/>
            <p:nvPr/>
          </p:nvCxnSpPr>
          <p:spPr>
            <a:xfrm>
              <a:off x="5370011" y="2389569"/>
              <a:ext cx="0" cy="288253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FF6E0045-3812-4954-BF48-DFD05CBBF46C}"/>
                </a:ext>
              </a:extLst>
            </p:cNvPr>
            <p:cNvCxnSpPr>
              <a:cxnSpLocks/>
            </p:cNvCxnSpPr>
            <p:nvPr/>
          </p:nvCxnSpPr>
          <p:spPr>
            <a:xfrm flipH="1" flipV="1">
              <a:off x="3336121" y="5259641"/>
              <a:ext cx="2064541" cy="1246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a:extLst>
                <a:ext uri="{FF2B5EF4-FFF2-40B4-BE49-F238E27FC236}">
                  <a16:creationId xmlns:a16="http://schemas.microsoft.com/office/drawing/2014/main" id="{8DA8F19E-71D0-4324-A438-F5862AE6396F}"/>
                </a:ext>
              </a:extLst>
            </p:cNvPr>
            <p:cNvCxnSpPr>
              <a:cxnSpLocks/>
            </p:cNvCxnSpPr>
            <p:nvPr/>
          </p:nvCxnSpPr>
          <p:spPr>
            <a:xfrm flipH="1" flipV="1">
              <a:off x="3303219" y="2408265"/>
              <a:ext cx="2064541" cy="1246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4A5E4AE9-F9A2-49EA-A0B3-E9FA42EE9FEC}"/>
              </a:ext>
            </a:extLst>
          </p:cNvPr>
          <p:cNvSpPr txBox="1"/>
          <p:nvPr/>
        </p:nvSpPr>
        <p:spPr>
          <a:xfrm>
            <a:off x="3376326" y="4613275"/>
            <a:ext cx="1011815" cy="369332"/>
          </a:xfrm>
          <a:prstGeom prst="rect">
            <a:avLst/>
          </a:prstGeom>
          <a:noFill/>
        </p:spPr>
        <p:txBody>
          <a:bodyPr wrap="none" rtlCol="0">
            <a:spAutoFit/>
          </a:bodyPr>
          <a:lstStyle/>
          <a:p>
            <a:r>
              <a:rPr lang="ru-RU" b="1" dirty="0">
                <a:latin typeface="Courier New" panose="02070309020205020404" pitchFamily="49" charset="0"/>
                <a:cs typeface="Courier New" panose="02070309020205020404" pitchFamily="49" charset="0"/>
              </a:rPr>
              <a:t>1-вода</a:t>
            </a:r>
          </a:p>
        </p:txBody>
      </p:sp>
      <p:sp>
        <p:nvSpPr>
          <p:cNvPr id="44" name="TextBox 43">
            <a:extLst>
              <a:ext uri="{FF2B5EF4-FFF2-40B4-BE49-F238E27FC236}">
                <a16:creationId xmlns:a16="http://schemas.microsoft.com/office/drawing/2014/main" id="{C02CD0FC-8870-478F-A0BD-CA1AB6A72CAF}"/>
              </a:ext>
            </a:extLst>
          </p:cNvPr>
          <p:cNvSpPr txBox="1"/>
          <p:nvPr/>
        </p:nvSpPr>
        <p:spPr>
          <a:xfrm>
            <a:off x="3318870" y="2700414"/>
            <a:ext cx="873957" cy="369332"/>
          </a:xfrm>
          <a:prstGeom prst="rect">
            <a:avLst/>
          </a:prstGeom>
          <a:noFill/>
        </p:spPr>
        <p:txBody>
          <a:bodyPr wrap="none" rtlCol="0">
            <a:spAutoFit/>
          </a:bodyPr>
          <a:lstStyle/>
          <a:p>
            <a:r>
              <a:rPr lang="ru-RU" b="1" dirty="0">
                <a:latin typeface="Courier New" panose="02070309020205020404" pitchFamily="49" charset="0"/>
                <a:cs typeface="Courier New" panose="02070309020205020404" pitchFamily="49" charset="0"/>
              </a:rPr>
              <a:t>2-кер</a:t>
            </a:r>
          </a:p>
        </p:txBody>
      </p:sp>
      <p:sp>
        <p:nvSpPr>
          <p:cNvPr id="25" name="TextBox 24">
            <a:extLst>
              <a:ext uri="{FF2B5EF4-FFF2-40B4-BE49-F238E27FC236}">
                <a16:creationId xmlns:a16="http://schemas.microsoft.com/office/drawing/2014/main" id="{F24ED19C-BAD1-4958-A862-98EEB5A5C7A4}"/>
              </a:ext>
            </a:extLst>
          </p:cNvPr>
          <p:cNvSpPr txBox="1"/>
          <p:nvPr/>
        </p:nvSpPr>
        <p:spPr>
          <a:xfrm>
            <a:off x="6400630" y="1978824"/>
            <a:ext cx="4240263" cy="461665"/>
          </a:xfrm>
          <a:prstGeom prst="rect">
            <a:avLst/>
          </a:prstGeom>
          <a:noFill/>
        </p:spPr>
        <p:txBody>
          <a:bodyPr wrap="none" rtlCol="0">
            <a:spAutoFit/>
          </a:bodyPr>
          <a:lstStyle/>
          <a:p>
            <a:r>
              <a:rPr lang="ru-RU" sz="2400" dirty="0">
                <a:latin typeface="Courier New" panose="02070309020205020404" pitchFamily="49" charset="0"/>
                <a:cs typeface="Courier New" panose="02070309020205020404" pitchFamily="49" charset="0"/>
              </a:rPr>
              <a:t>Условие плавания тела:</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A77DF44-C372-44F6-A864-5C3D63B933E1}"/>
                  </a:ext>
                </a:extLst>
              </p:cNvPr>
              <p:cNvSpPr txBox="1"/>
              <p:nvPr/>
            </p:nvSpPr>
            <p:spPr>
              <a:xfrm>
                <a:off x="447377" y="5476028"/>
                <a:ext cx="873078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800" i="1" smtClean="0">
                          <a:latin typeface="Cambria Math" panose="02040503050406030204" pitchFamily="18" charset="0"/>
                        </a:rPr>
                        <m:t>ρ</m:t>
                      </m:r>
                      <m:r>
                        <a:rPr lang="ru-RU" sz="2800" i="1" baseline="-25000">
                          <a:latin typeface="Cambria Math" panose="02040503050406030204" pitchFamily="18" charset="0"/>
                        </a:rPr>
                        <m:t>т</m:t>
                      </m:r>
                      <m:r>
                        <a:rPr lang="en-US" sz="2800" b="0" i="1" smtClean="0">
                          <a:latin typeface="Cambria Math" panose="02040503050406030204" pitchFamily="18" charset="0"/>
                          <a:ea typeface="Cambria Math" panose="02040503050406030204" pitchFamily="18" charset="0"/>
                        </a:rPr>
                        <m:t>=</m:t>
                      </m:r>
                      <m:r>
                        <m:rPr>
                          <m:sty m:val="p"/>
                        </m:rPr>
                        <a:rPr lang="el-GR" sz="2800" i="1">
                          <a:latin typeface="Cambria Math" panose="02040503050406030204" pitchFamily="18" charset="0"/>
                        </a:rPr>
                        <m:t>ρ</m:t>
                      </m:r>
                      <m:r>
                        <a:rPr lang="ru-RU" sz="2800" i="1" baseline="-25000">
                          <a:latin typeface="Cambria Math" panose="02040503050406030204" pitchFamily="18" charset="0"/>
                        </a:rPr>
                        <m:t>в</m:t>
                      </m:r>
                      <m:r>
                        <a:rPr lang="en-US" sz="2800" i="1">
                          <a:latin typeface="Cambria Math" panose="02040503050406030204" pitchFamily="18" charset="0"/>
                        </a:rPr>
                        <m:t>0,2+</m:t>
                      </m:r>
                      <m:r>
                        <m:rPr>
                          <m:sty m:val="p"/>
                        </m:rPr>
                        <a:rPr lang="el-GR" sz="2800" i="1">
                          <a:latin typeface="Cambria Math" panose="02040503050406030204" pitchFamily="18" charset="0"/>
                        </a:rPr>
                        <m:t>ρ</m:t>
                      </m:r>
                      <m:r>
                        <a:rPr lang="ru-RU" sz="2800" i="1" baseline="-25000">
                          <a:latin typeface="Cambria Math" panose="02040503050406030204" pitchFamily="18" charset="0"/>
                        </a:rPr>
                        <m:t>к</m:t>
                      </m:r>
                      <m:r>
                        <a:rPr lang="en-US" sz="2800" i="1">
                          <a:latin typeface="Cambria Math" panose="02040503050406030204" pitchFamily="18" charset="0"/>
                        </a:rPr>
                        <m:t>0,8</m:t>
                      </m:r>
                      <m:r>
                        <a:rPr lang="en-US" sz="2800" b="0" i="1" smtClean="0">
                          <a:latin typeface="Cambria Math" panose="02040503050406030204" pitchFamily="18" charset="0"/>
                        </a:rPr>
                        <m:t>=1000·0,2+800·0,8=</m:t>
                      </m:r>
                      <m:r>
                        <a:rPr lang="en-US" sz="2800" b="1" i="1" smtClean="0">
                          <a:solidFill>
                            <a:srgbClr val="FF0000"/>
                          </a:solidFill>
                          <a:latin typeface="Cambria Math" panose="02040503050406030204" pitchFamily="18" charset="0"/>
                        </a:rPr>
                        <m:t>𝟖𝟒𝟎</m:t>
                      </m:r>
                      <m:r>
                        <a:rPr lang="en-US" sz="2800" b="1" i="1" smtClean="0">
                          <a:solidFill>
                            <a:srgbClr val="FF0000"/>
                          </a:solidFill>
                          <a:latin typeface="Cambria Math" panose="02040503050406030204" pitchFamily="18" charset="0"/>
                        </a:rPr>
                        <m:t> кг/м</m:t>
                      </m:r>
                      <m:r>
                        <a:rPr lang="ru-RU" sz="2800" b="1" i="1" baseline="30000" smtClean="0">
                          <a:solidFill>
                            <a:srgbClr val="FF0000"/>
                          </a:solidFill>
                          <a:latin typeface="Cambria Math" panose="02040503050406030204" pitchFamily="18" charset="0"/>
                        </a:rPr>
                        <m:t>𝟑</m:t>
                      </m:r>
                    </m:oMath>
                  </m:oMathPara>
                </a14:m>
                <a:endParaRPr lang="ru-RU" sz="2800" b="1" baseline="30000" dirty="0"/>
              </a:p>
            </p:txBody>
          </p:sp>
        </mc:Choice>
        <mc:Fallback xmlns="">
          <p:sp>
            <p:nvSpPr>
              <p:cNvPr id="45" name="TextBox 44">
                <a:extLst>
                  <a:ext uri="{FF2B5EF4-FFF2-40B4-BE49-F238E27FC236}">
                    <a16:creationId xmlns:a16="http://schemas.microsoft.com/office/drawing/2014/main" id="{0A77DF44-C372-44F6-A864-5C3D63B933E1}"/>
                  </a:ext>
                </a:extLst>
              </p:cNvPr>
              <p:cNvSpPr txBox="1">
                <a:spLocks noRot="1" noChangeAspect="1" noMove="1" noResize="1" noEditPoints="1" noAdjustHandles="1" noChangeArrowheads="1" noChangeShapeType="1" noTextEdit="1"/>
              </p:cNvSpPr>
              <p:nvPr/>
            </p:nvSpPr>
            <p:spPr>
              <a:xfrm>
                <a:off x="447377" y="5476028"/>
                <a:ext cx="8730788" cy="430887"/>
              </a:xfrm>
              <a:prstGeom prst="rect">
                <a:avLst/>
              </a:prstGeom>
              <a:blipFill>
                <a:blip r:embed="rId1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613385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B9D9D00C-BBCA-4A7C-A559-6CADE55CEEA9}"/>
              </a:ext>
            </a:extLst>
          </p:cNvPr>
          <p:cNvPicPr>
            <a:picLocks noChangeAspect="1"/>
          </p:cNvPicPr>
          <p:nvPr/>
        </p:nvPicPr>
        <p:blipFill>
          <a:blip r:embed="rId2"/>
          <a:stretch>
            <a:fillRect/>
          </a:stretch>
        </p:blipFill>
        <p:spPr>
          <a:xfrm>
            <a:off x="78259" y="485683"/>
            <a:ext cx="723900" cy="409575"/>
          </a:xfrm>
          <a:prstGeom prst="rect">
            <a:avLst/>
          </a:prstGeom>
        </p:spPr>
      </p:pic>
      <p:sp>
        <p:nvSpPr>
          <p:cNvPr id="8" name="TextBox 7">
            <a:extLst>
              <a:ext uri="{FF2B5EF4-FFF2-40B4-BE49-F238E27FC236}">
                <a16:creationId xmlns:a16="http://schemas.microsoft.com/office/drawing/2014/main" id="{42B046F4-32EC-424B-96CE-DF0AB9935845}"/>
              </a:ext>
            </a:extLst>
          </p:cNvPr>
          <p:cNvSpPr txBox="1"/>
          <p:nvPr/>
        </p:nvSpPr>
        <p:spPr>
          <a:xfrm>
            <a:off x="78259" y="485683"/>
            <a:ext cx="12035482" cy="1569660"/>
          </a:xfrm>
          <a:prstGeom prst="rect">
            <a:avLst/>
          </a:prstGeom>
          <a:noFill/>
        </p:spPr>
        <p:txBody>
          <a:bodyPr wrap="square">
            <a:spAutoFit/>
          </a:bodyPr>
          <a:lstStyle/>
          <a:p>
            <a:pPr indent="803275" algn="just"/>
            <a:r>
              <a:rPr lang="ru-RU" sz="2400" dirty="0">
                <a:latin typeface="Courier New" panose="02070309020205020404" pitchFamily="49" charset="0"/>
                <a:cs typeface="Courier New" panose="02070309020205020404" pitchFamily="49" charset="0"/>
              </a:rPr>
              <a:t>В электрический чайник, мощность которого равна 2,2 кВт, налили воду при температуре 10 °C. Спустя 3 минуты после начала работы чайника из него выкипело 15% воды. Найдите первоначальную массу воды. Теплообменом с окружающей средой пренебречь.</a:t>
            </a:r>
          </a:p>
        </p:txBody>
      </p:sp>
      <p:sp>
        <p:nvSpPr>
          <p:cNvPr id="9" name="TextBox 8">
            <a:extLst>
              <a:ext uri="{FF2B5EF4-FFF2-40B4-BE49-F238E27FC236}">
                <a16:creationId xmlns:a16="http://schemas.microsoft.com/office/drawing/2014/main" id="{F74A2109-A369-4482-A5D5-3045CB614E5B}"/>
              </a:ext>
            </a:extLst>
          </p:cNvPr>
          <p:cNvSpPr txBox="1"/>
          <p:nvPr/>
        </p:nvSpPr>
        <p:spPr>
          <a:xfrm>
            <a:off x="210064" y="2276344"/>
            <a:ext cx="3318537" cy="3046988"/>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Дано:</a:t>
            </a:r>
          </a:p>
          <a:p>
            <a:r>
              <a:rPr lang="en-US" sz="2400" dirty="0">
                <a:latin typeface="Courier New" panose="02070309020205020404" pitchFamily="49" charset="0"/>
                <a:cs typeface="Courier New" panose="02070309020205020404" pitchFamily="49" charset="0"/>
              </a:rPr>
              <a:t>P</a:t>
            </a:r>
            <a:r>
              <a:rPr lang="ru-RU" sz="2400" dirty="0">
                <a:latin typeface="Courier New" panose="02070309020205020404" pitchFamily="49" charset="0"/>
                <a:cs typeface="Courier New" panose="02070309020205020404" pitchFamily="49" charset="0"/>
              </a:rPr>
              <a:t> = 22</a:t>
            </a:r>
            <a:r>
              <a:rPr lang="en-US" sz="2400" dirty="0">
                <a:latin typeface="Courier New" panose="02070309020205020404" pitchFamily="49" charset="0"/>
                <a:cs typeface="Courier New" panose="02070309020205020404" pitchFamily="49" charset="0"/>
              </a:rPr>
              <a:t>00</a:t>
            </a:r>
            <a:r>
              <a:rPr lang="ru-RU" sz="2400" dirty="0">
                <a:latin typeface="Courier New" panose="02070309020205020404" pitchFamily="49" charset="0"/>
                <a:cs typeface="Courier New" panose="02070309020205020404" pitchFamily="49" charset="0"/>
              </a:rPr>
              <a:t> Вт </a:t>
            </a:r>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t</a:t>
            </a:r>
            <a:r>
              <a:rPr lang="en-US" sz="2400" baseline="-25000"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 = 10 °C </a:t>
            </a:r>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t</a:t>
            </a:r>
            <a:r>
              <a:rPr lang="en-US" sz="2400" baseline="-25000"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 = 10</a:t>
            </a:r>
            <a:r>
              <a:rPr lang="en-US" sz="2400" dirty="0">
                <a:latin typeface="Courier New" panose="02070309020205020404" pitchFamily="49" charset="0"/>
                <a:cs typeface="Courier New" panose="02070309020205020404" pitchFamily="49" charset="0"/>
              </a:rPr>
              <a:t>0</a:t>
            </a:r>
            <a:r>
              <a:rPr lang="ru-RU" sz="2400" dirty="0">
                <a:latin typeface="Courier New" panose="02070309020205020404" pitchFamily="49" charset="0"/>
                <a:cs typeface="Courier New" panose="02070309020205020404" pitchFamily="49" charset="0"/>
              </a:rPr>
              <a:t> °C </a:t>
            </a:r>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ɳ</a:t>
            </a:r>
            <a:r>
              <a:rPr lang="ru-RU" sz="2400" dirty="0">
                <a:latin typeface="Courier New" panose="02070309020205020404" pitchFamily="49" charset="0"/>
                <a:cs typeface="Courier New" panose="02070309020205020404" pitchFamily="49" charset="0"/>
              </a:rPr>
              <a:t> = </a:t>
            </a:r>
            <a:r>
              <a:rPr lang="en-US" sz="2400" dirty="0">
                <a:latin typeface="Courier New" panose="02070309020205020404" pitchFamily="49" charset="0"/>
                <a:cs typeface="Courier New" panose="02070309020205020404" pitchFamily="49" charset="0"/>
              </a:rPr>
              <a:t>0,1</a:t>
            </a:r>
            <a:r>
              <a:rPr lang="ru-RU" sz="2400" dirty="0">
                <a:latin typeface="Courier New" panose="02070309020205020404" pitchFamily="49" charset="0"/>
                <a:cs typeface="Courier New" panose="02070309020205020404" pitchFamily="49" charset="0"/>
              </a:rPr>
              <a:t>5</a:t>
            </a:r>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T</a:t>
            </a:r>
            <a:r>
              <a:rPr lang="ru-RU" sz="2400" dirty="0">
                <a:latin typeface="Courier New" panose="02070309020205020404" pitchFamily="49" charset="0"/>
                <a:cs typeface="Courier New" panose="02070309020205020404" pitchFamily="49" charset="0"/>
              </a:rPr>
              <a:t> = </a:t>
            </a:r>
            <a:r>
              <a:rPr lang="en-US" sz="2400" dirty="0">
                <a:latin typeface="Courier New" panose="02070309020205020404" pitchFamily="49" charset="0"/>
                <a:cs typeface="Courier New" panose="02070309020205020404" pitchFamily="49" charset="0"/>
              </a:rPr>
              <a:t>180 c</a:t>
            </a:r>
          </a:p>
          <a:p>
            <a:r>
              <a:rPr lang="ru-RU" sz="2400" dirty="0">
                <a:latin typeface="Courier New" panose="02070309020205020404" pitchFamily="49" charset="0"/>
                <a:cs typeface="Courier New" panose="02070309020205020404" pitchFamily="49" charset="0"/>
              </a:rPr>
              <a:t>С</a:t>
            </a:r>
            <a:r>
              <a:rPr lang="en-US" sz="2400" dirty="0">
                <a:latin typeface="Courier New" panose="02070309020205020404" pitchFamily="49" charset="0"/>
                <a:cs typeface="Courier New" panose="02070309020205020404" pitchFamily="49" charset="0"/>
              </a:rPr>
              <a:t> = 4200 </a:t>
            </a:r>
            <a:r>
              <a:rPr lang="ru-RU" sz="2400" dirty="0">
                <a:latin typeface="Courier New" panose="02070309020205020404" pitchFamily="49" charset="0"/>
                <a:cs typeface="Courier New" panose="02070309020205020404" pitchFamily="49" charset="0"/>
              </a:rPr>
              <a:t>Дж/</a:t>
            </a:r>
            <a:r>
              <a:rPr lang="ru-RU" sz="2400" dirty="0" err="1">
                <a:latin typeface="Courier New" panose="02070309020205020404" pitchFamily="49" charset="0"/>
                <a:cs typeface="Courier New" panose="02070309020205020404" pitchFamily="49" charset="0"/>
              </a:rPr>
              <a:t>кг°C</a:t>
            </a:r>
            <a:endParaRPr lang="ru-RU"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L = 2,3·10</a:t>
            </a:r>
            <a:r>
              <a:rPr lang="en-US" sz="2400" baseline="30000" dirty="0">
                <a:latin typeface="Courier New" panose="02070309020205020404" pitchFamily="49" charset="0"/>
                <a:cs typeface="Courier New" panose="02070309020205020404" pitchFamily="49" charset="0"/>
              </a:rPr>
              <a:t>6</a:t>
            </a:r>
            <a:r>
              <a:rPr lang="en-US" sz="24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Дж/кг</a:t>
            </a:r>
            <a:endParaRPr lang="en-US" sz="2400" dirty="0">
              <a:latin typeface="Courier New" panose="02070309020205020404" pitchFamily="49" charset="0"/>
              <a:cs typeface="Courier New" panose="02070309020205020404" pitchFamily="49" charset="0"/>
            </a:endParaRPr>
          </a:p>
        </p:txBody>
      </p:sp>
      <p:cxnSp>
        <p:nvCxnSpPr>
          <p:cNvPr id="10" name="Прямая соединительная линия 9">
            <a:extLst>
              <a:ext uri="{FF2B5EF4-FFF2-40B4-BE49-F238E27FC236}">
                <a16:creationId xmlns:a16="http://schemas.microsoft.com/office/drawing/2014/main" id="{766EB5FC-C398-4A35-9BE4-69722BBA1976}"/>
              </a:ext>
            </a:extLst>
          </p:cNvPr>
          <p:cNvCxnSpPr>
            <a:cxnSpLocks/>
          </p:cNvCxnSpPr>
          <p:nvPr/>
        </p:nvCxnSpPr>
        <p:spPr>
          <a:xfrm>
            <a:off x="3487105" y="2507176"/>
            <a:ext cx="0" cy="33022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18FB7594-C732-4958-9142-468CBBFA08AE}"/>
              </a:ext>
            </a:extLst>
          </p:cNvPr>
          <p:cNvCxnSpPr>
            <a:cxnSpLocks/>
          </p:cNvCxnSpPr>
          <p:nvPr/>
        </p:nvCxnSpPr>
        <p:spPr>
          <a:xfrm>
            <a:off x="316482" y="5347774"/>
            <a:ext cx="31706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578C79A-1117-46D5-BC6D-30022747A9B0}"/>
              </a:ext>
            </a:extLst>
          </p:cNvPr>
          <p:cNvSpPr txBox="1"/>
          <p:nvPr/>
        </p:nvSpPr>
        <p:spPr>
          <a:xfrm>
            <a:off x="802159" y="5347774"/>
            <a:ext cx="1106393" cy="461665"/>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m</a:t>
            </a:r>
            <a:r>
              <a:rPr lang="ru-RU" sz="2400" dirty="0">
                <a:latin typeface="Courier New" panose="02070309020205020404" pitchFamily="49" charset="0"/>
                <a:cs typeface="Courier New" panose="02070309020205020404" pitchFamily="49" charset="0"/>
              </a:rPr>
              <a:t> - ?</a:t>
            </a:r>
          </a:p>
        </p:txBody>
      </p:sp>
      <p:sp>
        <p:nvSpPr>
          <p:cNvPr id="13" name="TextBox 12">
            <a:extLst>
              <a:ext uri="{FF2B5EF4-FFF2-40B4-BE49-F238E27FC236}">
                <a16:creationId xmlns:a16="http://schemas.microsoft.com/office/drawing/2014/main" id="{F4B16CBE-5F48-42BF-894A-2DFAEAE8F3C8}"/>
              </a:ext>
            </a:extLst>
          </p:cNvPr>
          <p:cNvSpPr txBox="1"/>
          <p:nvPr/>
        </p:nvSpPr>
        <p:spPr>
          <a:xfrm>
            <a:off x="5596839" y="2276344"/>
            <a:ext cx="6098058"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Решение:</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5708C46-B009-4EE3-B112-FE7186E6A60F}"/>
                  </a:ext>
                </a:extLst>
              </p:cNvPr>
              <p:cNvSpPr txBox="1"/>
              <p:nvPr/>
            </p:nvSpPr>
            <p:spPr>
              <a:xfrm>
                <a:off x="6657729" y="2893786"/>
                <a:ext cx="160935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𝑄</m:t>
                      </m:r>
                      <m:r>
                        <a:rPr lang="en-US" sz="2800" b="0" i="1" smtClean="0">
                          <a:latin typeface="Cambria Math" panose="02040503050406030204" pitchFamily="18" charset="0"/>
                        </a:rPr>
                        <m:t>=</m:t>
                      </m:r>
                      <m:r>
                        <a:rPr lang="en-US" sz="2800" b="0" i="1" smtClean="0">
                          <a:latin typeface="Cambria Math" panose="02040503050406030204" pitchFamily="18" charset="0"/>
                        </a:rPr>
                        <m:t>𝑃</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𝑇</m:t>
                      </m:r>
                      <m:r>
                        <a:rPr lang="en-US" sz="2800" b="0" i="1" smtClean="0">
                          <a:latin typeface="Cambria Math" panose="02040503050406030204" pitchFamily="18" charset="0"/>
                          <a:ea typeface="Cambria Math" panose="02040503050406030204" pitchFamily="18" charset="0"/>
                        </a:rPr>
                        <m:t>;</m:t>
                      </m:r>
                    </m:oMath>
                  </m:oMathPara>
                </a14:m>
                <a:endParaRPr lang="ru-RU" sz="2800" dirty="0"/>
              </a:p>
            </p:txBody>
          </p:sp>
        </mc:Choice>
        <mc:Fallback xmlns="">
          <p:sp>
            <p:nvSpPr>
              <p:cNvPr id="15" name="TextBox 14">
                <a:extLst>
                  <a:ext uri="{FF2B5EF4-FFF2-40B4-BE49-F238E27FC236}">
                    <a16:creationId xmlns:a16="http://schemas.microsoft.com/office/drawing/2014/main" id="{D5708C46-B009-4EE3-B112-FE7186E6A60F}"/>
                  </a:ext>
                </a:extLst>
              </p:cNvPr>
              <p:cNvSpPr txBox="1">
                <a:spLocks noRot="1" noChangeAspect="1" noMove="1" noResize="1" noEditPoints="1" noAdjustHandles="1" noChangeArrowheads="1" noChangeShapeType="1" noTextEdit="1"/>
              </p:cNvSpPr>
              <p:nvPr/>
            </p:nvSpPr>
            <p:spPr>
              <a:xfrm>
                <a:off x="6657729" y="2893786"/>
                <a:ext cx="1609351" cy="430887"/>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65D5795-2A3A-4249-8F37-1B9ACD64538D}"/>
                  </a:ext>
                </a:extLst>
              </p:cNvPr>
              <p:cNvSpPr txBox="1"/>
              <p:nvPr/>
            </p:nvSpPr>
            <p:spPr>
              <a:xfrm>
                <a:off x="6535162" y="3480451"/>
                <a:ext cx="211070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𝑄</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oMath>
                  </m:oMathPara>
                </a14:m>
                <a:endParaRPr lang="ru-RU" sz="2800" dirty="0"/>
              </a:p>
            </p:txBody>
          </p:sp>
        </mc:Choice>
        <mc:Fallback xmlns="">
          <p:sp>
            <p:nvSpPr>
              <p:cNvPr id="16" name="TextBox 15">
                <a:extLst>
                  <a:ext uri="{FF2B5EF4-FFF2-40B4-BE49-F238E27FC236}">
                    <a16:creationId xmlns:a16="http://schemas.microsoft.com/office/drawing/2014/main" id="{365D5795-2A3A-4249-8F37-1B9ACD64538D}"/>
                  </a:ext>
                </a:extLst>
              </p:cNvPr>
              <p:cNvSpPr txBox="1">
                <a:spLocks noRot="1" noChangeAspect="1" noMove="1" noResize="1" noEditPoints="1" noAdjustHandles="1" noChangeArrowheads="1" noChangeShapeType="1" noTextEdit="1"/>
              </p:cNvSpPr>
              <p:nvPr/>
            </p:nvSpPr>
            <p:spPr>
              <a:xfrm>
                <a:off x="6535162" y="3480451"/>
                <a:ext cx="2110706" cy="430887"/>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E9138CB-DCA6-4CC5-A23E-397EF820D1D3}"/>
                  </a:ext>
                </a:extLst>
              </p:cNvPr>
              <p:cNvSpPr txBox="1"/>
              <p:nvPr/>
            </p:nvSpPr>
            <p:spPr>
              <a:xfrm>
                <a:off x="6401513" y="4101824"/>
                <a:ext cx="257134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𝑇</m:t>
                      </m:r>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2</m:t>
                          </m:r>
                        </m:sub>
                      </m:sSub>
                      <m:r>
                        <a:rPr lang="en-US" sz="2800" i="1">
                          <a:latin typeface="Cambria Math" panose="02040503050406030204" pitchFamily="18" charset="0"/>
                        </a:rPr>
                        <m:t>;</m:t>
                      </m:r>
                    </m:oMath>
                  </m:oMathPara>
                </a14:m>
                <a:endParaRPr lang="ru-RU" sz="2800" dirty="0"/>
              </a:p>
            </p:txBody>
          </p:sp>
        </mc:Choice>
        <mc:Fallback xmlns="">
          <p:sp>
            <p:nvSpPr>
              <p:cNvPr id="17" name="TextBox 16">
                <a:extLst>
                  <a:ext uri="{FF2B5EF4-FFF2-40B4-BE49-F238E27FC236}">
                    <a16:creationId xmlns:a16="http://schemas.microsoft.com/office/drawing/2014/main" id="{1E9138CB-DCA6-4CC5-A23E-397EF820D1D3}"/>
                  </a:ext>
                </a:extLst>
              </p:cNvPr>
              <p:cNvSpPr txBox="1">
                <a:spLocks noRot="1" noChangeAspect="1" noMove="1" noResize="1" noEditPoints="1" noAdjustHandles="1" noChangeArrowheads="1" noChangeShapeType="1" noTextEdit="1"/>
              </p:cNvSpPr>
              <p:nvPr/>
            </p:nvSpPr>
            <p:spPr>
              <a:xfrm>
                <a:off x="6401513" y="4101824"/>
                <a:ext cx="2571345" cy="430887"/>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65B2568-05F7-44DC-A8A3-8B5E14642E59}"/>
                  </a:ext>
                </a:extLst>
              </p:cNvPr>
              <p:cNvSpPr txBox="1"/>
              <p:nvPr/>
            </p:nvSpPr>
            <p:spPr>
              <a:xfrm>
                <a:off x="5548203" y="4640200"/>
                <a:ext cx="427796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𝑇</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𝑐𝑚</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i="1">
                          <a:latin typeface="Cambria Math" panose="02040503050406030204" pitchFamily="18" charset="0"/>
                        </a:rPr>
                        <m:t>+</m:t>
                      </m:r>
                      <m:r>
                        <a:rPr lang="en-US" sz="2800" i="1" smtClean="0">
                          <a:latin typeface="Cambria Math" panose="02040503050406030204" pitchFamily="18" charset="0"/>
                        </a:rPr>
                        <m:t>ɳ</m:t>
                      </m:r>
                      <m:r>
                        <a:rPr lang="en-US" sz="2800" b="0" i="1" smtClean="0">
                          <a:latin typeface="Cambria Math" panose="02040503050406030204" pitchFamily="18" charset="0"/>
                        </a:rPr>
                        <m:t>𝑚𝐿</m:t>
                      </m:r>
                      <m:r>
                        <a:rPr lang="en-US" sz="2800" i="1">
                          <a:latin typeface="Cambria Math" panose="02040503050406030204" pitchFamily="18" charset="0"/>
                        </a:rPr>
                        <m:t>;</m:t>
                      </m:r>
                    </m:oMath>
                  </m:oMathPara>
                </a14:m>
                <a:endParaRPr lang="ru-RU" sz="2800" dirty="0"/>
              </a:p>
            </p:txBody>
          </p:sp>
        </mc:Choice>
        <mc:Fallback xmlns="">
          <p:sp>
            <p:nvSpPr>
              <p:cNvPr id="21" name="TextBox 20">
                <a:extLst>
                  <a:ext uri="{FF2B5EF4-FFF2-40B4-BE49-F238E27FC236}">
                    <a16:creationId xmlns:a16="http://schemas.microsoft.com/office/drawing/2014/main" id="{165B2568-05F7-44DC-A8A3-8B5E14642E59}"/>
                  </a:ext>
                </a:extLst>
              </p:cNvPr>
              <p:cNvSpPr txBox="1">
                <a:spLocks noRot="1" noChangeAspect="1" noMove="1" noResize="1" noEditPoints="1" noAdjustHandles="1" noChangeArrowheads="1" noChangeShapeType="1" noTextEdit="1"/>
              </p:cNvSpPr>
              <p:nvPr/>
            </p:nvSpPr>
            <p:spPr>
              <a:xfrm>
                <a:off x="5548203" y="4640200"/>
                <a:ext cx="4277966" cy="430887"/>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79C848-D4AC-42F9-AF83-A66E0FF6C61F}"/>
                  </a:ext>
                </a:extLst>
              </p:cNvPr>
              <p:cNvSpPr txBox="1"/>
              <p:nvPr/>
            </p:nvSpPr>
            <p:spPr>
              <a:xfrm>
                <a:off x="2339120" y="5538310"/>
                <a:ext cx="9858083" cy="8858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i="1">
                              <a:latin typeface="Cambria Math" panose="02040503050406030204" pitchFamily="18" charset="0"/>
                            </a:rPr>
                            <m:t>𝑃</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𝑇</m:t>
                          </m:r>
                        </m:num>
                        <m:den>
                          <m:r>
                            <a:rPr lang="en-US" sz="2800" i="1">
                              <a:latin typeface="Cambria Math" panose="02040503050406030204" pitchFamily="18" charset="0"/>
                            </a:rPr>
                            <m:t>𝑐</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1</m:t>
                              </m:r>
                            </m:sub>
                          </m:sSub>
                          <m:r>
                            <a:rPr lang="en-US" sz="2800" i="1">
                              <a:latin typeface="Cambria Math" panose="02040503050406030204" pitchFamily="18" charset="0"/>
                            </a:rPr>
                            <m:t>)+ɳ</m:t>
                          </m:r>
                          <m:r>
                            <a:rPr lang="en-US" sz="2800" i="1">
                              <a:latin typeface="Cambria Math" panose="02040503050406030204" pitchFamily="18" charset="0"/>
                            </a:rPr>
                            <m:t>𝐿</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2200</m:t>
                          </m:r>
                          <m:r>
                            <a:rPr lang="en-US" sz="2800" b="0" i="1" smtClean="0">
                              <a:latin typeface="Cambria Math" panose="02040503050406030204" pitchFamily="18" charset="0"/>
                              <a:ea typeface="Cambria Math" panose="02040503050406030204" pitchFamily="18" charset="0"/>
                            </a:rPr>
                            <m:t>∙180</m:t>
                          </m:r>
                        </m:num>
                        <m:den>
                          <m:r>
                            <a:rPr lang="en-US" sz="2800" b="0" i="1" smtClean="0">
                              <a:latin typeface="Cambria Math" panose="02040503050406030204" pitchFamily="18" charset="0"/>
                            </a:rPr>
                            <m:t>4200</m:t>
                          </m:r>
                          <m:r>
                            <a:rPr lang="en-US" sz="2800" b="0" i="1" smtClean="0">
                              <a:latin typeface="Cambria Math" panose="02040503050406030204" pitchFamily="18" charset="0"/>
                              <a:ea typeface="Cambria Math" panose="02040503050406030204" pitchFamily="18" charset="0"/>
                            </a:rPr>
                            <m:t>∙90+0,15∙</m:t>
                          </m:r>
                          <m:r>
                            <m:rPr>
                              <m:nor/>
                            </m:rPr>
                            <a:rPr lang="en-US" sz="2800" dirty="0">
                              <a:latin typeface="Courier New" panose="02070309020205020404" pitchFamily="49" charset="0"/>
                              <a:cs typeface="Courier New" panose="02070309020205020404" pitchFamily="49" charset="0"/>
                            </a:rPr>
                            <m:t>2,3·10</m:t>
                          </m:r>
                          <m:r>
                            <m:rPr>
                              <m:nor/>
                            </m:rPr>
                            <a:rPr lang="en-US" sz="2800" baseline="30000" dirty="0">
                              <a:latin typeface="Courier New" panose="02070309020205020404" pitchFamily="49" charset="0"/>
                              <a:cs typeface="Courier New" panose="02070309020205020404" pitchFamily="49" charset="0"/>
                            </a:rPr>
                            <m:t>6</m:t>
                          </m:r>
                        </m:den>
                      </m:f>
                      <m:r>
                        <a:rPr lang="en-US" sz="2800" i="1" dirty="0" smtClean="0">
                          <a:latin typeface="Cambria Math" panose="02040503050406030204" pitchFamily="18" charset="0"/>
                        </a:rPr>
                        <m:t>=</m:t>
                      </m:r>
                      <m:r>
                        <a:rPr lang="en-US" sz="2800" b="1" i="1" dirty="0" smtClean="0">
                          <a:solidFill>
                            <a:srgbClr val="FF0000"/>
                          </a:solidFill>
                          <a:latin typeface="Cambria Math" panose="02040503050406030204" pitchFamily="18" charset="0"/>
                        </a:rPr>
                        <m:t>𝟎</m:t>
                      </m:r>
                      <m:r>
                        <a:rPr lang="en-US" sz="2800" b="1" i="1" dirty="0" smtClean="0">
                          <a:solidFill>
                            <a:srgbClr val="FF0000"/>
                          </a:solidFill>
                          <a:latin typeface="Cambria Math" panose="02040503050406030204" pitchFamily="18" charset="0"/>
                        </a:rPr>
                        <m:t>,</m:t>
                      </m:r>
                      <m:r>
                        <a:rPr lang="en-US" sz="2800" b="1" i="1" dirty="0" smtClean="0">
                          <a:solidFill>
                            <a:srgbClr val="FF0000"/>
                          </a:solidFill>
                          <a:latin typeface="Cambria Math" panose="02040503050406030204" pitchFamily="18" charset="0"/>
                        </a:rPr>
                        <m:t>𝟓𝟒𝟖</m:t>
                      </m:r>
                      <m:r>
                        <a:rPr lang="en-US" sz="2800" b="1" i="1" dirty="0" smtClean="0">
                          <a:solidFill>
                            <a:srgbClr val="FF0000"/>
                          </a:solidFill>
                          <a:latin typeface="Cambria Math" panose="02040503050406030204" pitchFamily="18" charset="0"/>
                        </a:rPr>
                        <m:t> кг</m:t>
                      </m:r>
                      <m:r>
                        <a:rPr lang="ru-RU" sz="2800" b="0" i="1" dirty="0" smtClean="0">
                          <a:latin typeface="Cambria Math" panose="02040503050406030204" pitchFamily="18" charset="0"/>
                        </a:rPr>
                        <m:t>.</m:t>
                      </m:r>
                    </m:oMath>
                  </m:oMathPara>
                </a14:m>
                <a:endParaRPr lang="ru-RU" sz="2800" dirty="0"/>
              </a:p>
            </p:txBody>
          </p:sp>
        </mc:Choice>
        <mc:Fallback xmlns="">
          <p:sp>
            <p:nvSpPr>
              <p:cNvPr id="18" name="TextBox 17">
                <a:extLst>
                  <a:ext uri="{FF2B5EF4-FFF2-40B4-BE49-F238E27FC236}">
                    <a16:creationId xmlns:a16="http://schemas.microsoft.com/office/drawing/2014/main" id="{C779C848-D4AC-42F9-AF83-A66E0FF6C61F}"/>
                  </a:ext>
                </a:extLst>
              </p:cNvPr>
              <p:cNvSpPr txBox="1">
                <a:spLocks noRot="1" noChangeAspect="1" noMove="1" noResize="1" noEditPoints="1" noAdjustHandles="1" noChangeArrowheads="1" noChangeShapeType="1" noTextEdit="1"/>
              </p:cNvSpPr>
              <p:nvPr/>
            </p:nvSpPr>
            <p:spPr>
              <a:xfrm>
                <a:off x="2339120" y="5538310"/>
                <a:ext cx="9858083" cy="885884"/>
              </a:xfrm>
              <a:prstGeom prst="rect">
                <a:avLst/>
              </a:prstGeom>
              <a:blipFill>
                <a:blip r:embed="rId7"/>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234600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1371E21-19C8-4231-B1D2-19A2D4C6C3E7}"/>
              </a:ext>
            </a:extLst>
          </p:cNvPr>
          <p:cNvPicPr>
            <a:picLocks noChangeAspect="1"/>
          </p:cNvPicPr>
          <p:nvPr/>
        </p:nvPicPr>
        <p:blipFill>
          <a:blip r:embed="rId2"/>
          <a:stretch>
            <a:fillRect/>
          </a:stretch>
        </p:blipFill>
        <p:spPr>
          <a:xfrm>
            <a:off x="168876" y="495983"/>
            <a:ext cx="704850" cy="3810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95AFE5-7942-4BB4-AFC2-F82FC0C39DCD}"/>
                  </a:ext>
                </a:extLst>
              </p:cNvPr>
              <p:cNvSpPr txBox="1"/>
              <p:nvPr/>
            </p:nvSpPr>
            <p:spPr>
              <a:xfrm>
                <a:off x="134764" y="2811599"/>
                <a:ext cx="2212465" cy="2322624"/>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Дано:</a:t>
                </a:r>
              </a:p>
              <a:p>
                <a:r>
                  <a:rPr lang="ru-RU" sz="2400" b="1" dirty="0">
                    <a:latin typeface="Courier New" panose="02070309020205020404" pitchFamily="49" charset="0"/>
                    <a:cs typeface="Courier New" panose="02070309020205020404" pitchFamily="49" charset="0"/>
                  </a:rPr>
                  <a:t>1-2 </a:t>
                </a:r>
                <a:r>
                  <a:rPr lang="en-US" sz="2400" b="1" dirty="0">
                    <a:latin typeface="Courier New" panose="02070309020205020404" pitchFamily="49" charset="0"/>
                    <a:cs typeface="Courier New" panose="02070309020205020404" pitchFamily="49" charset="0"/>
                  </a:rPr>
                  <a:t>p=const</a:t>
                </a:r>
              </a:p>
              <a:p>
                <a:r>
                  <a:rPr lang="en-US" sz="2400" b="1" dirty="0">
                    <a:latin typeface="Courier New" panose="02070309020205020404" pitchFamily="49" charset="0"/>
                    <a:cs typeface="Courier New" panose="02070309020205020404" pitchFamily="49" charset="0"/>
                  </a:rPr>
                  <a:t>2-3 V=const</a:t>
                </a:r>
              </a:p>
              <a:p>
                <a:r>
                  <a:rPr lang="en-US" sz="2400" b="1" dirty="0">
                    <a:latin typeface="Courier New" panose="02070309020205020404" pitchFamily="49" charset="0"/>
                    <a:cs typeface="Courier New" panose="02070309020205020404" pitchFamily="49" charset="0"/>
                  </a:rPr>
                  <a:t>3-1 ∆Q=0</a:t>
                </a:r>
              </a:p>
              <a:p>
                <a:pPr/>
                <a14:m>
                  <m:oMathPara xmlns:m="http://schemas.openxmlformats.org/officeDocument/2006/math">
                    <m:oMathParaPr>
                      <m:jc m:val="centerGroup"/>
                    </m:oMathParaPr>
                    <m:oMath xmlns:m="http://schemas.openxmlformats.org/officeDocument/2006/math">
                      <m:f>
                        <m:fPr>
                          <m:ctrlPr>
                            <a:rPr lang="ru-RU" sz="2400" b="1" i="1" smtClean="0">
                              <a:latin typeface="Cambria Math" panose="02040503050406030204" pitchFamily="18" charset="0"/>
                              <a:cs typeface="Courier New" panose="02070309020205020404" pitchFamily="49" charset="0"/>
                            </a:rPr>
                          </m:ctrlPr>
                        </m:fPr>
                        <m:num>
                          <m:sSub>
                            <m:sSubPr>
                              <m:ctrlPr>
                                <a:rPr lang="ru-RU" sz="2400" b="1" i="1" smtClean="0">
                                  <a:latin typeface="Cambria Math" panose="02040503050406030204" pitchFamily="18" charset="0"/>
                                  <a:cs typeface="Courier New" panose="02070309020205020404" pitchFamily="49" charset="0"/>
                                </a:rPr>
                              </m:ctrlPr>
                            </m:sSubPr>
                            <m:e>
                              <m:r>
                                <a:rPr lang="en-US" sz="2400" b="1" i="1" smtClean="0">
                                  <a:latin typeface="Cambria Math" panose="02040503050406030204" pitchFamily="18" charset="0"/>
                                  <a:cs typeface="Courier New" panose="02070309020205020404" pitchFamily="49" charset="0"/>
                                </a:rPr>
                                <m:t>𝑨</m:t>
                              </m:r>
                            </m:e>
                            <m:sub>
                              <m:r>
                                <a:rPr lang="en-US" sz="2400" b="1" i="1" smtClean="0">
                                  <a:latin typeface="Cambria Math" panose="02040503050406030204" pitchFamily="18" charset="0"/>
                                  <a:cs typeface="Courier New" panose="02070309020205020404" pitchFamily="49" charset="0"/>
                                </a:rPr>
                                <m:t>𝟏</m:t>
                              </m:r>
                              <m:r>
                                <a:rPr lang="en-US" sz="2400" b="1" i="1" smtClean="0">
                                  <a:latin typeface="Cambria Math" panose="02040503050406030204" pitchFamily="18" charset="0"/>
                                  <a:cs typeface="Courier New" panose="02070309020205020404" pitchFamily="49" charset="0"/>
                                </a:rPr>
                                <m:t>−</m:t>
                              </m:r>
                              <m:r>
                                <a:rPr lang="en-US" sz="2400" b="1" i="1" smtClean="0">
                                  <a:latin typeface="Cambria Math" panose="02040503050406030204" pitchFamily="18" charset="0"/>
                                  <a:cs typeface="Courier New" panose="02070309020205020404" pitchFamily="49" charset="0"/>
                                </a:rPr>
                                <m:t>𝟐</m:t>
                              </m:r>
                            </m:sub>
                          </m:sSub>
                        </m:num>
                        <m:den>
                          <m:sSub>
                            <m:sSubPr>
                              <m:ctrlPr>
                                <a:rPr lang="ru-RU" sz="2400" b="1" i="1" smtClean="0">
                                  <a:latin typeface="Cambria Math" panose="02040503050406030204" pitchFamily="18" charset="0"/>
                                  <a:cs typeface="Courier New" panose="02070309020205020404" pitchFamily="49" charset="0"/>
                                </a:rPr>
                              </m:ctrlPr>
                            </m:sSubPr>
                            <m:e>
                              <m:r>
                                <a:rPr lang="en-US" sz="2400" b="1" i="1" smtClean="0">
                                  <a:latin typeface="Cambria Math" panose="02040503050406030204" pitchFamily="18" charset="0"/>
                                  <a:cs typeface="Courier New" panose="02070309020205020404" pitchFamily="49" charset="0"/>
                                </a:rPr>
                                <m:t>𝑨</m:t>
                              </m:r>
                            </m:e>
                            <m:sub>
                              <m:r>
                                <a:rPr lang="en-US" sz="2400" b="1" i="1" smtClean="0">
                                  <a:latin typeface="Cambria Math" panose="02040503050406030204" pitchFamily="18" charset="0"/>
                                  <a:cs typeface="Courier New" panose="02070309020205020404" pitchFamily="49" charset="0"/>
                                </a:rPr>
                                <m:t>𝟑</m:t>
                              </m:r>
                              <m:r>
                                <a:rPr lang="en-US" sz="2400" b="1" i="1" smtClean="0">
                                  <a:latin typeface="Cambria Math" panose="02040503050406030204" pitchFamily="18" charset="0"/>
                                  <a:cs typeface="Courier New" panose="02070309020205020404" pitchFamily="49" charset="0"/>
                                </a:rPr>
                                <m:t>−</m:t>
                              </m:r>
                              <m:r>
                                <a:rPr lang="en-US" sz="2400" b="1" i="1" smtClean="0">
                                  <a:latin typeface="Cambria Math" panose="02040503050406030204" pitchFamily="18" charset="0"/>
                                  <a:cs typeface="Courier New" panose="02070309020205020404" pitchFamily="49" charset="0"/>
                                </a:rPr>
                                <m:t>𝟏</m:t>
                              </m:r>
                            </m:sub>
                          </m:sSub>
                        </m:den>
                      </m:f>
                      <m:r>
                        <a:rPr lang="en-US" sz="2400" b="1" i="1" smtClean="0">
                          <a:latin typeface="Cambria Math" panose="02040503050406030204" pitchFamily="18" charset="0"/>
                          <a:cs typeface="Courier New" panose="02070309020205020404" pitchFamily="49" charset="0"/>
                        </a:rPr>
                        <m:t>=</m:t>
                      </m:r>
                      <m:r>
                        <a:rPr lang="en-US" sz="2400" b="1" i="1" smtClean="0">
                          <a:latin typeface="Cambria Math" panose="02040503050406030204" pitchFamily="18" charset="0"/>
                          <a:cs typeface="Courier New" panose="02070309020205020404" pitchFamily="49" charset="0"/>
                        </a:rPr>
                        <m:t>𝟐</m:t>
                      </m:r>
                    </m:oMath>
                  </m:oMathPara>
                </a14:m>
                <a:endParaRPr lang="ru-RU" sz="2400" b="1" dirty="0">
                  <a:latin typeface="Courier New" panose="02070309020205020404" pitchFamily="49" charset="0"/>
                  <a:cs typeface="Courier New" panose="02070309020205020404" pitchFamily="49" charset="0"/>
                </a:endParaRPr>
              </a:p>
            </p:txBody>
          </p:sp>
        </mc:Choice>
        <mc:Fallback xmlns="">
          <p:sp>
            <p:nvSpPr>
              <p:cNvPr id="6" name="TextBox 5">
                <a:extLst>
                  <a:ext uri="{FF2B5EF4-FFF2-40B4-BE49-F238E27FC236}">
                    <a16:creationId xmlns:a16="http://schemas.microsoft.com/office/drawing/2014/main" id="{7795AFE5-7942-4BB4-AFC2-F82FC0C39DCD}"/>
                  </a:ext>
                </a:extLst>
              </p:cNvPr>
              <p:cNvSpPr txBox="1">
                <a:spLocks noRot="1" noChangeAspect="1" noMove="1" noResize="1" noEditPoints="1" noAdjustHandles="1" noChangeArrowheads="1" noChangeShapeType="1" noTextEdit="1"/>
              </p:cNvSpPr>
              <p:nvPr/>
            </p:nvSpPr>
            <p:spPr>
              <a:xfrm>
                <a:off x="134764" y="2811599"/>
                <a:ext cx="2212465" cy="2322624"/>
              </a:xfrm>
              <a:prstGeom prst="rect">
                <a:avLst/>
              </a:prstGeom>
              <a:blipFill>
                <a:blip r:embed="rId3"/>
                <a:stretch>
                  <a:fillRect l="-4132" t="-2100" r="-3306"/>
                </a:stretch>
              </a:blipFill>
            </p:spPr>
            <p:txBody>
              <a:bodyPr/>
              <a:lstStyle/>
              <a:p>
                <a:r>
                  <a:rPr lang="ru-RU">
                    <a:noFill/>
                  </a:rPr>
                  <a:t> </a:t>
                </a:r>
              </a:p>
            </p:txBody>
          </p:sp>
        </mc:Fallback>
      </mc:AlternateContent>
      <p:cxnSp>
        <p:nvCxnSpPr>
          <p:cNvPr id="7" name="Прямая соединительная линия 6">
            <a:extLst>
              <a:ext uri="{FF2B5EF4-FFF2-40B4-BE49-F238E27FC236}">
                <a16:creationId xmlns:a16="http://schemas.microsoft.com/office/drawing/2014/main" id="{7647D57B-3264-4A00-8F17-77C76071FDB9}"/>
              </a:ext>
            </a:extLst>
          </p:cNvPr>
          <p:cNvCxnSpPr/>
          <p:nvPr/>
        </p:nvCxnSpPr>
        <p:spPr>
          <a:xfrm>
            <a:off x="2347229" y="3013501"/>
            <a:ext cx="0" cy="25274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771AAB12-16B7-4A23-A253-040B1FAC6087}"/>
              </a:ext>
            </a:extLst>
          </p:cNvPr>
          <p:cNvCxnSpPr>
            <a:cxnSpLocks/>
          </p:cNvCxnSpPr>
          <p:nvPr/>
        </p:nvCxnSpPr>
        <p:spPr>
          <a:xfrm>
            <a:off x="134764" y="5163153"/>
            <a:ext cx="25372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10E2868-82C7-488D-AD57-4961D94F1485}"/>
              </a:ext>
            </a:extLst>
          </p:cNvPr>
          <p:cNvSpPr txBox="1"/>
          <p:nvPr/>
        </p:nvSpPr>
        <p:spPr>
          <a:xfrm>
            <a:off x="779972" y="5163153"/>
            <a:ext cx="1106393" cy="461665"/>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ɳ </a:t>
            </a:r>
            <a:r>
              <a:rPr lang="ru-RU" sz="2400" dirty="0">
                <a:latin typeface="Courier New" panose="02070309020205020404" pitchFamily="49" charset="0"/>
                <a:cs typeface="Courier New" panose="02070309020205020404" pitchFamily="49" charset="0"/>
              </a:rPr>
              <a:t>- ?</a:t>
            </a:r>
          </a:p>
        </p:txBody>
      </p:sp>
      <p:sp>
        <p:nvSpPr>
          <p:cNvPr id="10" name="TextBox 9">
            <a:extLst>
              <a:ext uri="{FF2B5EF4-FFF2-40B4-BE49-F238E27FC236}">
                <a16:creationId xmlns:a16="http://schemas.microsoft.com/office/drawing/2014/main" id="{BA868C49-24FB-4869-8D38-19FFDAE40799}"/>
              </a:ext>
            </a:extLst>
          </p:cNvPr>
          <p:cNvSpPr txBox="1"/>
          <p:nvPr/>
        </p:nvSpPr>
        <p:spPr>
          <a:xfrm>
            <a:off x="6396681" y="2782669"/>
            <a:ext cx="6098058"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Решение:</a:t>
            </a:r>
          </a:p>
        </p:txBody>
      </p:sp>
      <p:sp>
        <p:nvSpPr>
          <p:cNvPr id="16" name="TextBox 15">
            <a:extLst>
              <a:ext uri="{FF2B5EF4-FFF2-40B4-BE49-F238E27FC236}">
                <a16:creationId xmlns:a16="http://schemas.microsoft.com/office/drawing/2014/main" id="{674C58CD-15BB-433B-AEBD-BCF65118E85D}"/>
              </a:ext>
            </a:extLst>
          </p:cNvPr>
          <p:cNvSpPr txBox="1"/>
          <p:nvPr/>
        </p:nvSpPr>
        <p:spPr>
          <a:xfrm>
            <a:off x="134764" y="474345"/>
            <a:ext cx="11888359" cy="2308324"/>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Над одноатомным идеальным газом проводится циклический процесс, показанный на рисунке, где 1-2 - изобарное расширение, 2-3 - изохорное охлаждение, 3-1 - адиабатное сжатие. Отношение работы газа в процессе 1 -2 к работе, совершенной над газом в процессе 3-1, равно 2. Определите КПД тепловой машины. Масса газа в ходе цикла не изменялась.</a:t>
            </a:r>
          </a:p>
        </p:txBody>
      </p:sp>
      <p:pic>
        <p:nvPicPr>
          <p:cNvPr id="11" name="Рисунок 10">
            <a:extLst>
              <a:ext uri="{FF2B5EF4-FFF2-40B4-BE49-F238E27FC236}">
                <a16:creationId xmlns:a16="http://schemas.microsoft.com/office/drawing/2014/main" id="{71E28FC3-D7F6-47A2-B0B4-177CEDE8A1E2}"/>
              </a:ext>
            </a:extLst>
          </p:cNvPr>
          <p:cNvPicPr>
            <a:picLocks noChangeAspect="1"/>
          </p:cNvPicPr>
          <p:nvPr/>
        </p:nvPicPr>
        <p:blipFill>
          <a:blip r:embed="rId4"/>
          <a:stretch>
            <a:fillRect/>
          </a:stretch>
        </p:blipFill>
        <p:spPr>
          <a:xfrm>
            <a:off x="2808093" y="3020028"/>
            <a:ext cx="2708982" cy="260479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7F2562F-F4F8-4257-A886-B9819C686FF3}"/>
                  </a:ext>
                </a:extLst>
              </p:cNvPr>
              <p:cNvSpPr txBox="1"/>
              <p:nvPr/>
            </p:nvSpPr>
            <p:spPr>
              <a:xfrm>
                <a:off x="5288280" y="3242051"/>
                <a:ext cx="1733873" cy="8826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800" i="1" smtClean="0">
                          <a:latin typeface="Cambria Math" panose="02040503050406030204" pitchFamily="18" charset="0"/>
                          <a:ea typeface="Cambria Math" panose="02040503050406030204" pitchFamily="18" charset="0"/>
                        </a:rPr>
                        <m:t>𝜂</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𝐴</m:t>
                              </m:r>
                            </m:e>
                            <m:sub>
                              <m:r>
                                <a:rPr lang="ru-RU" sz="2800" b="0" i="1" smtClean="0">
                                  <a:latin typeface="Cambria Math" panose="02040503050406030204" pitchFamily="18" charset="0"/>
                                  <a:ea typeface="Cambria Math" panose="02040503050406030204" pitchFamily="18" charset="0"/>
                                </a:rPr>
                                <m:t>цикл</m:t>
                              </m:r>
                            </m:sub>
                          </m:sSub>
                        </m:num>
                        <m:den>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𝑄</m:t>
                              </m:r>
                            </m:e>
                            <m:sub>
                              <m:r>
                                <a:rPr lang="ru-RU" sz="2800" b="0" i="1" smtClean="0">
                                  <a:latin typeface="Cambria Math" panose="02040503050406030204" pitchFamily="18" charset="0"/>
                                  <a:ea typeface="Cambria Math" panose="02040503050406030204" pitchFamily="18" charset="0"/>
                                </a:rPr>
                                <m:t>н</m:t>
                              </m:r>
                            </m:sub>
                          </m:sSub>
                        </m:den>
                      </m:f>
                      <m:r>
                        <a:rPr lang="en-US" sz="2800" b="0" i="1" smtClean="0">
                          <a:latin typeface="Cambria Math" panose="02040503050406030204" pitchFamily="18" charset="0"/>
                          <a:ea typeface="Cambria Math" panose="02040503050406030204" pitchFamily="18" charset="0"/>
                        </a:rPr>
                        <m:t>;</m:t>
                      </m:r>
                    </m:oMath>
                  </m:oMathPara>
                </a14:m>
                <a:endParaRPr lang="ru-RU" sz="2800" dirty="0"/>
              </a:p>
            </p:txBody>
          </p:sp>
        </mc:Choice>
        <mc:Fallback xmlns="">
          <p:sp>
            <p:nvSpPr>
              <p:cNvPr id="12" name="TextBox 11">
                <a:extLst>
                  <a:ext uri="{FF2B5EF4-FFF2-40B4-BE49-F238E27FC236}">
                    <a16:creationId xmlns:a16="http://schemas.microsoft.com/office/drawing/2014/main" id="{A7F2562F-F4F8-4257-A886-B9819C686FF3}"/>
                  </a:ext>
                </a:extLst>
              </p:cNvPr>
              <p:cNvSpPr txBox="1">
                <a:spLocks noRot="1" noChangeAspect="1" noMove="1" noResize="1" noEditPoints="1" noAdjustHandles="1" noChangeArrowheads="1" noChangeShapeType="1" noTextEdit="1"/>
              </p:cNvSpPr>
              <p:nvPr/>
            </p:nvSpPr>
            <p:spPr>
              <a:xfrm>
                <a:off x="5288280" y="3242051"/>
                <a:ext cx="1733873" cy="882678"/>
              </a:xfrm>
              <a:prstGeom prst="rect">
                <a:avLst/>
              </a:prstGeom>
              <a:blipFill>
                <a:blip r:embed="rId5"/>
                <a:stretch>
                  <a:fillRect/>
                </a:stretch>
              </a:blipFill>
            </p:spPr>
            <p:txBody>
              <a:bodyPr/>
              <a:lstStyle/>
              <a:p>
                <a:r>
                  <a:rPr lang="ru-RU">
                    <a:noFill/>
                  </a:rPr>
                  <a:t> </a:t>
                </a:r>
              </a:p>
            </p:txBody>
          </p:sp>
        </mc:Fallback>
      </mc:AlternateContent>
      <p:sp>
        <p:nvSpPr>
          <p:cNvPr id="15" name="TextBox 14">
            <a:extLst>
              <a:ext uri="{FF2B5EF4-FFF2-40B4-BE49-F238E27FC236}">
                <a16:creationId xmlns:a16="http://schemas.microsoft.com/office/drawing/2014/main" id="{9F6A43F6-A0C8-4ED0-8255-870ED2F95A8A}"/>
              </a:ext>
            </a:extLst>
          </p:cNvPr>
          <p:cNvSpPr txBox="1"/>
          <p:nvPr/>
        </p:nvSpPr>
        <p:spPr>
          <a:xfrm>
            <a:off x="7622614" y="3733626"/>
            <a:ext cx="2239662" cy="4700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1-2 </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p=const</a:t>
            </a:r>
            <a:endParaRPr kumimoji="0" lang="en-US" sz="240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BA7B7E3-664B-461F-AAFE-E78EFDE2DB52}"/>
                  </a:ext>
                </a:extLst>
              </p:cNvPr>
              <p:cNvSpPr txBox="1"/>
              <p:nvPr/>
            </p:nvSpPr>
            <p:spPr>
              <a:xfrm>
                <a:off x="5977938" y="4346752"/>
                <a:ext cx="593669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𝑝𝑉</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𝜈</m:t>
                      </m:r>
                      <m:r>
                        <a:rPr lang="en-US" sz="2800" b="0" i="1" smtClean="0">
                          <a:latin typeface="Cambria Math" panose="02040503050406030204" pitchFamily="18" charset="0"/>
                          <a:ea typeface="Cambria Math" panose="02040503050406030204" pitchFamily="18" charset="0"/>
                        </a:rPr>
                        <m:t>𝑅𝑇</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𝑉</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𝑇</m:t>
                      </m:r>
                      <m:r>
                        <a:rPr lang="en-US" sz="2800" b="0" i="1" smtClean="0">
                          <a:latin typeface="Cambria Math" panose="02040503050406030204" pitchFamily="18" charset="0"/>
                          <a:ea typeface="Cambria Math" panose="02040503050406030204" pitchFamily="18" charset="0"/>
                        </a:rPr>
                        <m:t>↗⟹</m:t>
                      </m:r>
                      <m:r>
                        <m:rPr>
                          <m:sty m:val="p"/>
                        </m:rPr>
                        <a:rPr lang="el-GR" sz="2800" b="0" i="1" smtClean="0">
                          <a:latin typeface="Cambria Math" panose="02040503050406030204" pitchFamily="18" charset="0"/>
                          <a:ea typeface="Cambria Math" panose="02040503050406030204" pitchFamily="18" charset="0"/>
                        </a:rPr>
                        <m:t>Δ</m:t>
                      </m:r>
                      <m:r>
                        <a:rPr lang="en-US" sz="2800" b="0" i="1" smtClean="0">
                          <a:latin typeface="Cambria Math" panose="02040503050406030204" pitchFamily="18" charset="0"/>
                          <a:ea typeface="Cambria Math" panose="02040503050406030204" pitchFamily="18" charset="0"/>
                        </a:rPr>
                        <m:t>𝑈</m:t>
                      </m:r>
                      <m:r>
                        <a:rPr lang="en-US" sz="2800" b="0" i="1" baseline="-25000" smtClean="0">
                          <a:latin typeface="Cambria Math" panose="02040503050406030204" pitchFamily="18" charset="0"/>
                          <a:ea typeface="Cambria Math" panose="02040503050406030204" pitchFamily="18" charset="0"/>
                        </a:rPr>
                        <m:t>12</m:t>
                      </m:r>
                      <m:r>
                        <a:rPr lang="en-US" sz="2800" b="0" i="1" smtClean="0">
                          <a:latin typeface="Cambria Math" panose="02040503050406030204" pitchFamily="18" charset="0"/>
                          <a:ea typeface="Cambria Math" panose="02040503050406030204" pitchFamily="18" charset="0"/>
                        </a:rPr>
                        <m:t>&gt;0</m:t>
                      </m:r>
                    </m:oMath>
                  </m:oMathPara>
                </a14:m>
                <a:endParaRPr lang="ru-RU" sz="2800" dirty="0"/>
              </a:p>
            </p:txBody>
          </p:sp>
        </mc:Choice>
        <mc:Fallback xmlns="">
          <p:sp>
            <p:nvSpPr>
              <p:cNvPr id="14" name="TextBox 13">
                <a:extLst>
                  <a:ext uri="{FF2B5EF4-FFF2-40B4-BE49-F238E27FC236}">
                    <a16:creationId xmlns:a16="http://schemas.microsoft.com/office/drawing/2014/main" id="{8BA7B7E3-664B-461F-AAFE-E78EFDE2DB52}"/>
                  </a:ext>
                </a:extLst>
              </p:cNvPr>
              <p:cNvSpPr txBox="1">
                <a:spLocks noRot="1" noChangeAspect="1" noMove="1" noResize="1" noEditPoints="1" noAdjustHandles="1" noChangeArrowheads="1" noChangeShapeType="1" noTextEdit="1"/>
              </p:cNvSpPr>
              <p:nvPr/>
            </p:nvSpPr>
            <p:spPr>
              <a:xfrm>
                <a:off x="5977938" y="4346752"/>
                <a:ext cx="5936690" cy="430887"/>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38EB59B-25FF-4918-B17D-251C0583552F}"/>
                  </a:ext>
                </a:extLst>
              </p:cNvPr>
              <p:cNvSpPr txBox="1"/>
              <p:nvPr/>
            </p:nvSpPr>
            <p:spPr>
              <a:xfrm>
                <a:off x="5439296" y="4739039"/>
                <a:ext cx="6647782" cy="8066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800" i="1" smtClean="0">
                          <a:latin typeface="Cambria Math" panose="02040503050406030204" pitchFamily="18" charset="0"/>
                          <a:ea typeface="Cambria Math" panose="02040503050406030204" pitchFamily="18" charset="0"/>
                        </a:rPr>
                        <m:t>Δ</m:t>
                      </m:r>
                      <m:sSub>
                        <m:sSubPr>
                          <m:ctrlPr>
                            <a:rPr lang="el-GR" sz="280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𝑈</m:t>
                          </m:r>
                        </m:e>
                        <m:sub>
                          <m:r>
                            <a:rPr lang="en-US" sz="2800" b="0" i="1" smtClean="0">
                              <a:latin typeface="Cambria Math" panose="02040503050406030204" pitchFamily="18" charset="0"/>
                              <a:ea typeface="Cambria Math" panose="02040503050406030204" pitchFamily="18" charset="0"/>
                            </a:rPr>
                            <m:t>12</m:t>
                          </m:r>
                        </m:sub>
                      </m:sSub>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3</m:t>
                          </m:r>
                        </m:num>
                        <m:den>
                          <m:r>
                            <a:rPr lang="en-US" sz="2800" b="0" i="1" smtClean="0">
                              <a:latin typeface="Cambria Math" panose="02040503050406030204" pitchFamily="18" charset="0"/>
                              <a:ea typeface="Cambria Math" panose="02040503050406030204" pitchFamily="18" charset="0"/>
                            </a:rPr>
                            <m:t>2</m:t>
                          </m:r>
                        </m:den>
                      </m:f>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𝑝</m:t>
                          </m:r>
                        </m:e>
                        <m:sub>
                          <m:r>
                            <a:rPr lang="en-US" sz="2800" b="0" i="1" smtClean="0">
                              <a:latin typeface="Cambria Math" panose="02040503050406030204" pitchFamily="18" charset="0"/>
                              <a:ea typeface="Cambria Math" panose="02040503050406030204" pitchFamily="18" charset="0"/>
                            </a:rPr>
                            <m:t>12</m:t>
                          </m:r>
                        </m:sub>
                      </m:sSub>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3</m:t>
                          </m:r>
                        </m:num>
                        <m:den>
                          <m:r>
                            <a:rPr lang="en-US" sz="2800" b="0" i="1" smtClean="0">
                              <a:latin typeface="Cambria Math" panose="02040503050406030204" pitchFamily="18" charset="0"/>
                              <a:ea typeface="Cambria Math" panose="02040503050406030204" pitchFamily="18" charset="0"/>
                            </a:rPr>
                            <m:t>2</m:t>
                          </m:r>
                        </m:den>
                      </m:f>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𝑝</m:t>
                          </m:r>
                        </m:e>
                        <m:sub>
                          <m:r>
                            <a:rPr lang="en-US" sz="2800" b="0" i="1" smtClean="0">
                              <a:latin typeface="Cambria Math" panose="02040503050406030204" pitchFamily="18" charset="0"/>
                              <a:ea typeface="Cambria Math" panose="02040503050406030204" pitchFamily="18" charset="0"/>
                            </a:rPr>
                            <m:t>12</m:t>
                          </m:r>
                        </m:sub>
                      </m:sSub>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1</m:t>
                          </m:r>
                        </m:sub>
                      </m:sSub>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3</m:t>
                          </m:r>
                        </m:num>
                        <m:den>
                          <m:r>
                            <a:rPr lang="en-US" sz="2800" b="0" i="1" smtClean="0">
                              <a:latin typeface="Cambria Math" panose="02040503050406030204" pitchFamily="18" charset="0"/>
                              <a:ea typeface="Cambria Math" panose="02040503050406030204" pitchFamily="18" charset="0"/>
                            </a:rPr>
                            <m:t>2</m:t>
                          </m:r>
                        </m:den>
                      </m:f>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𝑝</m:t>
                          </m:r>
                        </m:e>
                        <m:sub>
                          <m:r>
                            <a:rPr lang="en-US" sz="2800" b="0" i="1" smtClean="0">
                              <a:latin typeface="Cambria Math" panose="02040503050406030204" pitchFamily="18" charset="0"/>
                              <a:ea typeface="Cambria Math" panose="02040503050406030204" pitchFamily="18" charset="0"/>
                            </a:rPr>
                            <m:t>12</m:t>
                          </m:r>
                        </m:sub>
                      </m:sSub>
                      <m:d>
                        <m:dPr>
                          <m:ctrlPr>
                            <a:rPr lang="en-US" sz="2800" b="0" i="1" smtClean="0">
                              <a:latin typeface="Cambria Math" panose="02040503050406030204" pitchFamily="18" charset="0"/>
                              <a:ea typeface="Cambria Math" panose="02040503050406030204" pitchFamily="18" charset="0"/>
                            </a:rPr>
                          </m:ctrlPr>
                        </m:dPr>
                        <m:e>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1</m:t>
                              </m:r>
                            </m:sub>
                          </m:sSub>
                        </m:e>
                      </m:d>
                      <m:r>
                        <a:rPr lang="en-US" sz="2800" b="0" i="1" smtClean="0">
                          <a:latin typeface="Cambria Math" panose="02040503050406030204" pitchFamily="18" charset="0"/>
                          <a:ea typeface="Cambria Math" panose="02040503050406030204" pitchFamily="18" charset="0"/>
                        </a:rPr>
                        <m:t>;</m:t>
                      </m:r>
                    </m:oMath>
                  </m:oMathPara>
                </a14:m>
                <a:endParaRPr lang="ru-RU" sz="2800" dirty="0"/>
              </a:p>
            </p:txBody>
          </p:sp>
        </mc:Choice>
        <mc:Fallback xmlns="">
          <p:sp>
            <p:nvSpPr>
              <p:cNvPr id="17" name="TextBox 16">
                <a:extLst>
                  <a:ext uri="{FF2B5EF4-FFF2-40B4-BE49-F238E27FC236}">
                    <a16:creationId xmlns:a16="http://schemas.microsoft.com/office/drawing/2014/main" id="{538EB59B-25FF-4918-B17D-251C0583552F}"/>
                  </a:ext>
                </a:extLst>
              </p:cNvPr>
              <p:cNvSpPr txBox="1">
                <a:spLocks noRot="1" noChangeAspect="1" noMove="1" noResize="1" noEditPoints="1" noAdjustHandles="1" noChangeArrowheads="1" noChangeShapeType="1" noTextEdit="1"/>
              </p:cNvSpPr>
              <p:nvPr/>
            </p:nvSpPr>
            <p:spPr>
              <a:xfrm>
                <a:off x="5439296" y="4739039"/>
                <a:ext cx="6647782" cy="806631"/>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76DF0970-94B7-40BC-95CF-C650A1F61451}"/>
                  </a:ext>
                </a:extLst>
              </p:cNvPr>
              <p:cNvSpPr txBox="1"/>
              <p:nvPr/>
            </p:nvSpPr>
            <p:spPr>
              <a:xfrm>
                <a:off x="4611588" y="5841457"/>
                <a:ext cx="308725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12</m:t>
                          </m:r>
                        </m:sub>
                      </m:sSub>
                      <m:r>
                        <a:rPr lang="en-US" sz="2800" b="0" i="1" smtClean="0">
                          <a:latin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𝑝</m:t>
                          </m:r>
                        </m:e>
                        <m:sub>
                          <m:r>
                            <a:rPr lang="en-US" sz="2800" i="1">
                              <a:latin typeface="Cambria Math" panose="02040503050406030204" pitchFamily="18" charset="0"/>
                              <a:ea typeface="Cambria Math" panose="02040503050406030204" pitchFamily="18" charset="0"/>
                            </a:rPr>
                            <m:t>12</m:t>
                          </m:r>
                        </m:sub>
                      </m:sSub>
                      <m:d>
                        <m:dPr>
                          <m:ctrlPr>
                            <a:rPr lang="en-US" sz="2800" i="1">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𝑉</m:t>
                              </m:r>
                            </m:e>
                            <m:sub>
                              <m:r>
                                <a:rPr lang="en-US" sz="2800" i="1">
                                  <a:latin typeface="Cambria Math" panose="02040503050406030204" pitchFamily="18" charset="0"/>
                                  <a:ea typeface="Cambria Math" panose="02040503050406030204" pitchFamily="18" charset="0"/>
                                </a:rPr>
                                <m:t>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𝑉</m:t>
                              </m:r>
                            </m:e>
                            <m:sub>
                              <m:r>
                                <a:rPr lang="en-US" sz="2800" i="1">
                                  <a:latin typeface="Cambria Math" panose="02040503050406030204" pitchFamily="18" charset="0"/>
                                  <a:ea typeface="Cambria Math" panose="02040503050406030204" pitchFamily="18" charset="0"/>
                                </a:rPr>
                                <m:t>1</m:t>
                              </m:r>
                            </m:sub>
                          </m:sSub>
                        </m:e>
                      </m:d>
                      <m:r>
                        <a:rPr lang="en-US" sz="2800" b="0" i="1" dirty="0" smtClean="0">
                          <a:latin typeface="Cambria Math" panose="02040503050406030204" pitchFamily="18" charset="0"/>
                          <a:ea typeface="Cambria Math" panose="02040503050406030204" pitchFamily="18" charset="0"/>
                        </a:rPr>
                        <m:t>;</m:t>
                      </m:r>
                    </m:oMath>
                  </m:oMathPara>
                </a14:m>
                <a:endParaRPr lang="ru-RU" sz="2800" dirty="0"/>
              </a:p>
            </p:txBody>
          </p:sp>
        </mc:Choice>
        <mc:Fallback>
          <p:sp>
            <p:nvSpPr>
              <p:cNvPr id="18" name="TextBox 17">
                <a:extLst>
                  <a:ext uri="{FF2B5EF4-FFF2-40B4-BE49-F238E27FC236}">
                    <a16:creationId xmlns:a16="http://schemas.microsoft.com/office/drawing/2014/main" id="{76DF0970-94B7-40BC-95CF-C650A1F61451}"/>
                  </a:ext>
                </a:extLst>
              </p:cNvPr>
              <p:cNvSpPr txBox="1">
                <a:spLocks noRot="1" noChangeAspect="1" noMove="1" noResize="1" noEditPoints="1" noAdjustHandles="1" noChangeArrowheads="1" noChangeShapeType="1" noTextEdit="1"/>
              </p:cNvSpPr>
              <p:nvPr/>
            </p:nvSpPr>
            <p:spPr>
              <a:xfrm>
                <a:off x="4611588" y="5841457"/>
                <a:ext cx="3087255" cy="430887"/>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10CF359-5D5F-4181-A99D-E65F05354C07}"/>
                  </a:ext>
                </a:extLst>
              </p:cNvPr>
              <p:cNvSpPr txBox="1"/>
              <p:nvPr/>
            </p:nvSpPr>
            <p:spPr>
              <a:xfrm>
                <a:off x="8544696" y="5687246"/>
                <a:ext cx="2118337" cy="696409"/>
              </a:xfrm>
              <a:prstGeom prst="rect">
                <a:avLst/>
              </a:prstGeom>
              <a:noFill/>
            </p:spPr>
            <p:txBody>
              <a:bodyPr wrap="none" lIns="0" tIns="0" rIns="0" bIns="0" rtlCol="0">
                <a:spAutoFit/>
              </a:bodyPr>
              <a:lstStyle/>
              <a:p>
                <a14:m>
                  <m:oMath xmlns:m="http://schemas.openxmlformats.org/officeDocument/2006/math">
                    <m:r>
                      <m:rPr>
                        <m:sty m:val="p"/>
                      </m:rPr>
                      <a:rPr lang="el-GR" sz="3200" i="1" smtClean="0">
                        <a:latin typeface="Cambria Math" panose="02040503050406030204" pitchFamily="18" charset="0"/>
                        <a:ea typeface="Cambria Math" panose="02040503050406030204" pitchFamily="18" charset="0"/>
                      </a:rPr>
                      <m:t>Δ</m:t>
                    </m:r>
                    <m:sSub>
                      <m:sSubPr>
                        <m:ctrlPr>
                          <a:rPr lang="el-GR"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𝑈</m:t>
                        </m:r>
                      </m:e>
                      <m:sub>
                        <m:r>
                          <a:rPr lang="en-US" sz="3200" i="1">
                            <a:latin typeface="Cambria Math" panose="02040503050406030204" pitchFamily="18" charset="0"/>
                            <a:ea typeface="Cambria Math" panose="02040503050406030204" pitchFamily="18" charset="0"/>
                          </a:rPr>
                          <m:t>12</m:t>
                        </m:r>
                      </m:sub>
                    </m:sSub>
                  </m:oMath>
                </a14:m>
                <a:r>
                  <a:rPr lang="en-US" sz="3200" dirty="0"/>
                  <a:t>=</a:t>
                </a:r>
                <a:r>
                  <a:rPr lang="en-US" sz="3200" dirty="0">
                    <a:ea typeface="Cambria Math" panose="02040503050406030204" pitchFamily="18" charset="0"/>
                  </a:rPr>
                  <a:t> </a:t>
                </a:r>
                <a14:m>
                  <m:oMath xmlns:m="http://schemas.openxmlformats.org/officeDocument/2006/math">
                    <m:f>
                      <m:fPr>
                        <m:ctrlPr>
                          <a:rPr lang="en-US" sz="3200" i="1">
                            <a:latin typeface="Cambria Math" panose="02040503050406030204" pitchFamily="18" charset="0"/>
                            <a:ea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3</m:t>
                        </m:r>
                      </m:num>
                      <m:den>
                        <m:r>
                          <a:rPr lang="en-US" sz="3200" i="1">
                            <a:latin typeface="Cambria Math" panose="02040503050406030204" pitchFamily="18" charset="0"/>
                            <a:ea typeface="Cambria Math" panose="02040503050406030204" pitchFamily="18" charset="0"/>
                          </a:rPr>
                          <m:t>2</m:t>
                        </m:r>
                      </m:den>
                    </m:f>
                    <m:sSub>
                      <m:sSubPr>
                        <m:ctrlPr>
                          <a:rPr lang="ru-RU" sz="3200" i="1">
                            <a:latin typeface="Cambria Math" panose="02040503050406030204" pitchFamily="18" charset="0"/>
                          </a:rPr>
                        </m:ctrlPr>
                      </m:sSubPr>
                      <m:e>
                        <m:r>
                          <a:rPr lang="en-US" sz="3200" i="1">
                            <a:latin typeface="Cambria Math" panose="02040503050406030204" pitchFamily="18" charset="0"/>
                          </a:rPr>
                          <m:t>𝐴</m:t>
                        </m:r>
                      </m:e>
                      <m:sub>
                        <m:r>
                          <a:rPr lang="en-US" sz="3200" i="1">
                            <a:latin typeface="Cambria Math" panose="02040503050406030204" pitchFamily="18" charset="0"/>
                          </a:rPr>
                          <m:t>12</m:t>
                        </m:r>
                      </m:sub>
                    </m:sSub>
                    <m:r>
                      <a:rPr lang="en-US" sz="3200" b="0" i="1" smtClean="0">
                        <a:latin typeface="Cambria Math" panose="02040503050406030204" pitchFamily="18" charset="0"/>
                      </a:rPr>
                      <m:t>;</m:t>
                    </m:r>
                  </m:oMath>
                </a14:m>
                <a:endParaRPr lang="ru-RU" sz="3200" dirty="0"/>
              </a:p>
            </p:txBody>
          </p:sp>
        </mc:Choice>
        <mc:Fallback>
          <p:sp>
            <p:nvSpPr>
              <p:cNvPr id="3" name="TextBox 2">
                <a:extLst>
                  <a:ext uri="{FF2B5EF4-FFF2-40B4-BE49-F238E27FC236}">
                    <a16:creationId xmlns:a16="http://schemas.microsoft.com/office/drawing/2014/main" id="{810CF359-5D5F-4181-A99D-E65F05354C07}"/>
                  </a:ext>
                </a:extLst>
              </p:cNvPr>
              <p:cNvSpPr txBox="1">
                <a:spLocks noRot="1" noChangeAspect="1" noMove="1" noResize="1" noEditPoints="1" noAdjustHandles="1" noChangeArrowheads="1" noChangeShapeType="1" noTextEdit="1"/>
              </p:cNvSpPr>
              <p:nvPr/>
            </p:nvSpPr>
            <p:spPr>
              <a:xfrm>
                <a:off x="8544696" y="5687246"/>
                <a:ext cx="2118337" cy="696409"/>
              </a:xfrm>
              <a:prstGeom prst="rect">
                <a:avLst/>
              </a:prstGeom>
              <a:blipFill>
                <a:blip r:embed="rId9"/>
                <a:stretch>
                  <a:fillRect t="-2632" b="-21053"/>
                </a:stretch>
              </a:blipFill>
            </p:spPr>
            <p:txBody>
              <a:bodyPr/>
              <a:lstStyle/>
              <a:p>
                <a:r>
                  <a:rPr lang="ru-RU">
                    <a:noFill/>
                  </a:rPr>
                  <a:t> </a:t>
                </a:r>
              </a:p>
            </p:txBody>
          </p:sp>
        </mc:Fallback>
      </mc:AlternateContent>
    </p:spTree>
    <p:extLst>
      <p:ext uri="{BB962C8B-B14F-4D97-AF65-F5344CB8AC3E}">
        <p14:creationId xmlns:p14="http://schemas.microsoft.com/office/powerpoint/2010/main" val="893483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8800533-971E-4038-9BE5-2AA3A173EF11}"/>
              </a:ext>
            </a:extLst>
          </p:cNvPr>
          <p:cNvSpPr txBox="1"/>
          <p:nvPr/>
        </p:nvSpPr>
        <p:spPr>
          <a:xfrm>
            <a:off x="0" y="488777"/>
            <a:ext cx="6098058" cy="461665"/>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По первому закону термодинамики:</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0A554621-321C-425A-A211-949E9CBB8996}"/>
                  </a:ext>
                </a:extLst>
              </p:cNvPr>
              <p:cNvSpPr txBox="1"/>
              <p:nvPr/>
            </p:nvSpPr>
            <p:spPr>
              <a:xfrm>
                <a:off x="6308124" y="370122"/>
                <a:ext cx="5474191" cy="69897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12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12</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12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12</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12</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2</m:t>
                          </m:r>
                        </m:den>
                      </m:f>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12</m:t>
                          </m:r>
                        </m:sub>
                      </m:sSub>
                      <m:r>
                        <a:rPr lang="en-US" sz="2400" b="0" i="1" smtClean="0">
                          <a:latin typeface="Cambria Math" panose="02040503050406030204" pitchFamily="18" charset="0"/>
                        </a:rPr>
                        <m:t>;</m:t>
                      </m:r>
                    </m:oMath>
                  </m:oMathPara>
                </a14:m>
                <a:endParaRPr lang="ru-RU" sz="2400" dirty="0"/>
              </a:p>
            </p:txBody>
          </p:sp>
        </mc:Choice>
        <mc:Fallback>
          <p:sp>
            <p:nvSpPr>
              <p:cNvPr id="13" name="TextBox 12">
                <a:extLst>
                  <a:ext uri="{FF2B5EF4-FFF2-40B4-BE49-F238E27FC236}">
                    <a16:creationId xmlns:a16="http://schemas.microsoft.com/office/drawing/2014/main" id="{0A554621-321C-425A-A211-949E9CBB8996}"/>
                  </a:ext>
                </a:extLst>
              </p:cNvPr>
              <p:cNvSpPr txBox="1">
                <a:spLocks noRot="1" noChangeAspect="1" noMove="1" noResize="1" noEditPoints="1" noAdjustHandles="1" noChangeArrowheads="1" noChangeShapeType="1" noTextEdit="1"/>
              </p:cNvSpPr>
              <p:nvPr/>
            </p:nvSpPr>
            <p:spPr>
              <a:xfrm>
                <a:off x="6308124" y="370122"/>
                <a:ext cx="5474191" cy="698974"/>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14A4AC3E-A7DD-4AD1-AAC4-5EAF02C39163}"/>
                  </a:ext>
                </a:extLst>
              </p:cNvPr>
              <p:cNvSpPr txBox="1"/>
              <p:nvPr/>
            </p:nvSpPr>
            <p:spPr>
              <a:xfrm>
                <a:off x="270343" y="1262275"/>
                <a:ext cx="637759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V=const</a:t>
                </a:r>
                <a:r>
                  <a:rPr kumimoji="0" lang="en-US" sz="2400" b="1" i="0" u="none" strike="noStrike" kern="1200" cap="none" spc="0" normalizeH="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14:m>
                  <m:oMath xmlns:m="http://schemas.openxmlformats.org/officeDocument/2006/math">
                    <m:r>
                      <a:rPr kumimoji="0" lang="en-US" sz="2400" b="1" i="1" u="none" strike="noStrike" kern="1200" cap="none" spc="0" normalizeH="0" noProof="0" smtClean="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m:t>⟹</m:t>
                    </m:r>
                    <m:r>
                      <a:rPr kumimoji="0" lang="en-US" sz="2400" b="0" i="1" u="none" strike="noStrike" kern="1200" cap="none" spc="0" normalizeH="0" noProof="0" smtClean="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m:t>𝐴</m:t>
                    </m:r>
                    <m:r>
                      <a:rPr kumimoji="0" lang="en-US" sz="2400" b="0" i="1" u="none" strike="noStrike" kern="1200" cap="none" spc="0" normalizeH="0" baseline="-25000" noProof="0" smtClean="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m:t>23</m:t>
                    </m:r>
                    <m:r>
                      <a:rPr kumimoji="0" lang="en-US" sz="2400" b="0" i="1" u="none" strike="noStrike" kern="1200" cap="none" spc="0" normalizeH="0" noProof="0" smtClean="0">
                        <a:ln>
                          <a:noFill/>
                        </a:ln>
                        <a:solidFill>
                          <a:prstClr val="black"/>
                        </a:solidFill>
                        <a:effectLst/>
                        <a:uLnTx/>
                        <a:uFillTx/>
                        <a:latin typeface="Cambria Math" panose="02040503050406030204" pitchFamily="18" charset="0"/>
                        <a:ea typeface="Cambria Math" panose="02040503050406030204" pitchFamily="18" charset="0"/>
                        <a:cs typeface="Courier New" panose="02070309020205020404" pitchFamily="49" charset="0"/>
                      </a:rPr>
                      <m:t>=0;</m:t>
                    </m:r>
                  </m:oMath>
                </a14:m>
                <a:endParaRPr kumimoji="0" lang="en-US" sz="2400"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endParaRPr>
              </a:p>
            </p:txBody>
          </p:sp>
        </mc:Choice>
        <mc:Fallback>
          <p:sp>
            <p:nvSpPr>
              <p:cNvPr id="14" name="TextBox 13">
                <a:extLst>
                  <a:ext uri="{FF2B5EF4-FFF2-40B4-BE49-F238E27FC236}">
                    <a16:creationId xmlns:a16="http://schemas.microsoft.com/office/drawing/2014/main" id="{14A4AC3E-A7DD-4AD1-AAC4-5EAF02C39163}"/>
                  </a:ext>
                </a:extLst>
              </p:cNvPr>
              <p:cNvSpPr txBox="1">
                <a:spLocks noRot="1" noChangeAspect="1" noMove="1" noResize="1" noEditPoints="1" noAdjustHandles="1" noChangeArrowheads="1" noChangeShapeType="1" noTextEdit="1"/>
              </p:cNvSpPr>
              <p:nvPr/>
            </p:nvSpPr>
            <p:spPr>
              <a:xfrm>
                <a:off x="270343" y="1262275"/>
                <a:ext cx="6377591" cy="461665"/>
              </a:xfrm>
              <a:prstGeom prst="rect">
                <a:avLst/>
              </a:prstGeom>
              <a:blipFill>
                <a:blip r:embed="rId3"/>
                <a:stretch>
                  <a:fillRect l="-1433" t="-9211" b="-30263"/>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5809895F-30D3-4BDC-AF8F-A7182F054B9F}"/>
                  </a:ext>
                </a:extLst>
              </p:cNvPr>
              <p:cNvSpPr txBox="1"/>
              <p:nvPr/>
            </p:nvSpPr>
            <p:spPr>
              <a:xfrm>
                <a:off x="4590535" y="1232743"/>
                <a:ext cx="3686009"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ea typeface="Cambria Math" panose="02040503050406030204" pitchFamily="18" charset="0"/>
                        </a:rPr>
                        <m:t>↘ ⟹ </m:t>
                      </m:r>
                      <m:r>
                        <a:rPr lang="en-US" sz="2800" b="0" i="1" smtClean="0">
                          <a:latin typeface="Cambria Math" panose="02040503050406030204" pitchFamily="18" charset="0"/>
                          <a:ea typeface="Cambria Math" panose="02040503050406030204" pitchFamily="18" charset="0"/>
                        </a:rPr>
                        <m:t>𝑇</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𝑈</m:t>
                      </m:r>
                      <m:r>
                        <a:rPr lang="en-US" sz="2800" b="0" i="1" smtClean="0">
                          <a:latin typeface="Cambria Math" panose="02040503050406030204" pitchFamily="18" charset="0"/>
                          <a:ea typeface="Cambria Math" panose="02040503050406030204" pitchFamily="18" charset="0"/>
                        </a:rPr>
                        <m:t>&lt;0;</m:t>
                      </m:r>
                    </m:oMath>
                  </m:oMathPara>
                </a14:m>
                <a:endParaRPr lang="ru-RU" sz="2800" dirty="0"/>
              </a:p>
            </p:txBody>
          </p:sp>
        </mc:Choice>
        <mc:Fallback>
          <p:sp>
            <p:nvSpPr>
              <p:cNvPr id="17" name="TextBox 16">
                <a:extLst>
                  <a:ext uri="{FF2B5EF4-FFF2-40B4-BE49-F238E27FC236}">
                    <a16:creationId xmlns:a16="http://schemas.microsoft.com/office/drawing/2014/main" id="{5809895F-30D3-4BDC-AF8F-A7182F054B9F}"/>
                  </a:ext>
                </a:extLst>
              </p:cNvPr>
              <p:cNvSpPr txBox="1">
                <a:spLocks noRot="1" noChangeAspect="1" noMove="1" noResize="1" noEditPoints="1" noAdjustHandles="1" noChangeArrowheads="1" noChangeShapeType="1" noTextEdit="1"/>
              </p:cNvSpPr>
              <p:nvPr/>
            </p:nvSpPr>
            <p:spPr>
              <a:xfrm>
                <a:off x="4590535" y="1232743"/>
                <a:ext cx="3686009" cy="430887"/>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ECC53856-E2FC-4466-AF94-14A88F325E9B}"/>
                  </a:ext>
                </a:extLst>
              </p:cNvPr>
              <p:cNvSpPr txBox="1"/>
              <p:nvPr/>
            </p:nvSpPr>
            <p:spPr>
              <a:xfrm>
                <a:off x="4768600" y="1753472"/>
                <a:ext cx="3079048" cy="80663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ru-RU" sz="2800" i="1" smtClean="0">
                          <a:latin typeface="Cambria Math" panose="02040503050406030204" pitchFamily="18" charset="0"/>
                          <a:ea typeface="Cambria Math" panose="02040503050406030204" pitchFamily="18" charset="0"/>
                        </a:rPr>
                        <m:t>∆</m:t>
                      </m:r>
                      <m:sSub>
                        <m:sSubPr>
                          <m:ctrlPr>
                            <a:rPr lang="ru-RU" sz="280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𝑈</m:t>
                          </m:r>
                        </m:e>
                        <m:sub>
                          <m:r>
                            <a:rPr lang="en-US" sz="2800" b="0" i="1" smtClean="0">
                              <a:latin typeface="Cambria Math" panose="02040503050406030204" pitchFamily="18" charset="0"/>
                              <a:ea typeface="Cambria Math" panose="02040503050406030204" pitchFamily="18" charset="0"/>
                            </a:rPr>
                            <m:t>23</m:t>
                          </m:r>
                        </m:sub>
                      </m:sSub>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3</m:t>
                          </m:r>
                        </m:num>
                        <m:den>
                          <m:r>
                            <a:rPr lang="en-US" sz="2800" b="0" i="1" smtClean="0">
                              <a:latin typeface="Cambria Math" panose="02040503050406030204" pitchFamily="18" charset="0"/>
                              <a:ea typeface="Cambria Math" panose="02040503050406030204" pitchFamily="18" charset="0"/>
                            </a:rPr>
                            <m:t>2</m:t>
                          </m:r>
                        </m:den>
                      </m:f>
                      <m:r>
                        <a:rPr lang="en-US" sz="2800" b="0" i="1" smtClean="0">
                          <a:latin typeface="Cambria Math" panose="02040503050406030204" pitchFamily="18" charset="0"/>
                          <a:ea typeface="Cambria Math" panose="02040503050406030204" pitchFamily="18" charset="0"/>
                        </a:rPr>
                        <m:t>𝜈</m:t>
                      </m:r>
                      <m:r>
                        <a:rPr lang="en-US" sz="2800" b="0" i="1" smtClean="0">
                          <a:latin typeface="Cambria Math" panose="02040503050406030204" pitchFamily="18" charset="0"/>
                          <a:ea typeface="Cambria Math" panose="02040503050406030204" pitchFamily="18" charset="0"/>
                        </a:rPr>
                        <m:t>𝑅</m:t>
                      </m:r>
                      <m:r>
                        <m:rPr>
                          <m:sty m:val="p"/>
                        </m:rPr>
                        <a:rPr lang="el-GR" sz="2800" b="0" i="1" smtClean="0">
                          <a:latin typeface="Cambria Math" panose="02040503050406030204" pitchFamily="18" charset="0"/>
                          <a:ea typeface="Cambria Math" panose="02040503050406030204" pitchFamily="18" charset="0"/>
                        </a:rPr>
                        <m:t>Δ</m:t>
                      </m:r>
                      <m:r>
                        <a:rPr lang="en-US" sz="2800" b="0" i="1" smtClean="0">
                          <a:latin typeface="Cambria Math" panose="02040503050406030204" pitchFamily="18" charset="0"/>
                          <a:ea typeface="Cambria Math" panose="02040503050406030204" pitchFamily="18" charset="0"/>
                        </a:rPr>
                        <m:t>𝑇</m:t>
                      </m:r>
                      <m:r>
                        <a:rPr lang="en-US" sz="2800" b="0" i="1" smtClean="0">
                          <a:latin typeface="Cambria Math" panose="02040503050406030204" pitchFamily="18" charset="0"/>
                          <a:ea typeface="Cambria Math" panose="02040503050406030204" pitchFamily="18" charset="0"/>
                        </a:rPr>
                        <m:t>&lt;0</m:t>
                      </m:r>
                    </m:oMath>
                  </m:oMathPara>
                </a14:m>
                <a:endParaRPr lang="ru-RU" sz="2800" dirty="0"/>
              </a:p>
            </p:txBody>
          </p:sp>
        </mc:Choice>
        <mc:Fallback>
          <p:sp>
            <p:nvSpPr>
              <p:cNvPr id="18" name="TextBox 17">
                <a:extLst>
                  <a:ext uri="{FF2B5EF4-FFF2-40B4-BE49-F238E27FC236}">
                    <a16:creationId xmlns:a16="http://schemas.microsoft.com/office/drawing/2014/main" id="{ECC53856-E2FC-4466-AF94-14A88F325E9B}"/>
                  </a:ext>
                </a:extLst>
              </p:cNvPr>
              <p:cNvSpPr txBox="1">
                <a:spLocks noRot="1" noChangeAspect="1" noMove="1" noResize="1" noEditPoints="1" noAdjustHandles="1" noChangeArrowheads="1" noChangeShapeType="1" noTextEdit="1"/>
              </p:cNvSpPr>
              <p:nvPr/>
            </p:nvSpPr>
            <p:spPr>
              <a:xfrm>
                <a:off x="4768600" y="1753472"/>
                <a:ext cx="3079048" cy="806631"/>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4D071A16-EBC7-4AE5-92B0-B66F4270F9FC}"/>
                  </a:ext>
                </a:extLst>
              </p:cNvPr>
              <p:cNvSpPr txBox="1"/>
              <p:nvPr/>
            </p:nvSpPr>
            <p:spPr>
              <a:xfrm>
                <a:off x="3049029" y="2739787"/>
                <a:ext cx="2524281"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ru-RU" sz="280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𝑄</m:t>
                          </m:r>
                        </m:e>
                        <m:sub>
                          <m:r>
                            <a:rPr lang="en-US" sz="2800" b="0" i="1" smtClean="0">
                              <a:latin typeface="Cambria Math" panose="02040503050406030204" pitchFamily="18" charset="0"/>
                              <a:ea typeface="Cambria Math" panose="02040503050406030204" pitchFamily="18" charset="0"/>
                            </a:rPr>
                            <m:t>23</m:t>
                          </m:r>
                        </m:sub>
                      </m:sSub>
                      <m:r>
                        <a:rPr lang="en-US" sz="2800" b="0" i="1" smtClean="0">
                          <a:latin typeface="Cambria Math" panose="02040503050406030204" pitchFamily="18" charset="0"/>
                          <a:ea typeface="Cambria Math" panose="02040503050406030204" pitchFamily="18" charset="0"/>
                        </a:rPr>
                        <m:t>=</m:t>
                      </m:r>
                      <m:r>
                        <a:rPr lang="ru-RU" sz="2800" i="1">
                          <a:latin typeface="Cambria Math" panose="02040503050406030204" pitchFamily="18" charset="0"/>
                          <a:ea typeface="Cambria Math" panose="02040503050406030204" pitchFamily="18" charset="0"/>
                        </a:rPr>
                        <m:t>∆</m:t>
                      </m:r>
                      <m:sSub>
                        <m:sSubPr>
                          <m:ctrlPr>
                            <a:rPr lang="ru-RU"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𝑈</m:t>
                          </m:r>
                        </m:e>
                        <m:sub>
                          <m:r>
                            <a:rPr lang="en-US" sz="2800" i="1">
                              <a:latin typeface="Cambria Math" panose="02040503050406030204" pitchFamily="18" charset="0"/>
                              <a:ea typeface="Cambria Math" panose="02040503050406030204" pitchFamily="18" charset="0"/>
                            </a:rPr>
                            <m:t>23</m:t>
                          </m:r>
                        </m:sub>
                      </m:sSub>
                      <m:r>
                        <a:rPr lang="en-US" sz="2800" b="0" i="1" smtClean="0">
                          <a:latin typeface="Cambria Math" panose="02040503050406030204" pitchFamily="18" charset="0"/>
                          <a:ea typeface="Cambria Math" panose="02040503050406030204" pitchFamily="18" charset="0"/>
                        </a:rPr>
                        <m:t>&lt;0</m:t>
                      </m:r>
                    </m:oMath>
                  </m:oMathPara>
                </a14:m>
                <a:endParaRPr lang="ru-RU" sz="2800" dirty="0"/>
              </a:p>
            </p:txBody>
          </p:sp>
        </mc:Choice>
        <mc:Fallback>
          <p:sp>
            <p:nvSpPr>
              <p:cNvPr id="19" name="TextBox 18">
                <a:extLst>
                  <a:ext uri="{FF2B5EF4-FFF2-40B4-BE49-F238E27FC236}">
                    <a16:creationId xmlns:a16="http://schemas.microsoft.com/office/drawing/2014/main" id="{4D071A16-EBC7-4AE5-92B0-B66F4270F9FC}"/>
                  </a:ext>
                </a:extLst>
              </p:cNvPr>
              <p:cNvSpPr txBox="1">
                <a:spLocks noRot="1" noChangeAspect="1" noMove="1" noResize="1" noEditPoints="1" noAdjustHandles="1" noChangeArrowheads="1" noChangeShapeType="1" noTextEdit="1"/>
              </p:cNvSpPr>
              <p:nvPr/>
            </p:nvSpPr>
            <p:spPr>
              <a:xfrm>
                <a:off x="3049029" y="2739787"/>
                <a:ext cx="2524281" cy="430887"/>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22CA6C08-A9B9-42B7-B599-33D78229DF4E}"/>
                  </a:ext>
                </a:extLst>
              </p:cNvPr>
              <p:cNvSpPr txBox="1"/>
              <p:nvPr/>
            </p:nvSpPr>
            <p:spPr>
              <a:xfrm>
                <a:off x="6942744" y="2355258"/>
                <a:ext cx="2849434" cy="81541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ru-RU" sz="280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𝑄</m:t>
                          </m:r>
                        </m:e>
                        <m:sub>
                          <m:r>
                            <a:rPr lang="ru-RU" sz="2800" b="0" i="1" smtClean="0">
                              <a:solidFill>
                                <a:srgbClr val="FF0000"/>
                              </a:solidFill>
                              <a:latin typeface="Cambria Math" panose="02040503050406030204" pitchFamily="18" charset="0"/>
                            </a:rPr>
                            <m:t>н</m:t>
                          </m:r>
                        </m:sub>
                      </m:sSub>
                      <m:r>
                        <a:rPr lang="ru-RU" sz="2800" b="0" i="1" smtClean="0">
                          <a:solidFill>
                            <a:srgbClr val="FF0000"/>
                          </a:solidFill>
                          <a:latin typeface="Cambria Math" panose="02040503050406030204" pitchFamily="18" charset="0"/>
                        </a:rPr>
                        <m:t>=</m:t>
                      </m:r>
                      <m:sSub>
                        <m:sSubPr>
                          <m:ctrlPr>
                            <a:rPr lang="ru-RU"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𝑄</m:t>
                          </m:r>
                        </m:e>
                        <m:sub>
                          <m:r>
                            <a:rPr lang="en-US" sz="2800" b="0" i="1" smtClean="0">
                              <a:solidFill>
                                <a:srgbClr val="FF0000"/>
                              </a:solidFill>
                              <a:latin typeface="Cambria Math" panose="02040503050406030204" pitchFamily="18" charset="0"/>
                            </a:rPr>
                            <m:t>12</m:t>
                          </m:r>
                        </m:sub>
                      </m:sSub>
                      <m:r>
                        <a:rPr lang="en-US" sz="2800" b="0" i="1" smtClean="0">
                          <a:solidFill>
                            <a:srgbClr val="FF0000"/>
                          </a:solidFill>
                          <a:latin typeface="Cambria Math" panose="02040503050406030204" pitchFamily="18" charset="0"/>
                        </a:rPr>
                        <m:t>=</m:t>
                      </m:r>
                      <m:f>
                        <m:fPr>
                          <m:ctrlPr>
                            <a:rPr lang="en-US" sz="2800" b="0" i="1" smtClean="0">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5</m:t>
                          </m:r>
                        </m:num>
                        <m:den>
                          <m:r>
                            <a:rPr lang="en-US" sz="2800" b="0" i="1" smtClean="0">
                              <a:solidFill>
                                <a:srgbClr val="FF0000"/>
                              </a:solidFill>
                              <a:latin typeface="Cambria Math" panose="02040503050406030204" pitchFamily="18" charset="0"/>
                            </a:rPr>
                            <m:t>2</m:t>
                          </m:r>
                        </m:den>
                      </m:f>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𝐴</m:t>
                          </m:r>
                        </m:e>
                        <m:sub>
                          <m:r>
                            <a:rPr lang="en-US" sz="2800" b="0" i="1" smtClean="0">
                              <a:solidFill>
                                <a:srgbClr val="FF0000"/>
                              </a:solidFill>
                              <a:latin typeface="Cambria Math" panose="02040503050406030204" pitchFamily="18" charset="0"/>
                            </a:rPr>
                            <m:t>12</m:t>
                          </m:r>
                        </m:sub>
                      </m:sSub>
                      <m:r>
                        <a:rPr lang="en-US" sz="2800" b="0" i="1" smtClean="0">
                          <a:solidFill>
                            <a:srgbClr val="FF0000"/>
                          </a:solidFill>
                          <a:latin typeface="Cambria Math" panose="02040503050406030204" pitchFamily="18" charset="0"/>
                        </a:rPr>
                        <m:t>;</m:t>
                      </m:r>
                    </m:oMath>
                  </m:oMathPara>
                </a14:m>
                <a:endParaRPr lang="ru-RU" sz="2800" dirty="0"/>
              </a:p>
            </p:txBody>
          </p:sp>
        </mc:Choice>
        <mc:Fallback>
          <p:sp>
            <p:nvSpPr>
              <p:cNvPr id="20" name="TextBox 19">
                <a:extLst>
                  <a:ext uri="{FF2B5EF4-FFF2-40B4-BE49-F238E27FC236}">
                    <a16:creationId xmlns:a16="http://schemas.microsoft.com/office/drawing/2014/main" id="{22CA6C08-A9B9-42B7-B599-33D78229DF4E}"/>
                  </a:ext>
                </a:extLst>
              </p:cNvPr>
              <p:cNvSpPr txBox="1">
                <a:spLocks noRot="1" noChangeAspect="1" noMove="1" noResize="1" noEditPoints="1" noAdjustHandles="1" noChangeArrowheads="1" noChangeShapeType="1" noTextEdit="1"/>
              </p:cNvSpPr>
              <p:nvPr/>
            </p:nvSpPr>
            <p:spPr>
              <a:xfrm>
                <a:off x="6942744" y="2355258"/>
                <a:ext cx="2849434" cy="815416"/>
              </a:xfrm>
              <a:prstGeom prst="rect">
                <a:avLst/>
              </a:prstGeom>
              <a:blipFill>
                <a:blip r:embed="rId7"/>
                <a:stretch>
                  <a:fillRect/>
                </a:stretch>
              </a:blipFill>
            </p:spPr>
            <p:txBody>
              <a:bodyPr/>
              <a:lstStyle/>
              <a:p>
                <a:r>
                  <a:rPr lang="ru-RU">
                    <a:noFill/>
                  </a:rPr>
                  <a:t> </a:t>
                </a:r>
              </a:p>
            </p:txBody>
          </p:sp>
        </mc:Fallback>
      </mc:AlternateContent>
      <p:sp>
        <p:nvSpPr>
          <p:cNvPr id="22" name="TextBox 21">
            <a:extLst>
              <a:ext uri="{FF2B5EF4-FFF2-40B4-BE49-F238E27FC236}">
                <a16:creationId xmlns:a16="http://schemas.microsoft.com/office/drawing/2014/main" id="{2471A0FC-C671-4046-9A1B-927029FDC09B}"/>
              </a:ext>
            </a:extLst>
          </p:cNvPr>
          <p:cNvSpPr txBox="1"/>
          <p:nvPr/>
        </p:nvSpPr>
        <p:spPr>
          <a:xfrm>
            <a:off x="270342" y="3667627"/>
            <a:ext cx="8453527" cy="1200329"/>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Работа внешних сил над газом в процессе 3-1:</a:t>
            </a:r>
            <a:endParaRPr lang="en-US" sz="2400" dirty="0">
              <a:latin typeface="Courier New" panose="02070309020205020404" pitchFamily="49" charset="0"/>
              <a:cs typeface="Courier New" panose="02070309020205020404" pitchFamily="49" charset="0"/>
            </a:endParaRPr>
          </a:p>
          <a:p>
            <a:r>
              <a:rPr lang="ru-RU" sz="2400" dirty="0">
                <a:latin typeface="Courier New" panose="02070309020205020404" pitchFamily="49" charset="0"/>
                <a:cs typeface="Courier New" panose="02070309020205020404" pitchFamily="49" charset="0"/>
              </a:rPr>
              <a:t> </a:t>
            </a:r>
            <a:endParaRPr lang="en-US" sz="2400" dirty="0">
              <a:latin typeface="Courier New" panose="02070309020205020404" pitchFamily="49" charset="0"/>
              <a:cs typeface="Courier New" panose="02070309020205020404" pitchFamily="49" charset="0"/>
            </a:endParaRPr>
          </a:p>
          <a:p>
            <a:r>
              <a:rPr lang="ru-RU" sz="2400" dirty="0">
                <a:latin typeface="Courier New" panose="02070309020205020404" pitchFamily="49" charset="0"/>
                <a:cs typeface="Courier New" panose="02070309020205020404" pitchFamily="49" charset="0"/>
              </a:rPr>
              <a:t>Работа газа за цикл:</a:t>
            </a:r>
          </a:p>
        </p:txBody>
      </p:sp>
      <p:pic>
        <p:nvPicPr>
          <p:cNvPr id="24" name="Рисунок 23">
            <a:extLst>
              <a:ext uri="{FF2B5EF4-FFF2-40B4-BE49-F238E27FC236}">
                <a16:creationId xmlns:a16="http://schemas.microsoft.com/office/drawing/2014/main" id="{410527FD-EADA-4A33-884C-E2EBDFC4579F}"/>
              </a:ext>
            </a:extLst>
          </p:cNvPr>
          <p:cNvPicPr>
            <a:picLocks noChangeAspect="1"/>
          </p:cNvPicPr>
          <p:nvPr/>
        </p:nvPicPr>
        <p:blipFill>
          <a:blip r:embed="rId8"/>
          <a:stretch>
            <a:fillRect/>
          </a:stretch>
        </p:blipFill>
        <p:spPr>
          <a:xfrm>
            <a:off x="506628" y="1942236"/>
            <a:ext cx="3354987" cy="1595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59538F8-36F6-40C4-BEDA-A16701970B7B}"/>
                  </a:ext>
                </a:extLst>
              </p:cNvPr>
              <p:cNvSpPr txBox="1"/>
              <p:nvPr/>
            </p:nvSpPr>
            <p:spPr>
              <a:xfrm>
                <a:off x="8276544" y="3350673"/>
                <a:ext cx="2718487" cy="806631"/>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ru-RU" sz="2800" i="1" smtClean="0">
                              <a:latin typeface="Cambria Math" panose="02040503050406030204" pitchFamily="18" charset="0"/>
                            </a:rPr>
                          </m:ctrlPr>
                        </m:dPr>
                        <m:e>
                          <m:sSub>
                            <m:sSubPr>
                              <m:ctrlPr>
                                <a:rPr lang="ru-RU" sz="2800" i="1">
                                  <a:latin typeface="Cambria Math" panose="02040503050406030204" pitchFamily="18" charset="0"/>
                                </a:rPr>
                              </m:ctrlPr>
                            </m:sSubPr>
                            <m:e>
                              <m:r>
                                <a:rPr lang="en-US" sz="2800" i="1">
                                  <a:latin typeface="Cambria Math" panose="02040503050406030204" pitchFamily="18" charset="0"/>
                                </a:rPr>
                                <m:t>𝐴</m:t>
                              </m:r>
                            </m:e>
                            <m:sub>
                              <m:r>
                                <a:rPr lang="en-US" sz="2800" i="1">
                                  <a:latin typeface="Cambria Math" panose="02040503050406030204" pitchFamily="18" charset="0"/>
                                </a:rPr>
                                <m:t>31</m:t>
                              </m:r>
                            </m:sub>
                          </m:sSub>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12</m:t>
                              </m:r>
                            </m:sub>
                          </m:sSub>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oMath>
                  </m:oMathPara>
                </a14:m>
                <a:endParaRPr lang="ru-RU" sz="2800" dirty="0"/>
              </a:p>
            </p:txBody>
          </p:sp>
        </mc:Choice>
        <mc:Fallback>
          <p:sp>
            <p:nvSpPr>
              <p:cNvPr id="25" name="TextBox 24">
                <a:extLst>
                  <a:ext uri="{FF2B5EF4-FFF2-40B4-BE49-F238E27FC236}">
                    <a16:creationId xmlns:a16="http://schemas.microsoft.com/office/drawing/2014/main" id="{E59538F8-36F6-40C4-BEDA-A16701970B7B}"/>
                  </a:ext>
                </a:extLst>
              </p:cNvPr>
              <p:cNvSpPr txBox="1">
                <a:spLocks noRot="1" noChangeAspect="1" noMove="1" noResize="1" noEditPoints="1" noAdjustHandles="1" noChangeArrowheads="1" noChangeShapeType="1" noTextEdit="1"/>
              </p:cNvSpPr>
              <p:nvPr/>
            </p:nvSpPr>
            <p:spPr>
              <a:xfrm>
                <a:off x="8276544" y="3350673"/>
                <a:ext cx="2718487" cy="806631"/>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D848AC68-81B1-4210-886B-31877F4AD7B1}"/>
                  </a:ext>
                </a:extLst>
              </p:cNvPr>
              <p:cNvSpPr txBox="1"/>
              <p:nvPr/>
            </p:nvSpPr>
            <p:spPr>
              <a:xfrm>
                <a:off x="4039319" y="4191614"/>
                <a:ext cx="6513351" cy="806631"/>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𝐴</m:t>
                          </m:r>
                        </m:e>
                        <m:sub>
                          <m:r>
                            <a:rPr lang="ru-RU" sz="2800" b="0" i="1" smtClean="0">
                              <a:latin typeface="Cambria Math" panose="02040503050406030204" pitchFamily="18" charset="0"/>
                            </a:rPr>
                            <m:t>цикл</m:t>
                          </m:r>
                        </m:sub>
                      </m:sSub>
                      <m:r>
                        <a:rPr lang="ru-RU" sz="2800" b="0" i="1" smtClean="0">
                          <a:latin typeface="Cambria Math" panose="02040503050406030204" pitchFamily="18" charset="0"/>
                        </a:rPr>
                        <m:t>=</m:t>
                      </m:r>
                      <m:sSub>
                        <m:sSubPr>
                          <m:ctrlPr>
                            <a:rPr lang="ru-RU"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12</m:t>
                          </m:r>
                        </m:sub>
                      </m:sSub>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31</m:t>
                              </m:r>
                            </m:sub>
                          </m:sSub>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12</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12</m:t>
                              </m:r>
                            </m:sub>
                          </m:sSub>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12</m:t>
                              </m:r>
                            </m:sub>
                          </m:sSub>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oMath>
                  </m:oMathPara>
                </a14:m>
                <a:endParaRPr lang="ru-RU" sz="2800" dirty="0"/>
              </a:p>
            </p:txBody>
          </p:sp>
        </mc:Choice>
        <mc:Fallback>
          <p:sp>
            <p:nvSpPr>
              <p:cNvPr id="26" name="TextBox 25">
                <a:extLst>
                  <a:ext uri="{FF2B5EF4-FFF2-40B4-BE49-F238E27FC236}">
                    <a16:creationId xmlns:a16="http://schemas.microsoft.com/office/drawing/2014/main" id="{D848AC68-81B1-4210-886B-31877F4AD7B1}"/>
                  </a:ext>
                </a:extLst>
              </p:cNvPr>
              <p:cNvSpPr txBox="1">
                <a:spLocks noRot="1" noChangeAspect="1" noMove="1" noResize="1" noEditPoints="1" noAdjustHandles="1" noChangeArrowheads="1" noChangeShapeType="1" noTextEdit="1"/>
              </p:cNvSpPr>
              <p:nvPr/>
            </p:nvSpPr>
            <p:spPr>
              <a:xfrm>
                <a:off x="4039319" y="4191614"/>
                <a:ext cx="6513351" cy="806631"/>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4B61EA0C-6367-4512-92F1-D4AE278B4161}"/>
                  </a:ext>
                </a:extLst>
              </p:cNvPr>
              <p:cNvSpPr txBox="1"/>
              <p:nvPr/>
            </p:nvSpPr>
            <p:spPr>
              <a:xfrm>
                <a:off x="2584057" y="4998245"/>
                <a:ext cx="5040162" cy="144251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ru-RU" sz="2800" i="1" smtClean="0">
                          <a:latin typeface="Cambria Math" panose="02040503050406030204" pitchFamily="18" charset="0"/>
                          <a:ea typeface="Cambria Math" panose="02040503050406030204" pitchFamily="18" charset="0"/>
                        </a:rPr>
                        <m:t>𝜂</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𝐴</m:t>
                              </m:r>
                            </m:e>
                            <m:sub>
                              <m:r>
                                <a:rPr lang="ru-RU" sz="2800" b="0" i="1" smtClean="0">
                                  <a:latin typeface="Cambria Math" panose="02040503050406030204" pitchFamily="18" charset="0"/>
                                  <a:ea typeface="Cambria Math" panose="02040503050406030204" pitchFamily="18" charset="0"/>
                                </a:rPr>
                                <m:t>цикл</m:t>
                              </m:r>
                            </m:sub>
                          </m:sSub>
                        </m:num>
                        <m:den>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𝑄</m:t>
                              </m:r>
                            </m:e>
                            <m:sub>
                              <m:r>
                                <a:rPr lang="ru-RU" sz="2800" b="0" i="1" smtClean="0">
                                  <a:latin typeface="Cambria Math" panose="02040503050406030204" pitchFamily="18" charset="0"/>
                                  <a:ea typeface="Cambria Math" panose="02040503050406030204" pitchFamily="18" charset="0"/>
                                </a:rPr>
                                <m:t>н</m:t>
                              </m:r>
                            </m:sub>
                          </m:sSub>
                        </m:den>
                      </m:f>
                      <m:r>
                        <a:rPr lang="ru-RU" sz="2800" b="0" i="1" smtClean="0">
                          <a:latin typeface="Cambria Math" panose="02040503050406030204" pitchFamily="18" charset="0"/>
                          <a:ea typeface="Cambria Math" panose="02040503050406030204" pitchFamily="18" charset="0"/>
                        </a:rPr>
                        <m:t>=</m:t>
                      </m:r>
                      <m:f>
                        <m:fPr>
                          <m:ctrlPr>
                            <a:rPr lang="ru-RU" sz="2800" b="0" i="1" smtClean="0">
                              <a:latin typeface="Cambria Math" panose="02040503050406030204" pitchFamily="18" charset="0"/>
                              <a:ea typeface="Cambria Math" panose="02040503050406030204" pitchFamily="18" charset="0"/>
                            </a:rPr>
                          </m:ctrlPr>
                        </m:fPr>
                        <m:num>
                          <m:f>
                            <m:fPr>
                              <m:ctrlPr>
                                <a:rPr lang="ru-RU" sz="2800" b="0" i="1" smtClean="0">
                                  <a:latin typeface="Cambria Math" panose="02040503050406030204" pitchFamily="18" charset="0"/>
                                  <a:ea typeface="Cambria Math" panose="02040503050406030204" pitchFamily="18" charset="0"/>
                                </a:rPr>
                              </m:ctrlPr>
                            </m:fPr>
                            <m:num>
                              <m:sSub>
                                <m:sSubPr>
                                  <m:ctrlPr>
                                    <a:rPr lang="ru-RU"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𝐴</m:t>
                                  </m:r>
                                </m:e>
                                <m:sub>
                                  <m:r>
                                    <a:rPr lang="en-US" sz="2800" b="0" i="1" smtClean="0">
                                      <a:latin typeface="Cambria Math" panose="02040503050406030204" pitchFamily="18" charset="0"/>
                                      <a:ea typeface="Cambria Math" panose="02040503050406030204" pitchFamily="18" charset="0"/>
                                    </a:rPr>
                                    <m:t>12</m:t>
                                  </m:r>
                                </m:sub>
                              </m:sSub>
                            </m:num>
                            <m:den>
                              <m:r>
                                <a:rPr lang="en-US" sz="2800" b="0" i="1" smtClean="0">
                                  <a:latin typeface="Cambria Math" panose="02040503050406030204" pitchFamily="18" charset="0"/>
                                  <a:ea typeface="Cambria Math" panose="02040503050406030204" pitchFamily="18" charset="0"/>
                                </a:rPr>
                                <m:t>2</m:t>
                              </m:r>
                            </m:den>
                          </m:f>
                        </m:num>
                        <m:den>
                          <m:f>
                            <m:fPr>
                              <m:ctrlPr>
                                <a:rPr lang="ru-RU"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5</m:t>
                              </m:r>
                            </m:num>
                            <m:den>
                              <m:r>
                                <a:rPr lang="en-US" sz="2800" b="0" i="1" smtClean="0">
                                  <a:latin typeface="Cambria Math" panose="02040503050406030204" pitchFamily="18" charset="0"/>
                                  <a:ea typeface="Cambria Math" panose="02040503050406030204" pitchFamily="18" charset="0"/>
                                </a:rPr>
                                <m:t>2</m:t>
                              </m:r>
                            </m:den>
                          </m:f>
                          <m:sSub>
                            <m:sSubPr>
                              <m:ctrlPr>
                                <a:rPr lang="ru-RU"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𝐴</m:t>
                              </m:r>
                            </m:e>
                            <m:sub>
                              <m:r>
                                <a:rPr lang="en-US" sz="2800" b="0" i="1" smtClean="0">
                                  <a:latin typeface="Cambria Math" panose="02040503050406030204" pitchFamily="18" charset="0"/>
                                  <a:ea typeface="Cambria Math" panose="02040503050406030204" pitchFamily="18" charset="0"/>
                                </a:rPr>
                                <m:t>12</m:t>
                              </m:r>
                            </m:sub>
                          </m:sSub>
                        </m:den>
                      </m:f>
                      <m:r>
                        <a:rPr lang="en-US" sz="2800" b="0" i="1" smtClean="0">
                          <a:latin typeface="Cambria Math" panose="02040503050406030204" pitchFamily="18" charset="0"/>
                          <a:ea typeface="Cambria Math" panose="02040503050406030204" pitchFamily="18" charset="0"/>
                        </a:rPr>
                        <m:t>=0,2=</m:t>
                      </m:r>
                      <m:r>
                        <a:rPr lang="en-US" sz="2800" b="1" i="1" smtClean="0">
                          <a:solidFill>
                            <a:srgbClr val="FF0000"/>
                          </a:solidFill>
                          <a:latin typeface="Cambria Math" panose="02040503050406030204" pitchFamily="18" charset="0"/>
                          <a:ea typeface="Cambria Math" panose="02040503050406030204" pitchFamily="18" charset="0"/>
                        </a:rPr>
                        <m:t>𝟐𝟎</m:t>
                      </m:r>
                      <m:r>
                        <a:rPr lang="en-US" sz="2800" b="1" i="1" smtClean="0">
                          <a:solidFill>
                            <a:srgbClr val="FF0000"/>
                          </a:solidFill>
                          <a:latin typeface="Cambria Math" panose="02040503050406030204" pitchFamily="18" charset="0"/>
                          <a:ea typeface="Cambria Math" panose="02040503050406030204" pitchFamily="18" charset="0"/>
                        </a:rPr>
                        <m:t>%.</m:t>
                      </m:r>
                    </m:oMath>
                  </m:oMathPara>
                </a14:m>
                <a:endParaRPr lang="ru-RU" sz="2800" b="1" dirty="0"/>
              </a:p>
            </p:txBody>
          </p:sp>
        </mc:Choice>
        <mc:Fallback>
          <p:sp>
            <p:nvSpPr>
              <p:cNvPr id="27" name="TextBox 26">
                <a:extLst>
                  <a:ext uri="{FF2B5EF4-FFF2-40B4-BE49-F238E27FC236}">
                    <a16:creationId xmlns:a16="http://schemas.microsoft.com/office/drawing/2014/main" id="{4B61EA0C-6367-4512-92F1-D4AE278B4161}"/>
                  </a:ext>
                </a:extLst>
              </p:cNvPr>
              <p:cNvSpPr txBox="1">
                <a:spLocks noRot="1" noChangeAspect="1" noMove="1" noResize="1" noEditPoints="1" noAdjustHandles="1" noChangeArrowheads="1" noChangeShapeType="1" noTextEdit="1"/>
              </p:cNvSpPr>
              <p:nvPr/>
            </p:nvSpPr>
            <p:spPr>
              <a:xfrm>
                <a:off x="2584057" y="4998245"/>
                <a:ext cx="5040162" cy="1442511"/>
              </a:xfrm>
              <a:prstGeom prst="rect">
                <a:avLst/>
              </a:prstGeom>
              <a:blipFill>
                <a:blip r:embed="rId11"/>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421763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D15556F-422F-4A35-8E4F-A96B0D1BD20D}"/>
              </a:ext>
            </a:extLst>
          </p:cNvPr>
          <p:cNvPicPr>
            <a:picLocks noChangeAspect="1"/>
          </p:cNvPicPr>
          <p:nvPr/>
        </p:nvPicPr>
        <p:blipFill>
          <a:blip r:embed="rId2"/>
          <a:stretch>
            <a:fillRect/>
          </a:stretch>
        </p:blipFill>
        <p:spPr>
          <a:xfrm>
            <a:off x="174024" y="469724"/>
            <a:ext cx="733425" cy="400050"/>
          </a:xfrm>
          <a:prstGeom prst="rect">
            <a:avLst/>
          </a:prstGeom>
        </p:spPr>
      </p:pic>
      <p:sp>
        <p:nvSpPr>
          <p:cNvPr id="8" name="TextBox 7">
            <a:extLst>
              <a:ext uri="{FF2B5EF4-FFF2-40B4-BE49-F238E27FC236}">
                <a16:creationId xmlns:a16="http://schemas.microsoft.com/office/drawing/2014/main" id="{DDBA0B5D-C455-4924-B7A5-3A87E2A063E6}"/>
              </a:ext>
            </a:extLst>
          </p:cNvPr>
          <p:cNvSpPr txBox="1"/>
          <p:nvPr/>
        </p:nvSpPr>
        <p:spPr>
          <a:xfrm>
            <a:off x="174024" y="469724"/>
            <a:ext cx="11843952" cy="2677656"/>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Участок электрической цепи подключен к источнику постоянного напряжения U, как показано на рисунке. Определите отношение мощности Р</a:t>
            </a:r>
            <a:r>
              <a:rPr lang="en-US" sz="2400" baseline="-25000"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 выделяемой на этом участке цепи, к мощности Р</a:t>
            </a:r>
            <a:r>
              <a:rPr lang="en-US" sz="2400" baseline="-25000"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 выделяемой на этом же участке цепи после переключения полярности подаваемого напряжения. Диод считать идеальным, т. е. при прямом подключении его сопротивление равно нулю, а при обратном -</a:t>
            </a:r>
            <a:r>
              <a:rPr lang="en-US" sz="24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бесконечности. </a:t>
            </a:r>
          </a:p>
        </p:txBody>
      </p:sp>
      <p:sp>
        <p:nvSpPr>
          <p:cNvPr id="10" name="TextBox 9">
            <a:extLst>
              <a:ext uri="{FF2B5EF4-FFF2-40B4-BE49-F238E27FC236}">
                <a16:creationId xmlns:a16="http://schemas.microsoft.com/office/drawing/2014/main" id="{12C40DFE-01A9-4895-B05B-6B892B041135}"/>
              </a:ext>
            </a:extLst>
          </p:cNvPr>
          <p:cNvSpPr txBox="1"/>
          <p:nvPr/>
        </p:nvSpPr>
        <p:spPr>
          <a:xfrm>
            <a:off x="269916" y="3147380"/>
            <a:ext cx="1106393" cy="830997"/>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Дано:</a:t>
            </a:r>
          </a:p>
          <a:p>
            <a:r>
              <a:rPr lang="en-US" sz="2400" dirty="0">
                <a:latin typeface="Courier New" panose="02070309020205020404" pitchFamily="49" charset="0"/>
                <a:cs typeface="Courier New" panose="02070309020205020404" pitchFamily="49" charset="0"/>
              </a:rPr>
              <a:t>U</a:t>
            </a:r>
          </a:p>
        </p:txBody>
      </p:sp>
      <p:cxnSp>
        <p:nvCxnSpPr>
          <p:cNvPr id="11" name="Прямая соединительная линия 10">
            <a:extLst>
              <a:ext uri="{FF2B5EF4-FFF2-40B4-BE49-F238E27FC236}">
                <a16:creationId xmlns:a16="http://schemas.microsoft.com/office/drawing/2014/main" id="{B19ABF21-F35F-4E34-B119-C39D79AD4105}"/>
              </a:ext>
            </a:extLst>
          </p:cNvPr>
          <p:cNvCxnSpPr>
            <a:cxnSpLocks/>
          </p:cNvCxnSpPr>
          <p:nvPr/>
        </p:nvCxnSpPr>
        <p:spPr>
          <a:xfrm>
            <a:off x="2906026" y="3430096"/>
            <a:ext cx="0" cy="9606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EED8A497-DC7C-4562-93DD-0AE457EAA969}"/>
              </a:ext>
            </a:extLst>
          </p:cNvPr>
          <p:cNvCxnSpPr>
            <a:cxnSpLocks/>
          </p:cNvCxnSpPr>
          <p:nvPr/>
        </p:nvCxnSpPr>
        <p:spPr>
          <a:xfrm>
            <a:off x="368772" y="4022661"/>
            <a:ext cx="25372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1B0794-190C-447C-864D-218071D708B7}"/>
              </a:ext>
            </a:extLst>
          </p:cNvPr>
          <p:cNvSpPr txBox="1"/>
          <p:nvPr/>
        </p:nvSpPr>
        <p:spPr>
          <a:xfrm>
            <a:off x="278356" y="4159935"/>
            <a:ext cx="1782860" cy="461665"/>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P</a:t>
            </a:r>
            <a:r>
              <a:rPr lang="en-US" sz="2400" baseline="-25000" dirty="0">
                <a:latin typeface="Courier New" panose="02070309020205020404" pitchFamily="49" charset="0"/>
                <a:cs typeface="Courier New" panose="02070309020205020404" pitchFamily="49" charset="0"/>
              </a:rPr>
              <a:t>1</a:t>
            </a:r>
            <a:r>
              <a:rPr lang="en-US" sz="2400" dirty="0">
                <a:latin typeface="Courier New" panose="02070309020205020404" pitchFamily="49" charset="0"/>
                <a:cs typeface="Courier New" panose="02070309020205020404" pitchFamily="49" charset="0"/>
              </a:rPr>
              <a:t>/P</a:t>
            </a:r>
            <a:r>
              <a:rPr lang="en-US" sz="2400" baseline="-25000" dirty="0">
                <a:latin typeface="Courier New" panose="02070309020205020404" pitchFamily="49" charset="0"/>
                <a:cs typeface="Courier New" panose="02070309020205020404" pitchFamily="49" charset="0"/>
              </a:rPr>
              <a:t>2</a:t>
            </a:r>
            <a:r>
              <a:rPr lang="en-US" sz="24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 ?</a:t>
            </a:r>
          </a:p>
        </p:txBody>
      </p:sp>
      <p:sp>
        <p:nvSpPr>
          <p:cNvPr id="14" name="TextBox 13">
            <a:extLst>
              <a:ext uri="{FF2B5EF4-FFF2-40B4-BE49-F238E27FC236}">
                <a16:creationId xmlns:a16="http://schemas.microsoft.com/office/drawing/2014/main" id="{6BFB1735-9139-4CF2-B8E3-E3A7B2BDBDBF}"/>
              </a:ext>
            </a:extLst>
          </p:cNvPr>
          <p:cNvSpPr txBox="1"/>
          <p:nvPr/>
        </p:nvSpPr>
        <p:spPr>
          <a:xfrm>
            <a:off x="5946594" y="3060764"/>
            <a:ext cx="6098058"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Решение:</a:t>
            </a:r>
          </a:p>
        </p:txBody>
      </p:sp>
      <p:pic>
        <p:nvPicPr>
          <p:cNvPr id="3" name="Рисунок 2">
            <a:extLst>
              <a:ext uri="{FF2B5EF4-FFF2-40B4-BE49-F238E27FC236}">
                <a16:creationId xmlns:a16="http://schemas.microsoft.com/office/drawing/2014/main" id="{5EA2FBD4-3E53-48CC-917C-80D244450E22}"/>
              </a:ext>
            </a:extLst>
          </p:cNvPr>
          <p:cNvPicPr>
            <a:picLocks noChangeAspect="1"/>
          </p:cNvPicPr>
          <p:nvPr/>
        </p:nvPicPr>
        <p:blipFill>
          <a:blip r:embed="rId3"/>
          <a:stretch>
            <a:fillRect/>
          </a:stretch>
        </p:blipFill>
        <p:spPr>
          <a:xfrm>
            <a:off x="4733024" y="3456332"/>
            <a:ext cx="4552950" cy="1238250"/>
          </a:xfrm>
          <a:prstGeom prst="rect">
            <a:avLst/>
          </a:prstGeom>
        </p:spPr>
      </p:pic>
      <p:sp>
        <p:nvSpPr>
          <p:cNvPr id="6" name="TextBox 5">
            <a:extLst>
              <a:ext uri="{FF2B5EF4-FFF2-40B4-BE49-F238E27FC236}">
                <a16:creationId xmlns:a16="http://schemas.microsoft.com/office/drawing/2014/main" id="{06297251-4954-4722-8243-40D0AE11B470}"/>
              </a:ext>
            </a:extLst>
          </p:cNvPr>
          <p:cNvSpPr txBox="1"/>
          <p:nvPr/>
        </p:nvSpPr>
        <p:spPr>
          <a:xfrm>
            <a:off x="174023" y="4813678"/>
            <a:ext cx="11843953" cy="830997"/>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 Диод включен в обратном направлении, ток не течет, эквивалентная цепь имеет вид:</a:t>
            </a:r>
          </a:p>
        </p:txBody>
      </p:sp>
      <p:pic>
        <p:nvPicPr>
          <p:cNvPr id="15" name="Рисунок 14">
            <a:extLst>
              <a:ext uri="{FF2B5EF4-FFF2-40B4-BE49-F238E27FC236}">
                <a16:creationId xmlns:a16="http://schemas.microsoft.com/office/drawing/2014/main" id="{9069D92A-B868-4294-A6A1-C9F57F6AC2F4}"/>
              </a:ext>
            </a:extLst>
          </p:cNvPr>
          <p:cNvPicPr>
            <a:picLocks noChangeAspect="1"/>
          </p:cNvPicPr>
          <p:nvPr/>
        </p:nvPicPr>
        <p:blipFill>
          <a:blip r:embed="rId4"/>
          <a:stretch>
            <a:fillRect/>
          </a:stretch>
        </p:blipFill>
        <p:spPr>
          <a:xfrm>
            <a:off x="5946594" y="5236055"/>
            <a:ext cx="4248150" cy="466725"/>
          </a:xfrm>
          <a:prstGeom prst="rect">
            <a:avLst/>
          </a:prstGeom>
        </p:spPr>
      </p:pic>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4CB9B145-5C3C-41B4-A939-8969EC05D944}"/>
                  </a:ext>
                </a:extLst>
              </p:cNvPr>
              <p:cNvSpPr txBox="1"/>
              <p:nvPr/>
            </p:nvSpPr>
            <p:spPr>
              <a:xfrm>
                <a:off x="2452642" y="5922850"/>
                <a:ext cx="6259278"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=3</m:t>
                      </m:r>
                      <m:r>
                        <a:rPr lang="en-US" sz="2800" b="0" i="1" smtClean="0">
                          <a:latin typeface="Cambria Math" panose="02040503050406030204" pitchFamily="18" charset="0"/>
                        </a:rPr>
                        <m:t>𝑅</m:t>
                      </m:r>
                      <m:r>
                        <a:rPr lang="en-US" sz="2800" b="0" i="1" smtClean="0">
                          <a:latin typeface="Cambria Math" panose="02040503050406030204" pitchFamily="18" charset="0"/>
                        </a:rPr>
                        <m:t>+4</m:t>
                      </m:r>
                      <m:r>
                        <a:rPr lang="en-US" sz="2800" b="0" i="1" smtClean="0">
                          <a:latin typeface="Cambria Math" panose="02040503050406030204" pitchFamily="18" charset="0"/>
                        </a:rPr>
                        <m:t>𝑅</m:t>
                      </m:r>
                      <m:r>
                        <a:rPr lang="en-US" sz="2800" b="0" i="1" smtClean="0">
                          <a:latin typeface="Cambria Math" panose="02040503050406030204" pitchFamily="18" charset="0"/>
                        </a:rPr>
                        <m:t>+</m:t>
                      </m:r>
                      <m:r>
                        <a:rPr lang="en-US" sz="2800" b="0" i="1" smtClean="0">
                          <a:latin typeface="Cambria Math" panose="02040503050406030204" pitchFamily="18" charset="0"/>
                        </a:rPr>
                        <m:t>𝑅</m:t>
                      </m:r>
                      <m:r>
                        <a:rPr lang="en-US" sz="2800" b="0" i="1" smtClean="0">
                          <a:latin typeface="Cambria Math" panose="02040503050406030204" pitchFamily="18" charset="0"/>
                        </a:rPr>
                        <m:t>=8</m:t>
                      </m:r>
                      <m:r>
                        <a:rPr lang="en-US" sz="2800" b="0" i="1" smtClean="0">
                          <a:latin typeface="Cambria Math" panose="02040503050406030204" pitchFamily="18" charset="0"/>
                        </a:rPr>
                        <m:t>𝑅</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𝑈</m:t>
                          </m:r>
                        </m:e>
                        <m:sup>
                          <m:r>
                            <a:rPr lang="en-US" sz="2800" b="0" i="1" smtClean="0">
                              <a:latin typeface="Cambria Math" panose="02040503050406030204" pitchFamily="18" charset="0"/>
                            </a:rPr>
                            <m:t>2</m:t>
                          </m:r>
                        </m:sup>
                      </m:sSup>
                      <m:r>
                        <a:rPr lang="ru-RU" sz="2800" b="0" i="1" smtClean="0">
                          <a:latin typeface="Cambria Math" panose="02040503050406030204" pitchFamily="18" charset="0"/>
                        </a:rPr>
                        <m:t>/</m:t>
                      </m:r>
                      <m:r>
                        <a:rPr lang="en-US" sz="2800" b="0" i="1" smtClean="0">
                          <a:latin typeface="Cambria Math" panose="02040503050406030204" pitchFamily="18" charset="0"/>
                        </a:rPr>
                        <m:t>8</m:t>
                      </m:r>
                      <m:r>
                        <a:rPr lang="en-US" sz="2800" b="0" i="1" smtClean="0">
                          <a:latin typeface="Cambria Math" panose="02040503050406030204" pitchFamily="18" charset="0"/>
                        </a:rPr>
                        <m:t>𝑅</m:t>
                      </m:r>
                      <m:r>
                        <a:rPr lang="en-US" sz="2800" b="0" i="1" smtClean="0">
                          <a:latin typeface="Cambria Math" panose="02040503050406030204" pitchFamily="18" charset="0"/>
                        </a:rPr>
                        <m:t>;</m:t>
                      </m:r>
                    </m:oMath>
                  </m:oMathPara>
                </a14:m>
                <a:endParaRPr lang="ru-RU" sz="2800" dirty="0"/>
              </a:p>
            </p:txBody>
          </p:sp>
        </mc:Choice>
        <mc:Fallback>
          <p:sp>
            <p:nvSpPr>
              <p:cNvPr id="16" name="TextBox 15">
                <a:extLst>
                  <a:ext uri="{FF2B5EF4-FFF2-40B4-BE49-F238E27FC236}">
                    <a16:creationId xmlns:a16="http://schemas.microsoft.com/office/drawing/2014/main" id="{4CB9B145-5C3C-41B4-A939-8969EC05D944}"/>
                  </a:ext>
                </a:extLst>
              </p:cNvPr>
              <p:cNvSpPr txBox="1">
                <a:spLocks noRot="1" noChangeAspect="1" noMove="1" noResize="1" noEditPoints="1" noAdjustHandles="1" noChangeArrowheads="1" noChangeShapeType="1" noTextEdit="1"/>
              </p:cNvSpPr>
              <p:nvPr/>
            </p:nvSpPr>
            <p:spPr>
              <a:xfrm>
                <a:off x="2452642" y="5922850"/>
                <a:ext cx="6259278" cy="430887"/>
              </a:xfrm>
              <a:prstGeom prst="rect">
                <a:avLst/>
              </a:prstGeom>
              <a:blipFill>
                <a:blip r:embed="rId5"/>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202237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71E0A24-D58F-48C9-BD9B-26831D14C497}"/>
              </a:ext>
            </a:extLst>
          </p:cNvPr>
          <p:cNvSpPr txBox="1"/>
          <p:nvPr/>
        </p:nvSpPr>
        <p:spPr>
          <a:xfrm>
            <a:off x="174023" y="637095"/>
            <a:ext cx="11843953" cy="830997"/>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 Диод включен в прямом направлении, ток не течет, эквивалентная цепь имеет вид:</a:t>
            </a:r>
          </a:p>
        </p:txBody>
      </p:sp>
      <p:pic>
        <p:nvPicPr>
          <p:cNvPr id="6" name="Рисунок 5">
            <a:extLst>
              <a:ext uri="{FF2B5EF4-FFF2-40B4-BE49-F238E27FC236}">
                <a16:creationId xmlns:a16="http://schemas.microsoft.com/office/drawing/2014/main" id="{E038D115-9439-4DE4-A72F-403E68C6F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325" y="1364134"/>
            <a:ext cx="4552950" cy="1238250"/>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C446951-069A-444D-9D82-0078FFC08EBA}"/>
                  </a:ext>
                </a:extLst>
              </p:cNvPr>
              <p:cNvSpPr txBox="1"/>
              <p:nvPr/>
            </p:nvSpPr>
            <p:spPr>
              <a:xfrm>
                <a:off x="174023" y="2774093"/>
                <a:ext cx="8118313" cy="82541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=3</m:t>
                      </m:r>
                      <m:r>
                        <a:rPr lang="en-US" sz="2800" b="0" i="1" smtClean="0">
                          <a:latin typeface="Cambria Math" panose="02040503050406030204" pitchFamily="18" charset="0"/>
                        </a:rPr>
                        <m:t>𝑅</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𝑅</m:t>
                          </m:r>
                        </m:e>
                        <m:sub>
                          <m:r>
                            <a:rPr lang="ru-RU" sz="2800" b="0" i="1" smtClean="0">
                              <a:latin typeface="Cambria Math" panose="02040503050406030204" pitchFamily="18" charset="0"/>
                            </a:rPr>
                            <m:t>п</m:t>
                          </m:r>
                        </m:sub>
                      </m:sSub>
                      <m:r>
                        <a:rPr lang="ru-RU" sz="2800" b="0" i="1" smtClean="0">
                          <a:latin typeface="Cambria Math" panose="02040503050406030204" pitchFamily="18" charset="0"/>
                        </a:rPr>
                        <m:t>=3</m:t>
                      </m:r>
                      <m:r>
                        <a:rPr lang="en-US" sz="2800" b="0" i="1" smtClean="0">
                          <a:latin typeface="Cambria Math" panose="02040503050406030204" pitchFamily="18" charset="0"/>
                        </a:rPr>
                        <m:t>𝑅</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5</m:t>
                          </m:r>
                          <m:r>
                            <a:rPr lang="en-US" sz="2800" b="0" i="1" smtClean="0">
                              <a:latin typeface="Cambria Math" panose="02040503050406030204" pitchFamily="18" charset="0"/>
                            </a:rPr>
                            <m:t>𝑅</m:t>
                          </m:r>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𝑅</m:t>
                          </m:r>
                        </m:num>
                        <m:den>
                          <m:r>
                            <a:rPr lang="en-US" sz="2800" b="0" i="1" smtClean="0">
                              <a:latin typeface="Cambria Math" panose="02040503050406030204" pitchFamily="18" charset="0"/>
                            </a:rPr>
                            <m:t>5</m:t>
                          </m:r>
                          <m:r>
                            <a:rPr lang="en-US" sz="2800" b="0" i="1" smtClean="0">
                              <a:latin typeface="Cambria Math" panose="02040503050406030204" pitchFamily="18" charset="0"/>
                            </a:rPr>
                            <m:t>𝑅</m:t>
                          </m:r>
                          <m:r>
                            <a:rPr lang="en-US" sz="2800" b="0" i="1" smtClean="0">
                              <a:latin typeface="Cambria Math" panose="02040503050406030204" pitchFamily="18" charset="0"/>
                            </a:rPr>
                            <m:t>+2</m:t>
                          </m:r>
                          <m:r>
                            <a:rPr lang="en-US" sz="2800" b="0" i="1" smtClean="0">
                              <a:latin typeface="Cambria Math" panose="02040503050406030204" pitchFamily="18" charset="0"/>
                            </a:rPr>
                            <m:t>𝑅</m:t>
                          </m:r>
                        </m:den>
                      </m:f>
                      <m:r>
                        <a:rPr lang="en-US" sz="2800" b="0" i="1" smtClean="0">
                          <a:latin typeface="Cambria Math" panose="02040503050406030204" pitchFamily="18" charset="0"/>
                        </a:rPr>
                        <m:t>=3</m:t>
                      </m:r>
                      <m:r>
                        <a:rPr lang="en-US" sz="2800" b="0" i="1" smtClean="0">
                          <a:latin typeface="Cambria Math" panose="02040503050406030204" pitchFamily="18" charset="0"/>
                        </a:rPr>
                        <m:t>𝑅</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10</m:t>
                          </m:r>
                        </m:num>
                        <m:den>
                          <m:r>
                            <a:rPr lang="en-US" sz="2800" b="0" i="1" smtClean="0">
                              <a:latin typeface="Cambria Math" panose="02040503050406030204" pitchFamily="18" charset="0"/>
                            </a:rPr>
                            <m:t>7</m:t>
                          </m:r>
                        </m:den>
                      </m:f>
                      <m:r>
                        <a:rPr lang="en-US" sz="2800" b="0" i="1" smtClean="0">
                          <a:latin typeface="Cambria Math" panose="02040503050406030204" pitchFamily="18" charset="0"/>
                        </a:rPr>
                        <m:t>𝑅</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31</m:t>
                          </m:r>
                        </m:num>
                        <m:den>
                          <m:r>
                            <a:rPr lang="en-US" sz="2800" b="0" i="1" smtClean="0">
                              <a:latin typeface="Cambria Math" panose="02040503050406030204" pitchFamily="18" charset="0"/>
                            </a:rPr>
                            <m:t>7</m:t>
                          </m:r>
                        </m:den>
                      </m:f>
                      <m:r>
                        <a:rPr lang="en-US" sz="2800" b="0" i="1" smtClean="0">
                          <a:latin typeface="Cambria Math" panose="02040503050406030204" pitchFamily="18" charset="0"/>
                        </a:rPr>
                        <m:t>𝑅</m:t>
                      </m:r>
                      <m:r>
                        <a:rPr lang="en-US" sz="2800" b="0" i="1" smtClean="0">
                          <a:latin typeface="Cambria Math" panose="02040503050406030204" pitchFamily="18" charset="0"/>
                        </a:rPr>
                        <m:t>;</m:t>
                      </m:r>
                    </m:oMath>
                  </m:oMathPara>
                </a14:m>
                <a:endParaRPr lang="ru-RU" sz="2800" dirty="0"/>
              </a:p>
            </p:txBody>
          </p:sp>
        </mc:Choice>
        <mc:Fallback>
          <p:sp>
            <p:nvSpPr>
              <p:cNvPr id="7" name="TextBox 6">
                <a:extLst>
                  <a:ext uri="{FF2B5EF4-FFF2-40B4-BE49-F238E27FC236}">
                    <a16:creationId xmlns:a16="http://schemas.microsoft.com/office/drawing/2014/main" id="{DC446951-069A-444D-9D82-0078FFC08EBA}"/>
                  </a:ext>
                </a:extLst>
              </p:cNvPr>
              <p:cNvSpPr txBox="1">
                <a:spLocks noRot="1" noChangeAspect="1" noMove="1" noResize="1" noEditPoints="1" noAdjustHandles="1" noChangeArrowheads="1" noChangeShapeType="1" noTextEdit="1"/>
              </p:cNvSpPr>
              <p:nvPr/>
            </p:nvSpPr>
            <p:spPr>
              <a:xfrm>
                <a:off x="174023" y="2774093"/>
                <a:ext cx="8118313" cy="825419"/>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357F12B-A27E-4F0E-8ADA-45F146F9D232}"/>
                  </a:ext>
                </a:extLst>
              </p:cNvPr>
              <p:cNvSpPr txBox="1"/>
              <p:nvPr/>
            </p:nvSpPr>
            <p:spPr>
              <a:xfrm>
                <a:off x="9120592" y="2734916"/>
                <a:ext cx="1692066" cy="86459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𝑈</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7</m:t>
                          </m:r>
                        </m:num>
                        <m:den>
                          <m:r>
                            <a:rPr lang="en-US" sz="2800" b="0" i="1" smtClean="0">
                              <a:latin typeface="Cambria Math" panose="02040503050406030204" pitchFamily="18" charset="0"/>
                            </a:rPr>
                            <m:t>31</m:t>
                          </m:r>
                          <m:r>
                            <a:rPr lang="en-US" sz="2800" b="0" i="1" smtClean="0">
                              <a:latin typeface="Cambria Math" panose="02040503050406030204" pitchFamily="18" charset="0"/>
                            </a:rPr>
                            <m:t>𝑅</m:t>
                          </m:r>
                        </m:den>
                      </m:f>
                      <m:r>
                        <a:rPr lang="en-US" sz="2800" b="0" i="1" smtClean="0">
                          <a:latin typeface="Cambria Math" panose="02040503050406030204" pitchFamily="18" charset="0"/>
                        </a:rPr>
                        <m:t>;</m:t>
                      </m:r>
                    </m:oMath>
                  </m:oMathPara>
                </a14:m>
                <a:endParaRPr lang="ru-RU" sz="2800" dirty="0"/>
              </a:p>
            </p:txBody>
          </p:sp>
        </mc:Choice>
        <mc:Fallback>
          <p:sp>
            <p:nvSpPr>
              <p:cNvPr id="12" name="TextBox 11">
                <a:extLst>
                  <a:ext uri="{FF2B5EF4-FFF2-40B4-BE49-F238E27FC236}">
                    <a16:creationId xmlns:a16="http://schemas.microsoft.com/office/drawing/2014/main" id="{D357F12B-A27E-4F0E-8ADA-45F146F9D232}"/>
                  </a:ext>
                </a:extLst>
              </p:cNvPr>
              <p:cNvSpPr txBox="1">
                <a:spLocks noRot="1" noChangeAspect="1" noMove="1" noResize="1" noEditPoints="1" noAdjustHandles="1" noChangeArrowheads="1" noChangeShapeType="1" noTextEdit="1"/>
              </p:cNvSpPr>
              <p:nvPr/>
            </p:nvSpPr>
            <p:spPr>
              <a:xfrm>
                <a:off x="9120592" y="2734916"/>
                <a:ext cx="1692066" cy="864596"/>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4553B202-0AF1-4C4E-83EB-915C7EA1A31C}"/>
                  </a:ext>
                </a:extLst>
              </p:cNvPr>
              <p:cNvSpPr txBox="1"/>
              <p:nvPr/>
            </p:nvSpPr>
            <p:spPr>
              <a:xfrm>
                <a:off x="3737285" y="4142772"/>
                <a:ext cx="4229428" cy="152548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ru-RU" sz="2800" i="1" smtClean="0">
                              <a:latin typeface="Cambria Math" panose="02040503050406030204" pitchFamily="18" charset="0"/>
                            </a:rPr>
                          </m:ctrlPr>
                        </m:fPr>
                        <m:num>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1</m:t>
                              </m:r>
                            </m:sub>
                          </m:sSub>
                        </m:num>
                        <m:den>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2</m:t>
                              </m:r>
                            </m:sub>
                          </m:sSub>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𝑈</m:t>
                                  </m:r>
                                </m:e>
                                <m:sup>
                                  <m:r>
                                    <a:rPr lang="en-US" sz="2800" i="1">
                                      <a:latin typeface="Cambria Math" panose="02040503050406030204" pitchFamily="18" charset="0"/>
                                    </a:rPr>
                                    <m:t>2</m:t>
                                  </m:r>
                                </m:sup>
                              </m:sSup>
                            </m:num>
                            <m:den>
                              <m:r>
                                <a:rPr lang="en-US" sz="2800" b="0" i="1" smtClean="0">
                                  <a:latin typeface="Cambria Math" panose="02040503050406030204" pitchFamily="18" charset="0"/>
                                </a:rPr>
                                <m:t>8</m:t>
                              </m:r>
                              <m:r>
                                <a:rPr lang="en-US" sz="2800" i="1">
                                  <a:latin typeface="Cambria Math" panose="02040503050406030204" pitchFamily="18" charset="0"/>
                                </a:rPr>
                                <m:t>𝑅</m:t>
                              </m:r>
                            </m:den>
                          </m:f>
                        </m:num>
                        <m:den>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𝑈</m:t>
                                  </m:r>
                                </m:e>
                                <m:sup>
                                  <m:r>
                                    <a:rPr lang="en-US" sz="2800" i="1">
                                      <a:latin typeface="Cambria Math" panose="02040503050406030204" pitchFamily="18" charset="0"/>
                                    </a:rPr>
                                    <m:t>2</m:t>
                                  </m:r>
                                </m:sup>
                              </m:sSup>
                              <m:r>
                                <a:rPr lang="en-US" sz="2800" i="1">
                                  <a:latin typeface="Cambria Math" panose="02040503050406030204" pitchFamily="18" charset="0"/>
                                </a:rPr>
                                <m:t>7</m:t>
                              </m:r>
                            </m:num>
                            <m:den>
                              <m:r>
                                <a:rPr lang="en-US" sz="2800" i="1">
                                  <a:latin typeface="Cambria Math" panose="02040503050406030204" pitchFamily="18" charset="0"/>
                                </a:rPr>
                                <m:t>31</m:t>
                              </m:r>
                              <m:r>
                                <a:rPr lang="en-US" sz="2800" i="1">
                                  <a:latin typeface="Cambria Math" panose="02040503050406030204" pitchFamily="18" charset="0"/>
                                </a:rPr>
                                <m:t>𝑅</m:t>
                              </m:r>
                            </m:den>
                          </m:f>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31</m:t>
                          </m:r>
                        </m:num>
                        <m:den>
                          <m:r>
                            <a:rPr lang="en-US" sz="2800" i="1">
                              <a:latin typeface="Cambria Math" panose="02040503050406030204" pitchFamily="18" charset="0"/>
                            </a:rPr>
                            <m:t>8</m:t>
                          </m:r>
                          <m:r>
                            <a:rPr lang="en-US" sz="2800" i="1">
                              <a:latin typeface="Cambria Math" panose="02040503050406030204" pitchFamily="18" charset="0"/>
                              <a:ea typeface="Cambria Math" panose="02040503050406030204" pitchFamily="18" charset="0"/>
                            </a:rPr>
                            <m:t>∙7</m:t>
                          </m:r>
                        </m:den>
                      </m:f>
                      <m:r>
                        <a:rPr lang="en-US" sz="2800" b="0" i="1" smtClean="0">
                          <a:latin typeface="Cambria Math" panose="02040503050406030204" pitchFamily="18" charset="0"/>
                        </a:rPr>
                        <m:t>≈</m:t>
                      </m:r>
                      <m:r>
                        <a:rPr lang="en-US" sz="2800" b="1" i="1" smtClean="0">
                          <a:solidFill>
                            <a:srgbClr val="FF0000"/>
                          </a:solidFill>
                          <a:latin typeface="Cambria Math" panose="02040503050406030204" pitchFamily="18" charset="0"/>
                        </a:rPr>
                        <m:t>𝟎</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𝟓𝟓𝟒</m:t>
                      </m:r>
                      <m:r>
                        <a:rPr lang="en-US" sz="2800" b="1" i="1" smtClean="0">
                          <a:solidFill>
                            <a:srgbClr val="FF0000"/>
                          </a:solidFill>
                          <a:latin typeface="Cambria Math" panose="02040503050406030204" pitchFamily="18" charset="0"/>
                        </a:rPr>
                        <m:t>.</m:t>
                      </m:r>
                    </m:oMath>
                  </m:oMathPara>
                </a14:m>
                <a:endParaRPr lang="ru-RU" sz="2800" b="1" dirty="0"/>
              </a:p>
            </p:txBody>
          </p:sp>
        </mc:Choice>
        <mc:Fallback>
          <p:sp>
            <p:nvSpPr>
              <p:cNvPr id="13" name="TextBox 12">
                <a:extLst>
                  <a:ext uri="{FF2B5EF4-FFF2-40B4-BE49-F238E27FC236}">
                    <a16:creationId xmlns:a16="http://schemas.microsoft.com/office/drawing/2014/main" id="{4553B202-0AF1-4C4E-83EB-915C7EA1A31C}"/>
                  </a:ext>
                </a:extLst>
              </p:cNvPr>
              <p:cNvSpPr txBox="1">
                <a:spLocks noRot="1" noChangeAspect="1" noMove="1" noResize="1" noEditPoints="1" noAdjustHandles="1" noChangeArrowheads="1" noChangeShapeType="1" noTextEdit="1"/>
              </p:cNvSpPr>
              <p:nvPr/>
            </p:nvSpPr>
            <p:spPr>
              <a:xfrm>
                <a:off x="3737285" y="4142772"/>
                <a:ext cx="4229428" cy="1525482"/>
              </a:xfrm>
              <a:prstGeom prst="rect">
                <a:avLst/>
              </a:prstGeom>
              <a:blipFill>
                <a:blip r:embed="rId5"/>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77391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D8D7E842-401C-48F8-BD52-C0CF1527E9F8}"/>
              </a:ext>
            </a:extLst>
          </p:cNvPr>
          <p:cNvPicPr>
            <a:picLocks noChangeAspect="1"/>
          </p:cNvPicPr>
          <p:nvPr/>
        </p:nvPicPr>
        <p:blipFill>
          <a:blip r:embed="rId2"/>
          <a:stretch>
            <a:fillRect/>
          </a:stretch>
        </p:blipFill>
        <p:spPr>
          <a:xfrm>
            <a:off x="156719" y="527716"/>
            <a:ext cx="714375" cy="361950"/>
          </a:xfrm>
          <a:prstGeom prst="rect">
            <a:avLst/>
          </a:prstGeom>
        </p:spPr>
      </p:pic>
      <p:sp>
        <p:nvSpPr>
          <p:cNvPr id="7" name="TextBox 6">
            <a:extLst>
              <a:ext uri="{FF2B5EF4-FFF2-40B4-BE49-F238E27FC236}">
                <a16:creationId xmlns:a16="http://schemas.microsoft.com/office/drawing/2014/main" id="{E1F406D6-E927-4A48-B696-5BC5BA615A58}"/>
              </a:ext>
            </a:extLst>
          </p:cNvPr>
          <p:cNvSpPr txBox="1"/>
          <p:nvPr/>
        </p:nvSpPr>
        <p:spPr>
          <a:xfrm>
            <a:off x="156719" y="425956"/>
            <a:ext cx="7751605" cy="6001643"/>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На горизонтальной поверхности стола лежит брусок массой М = 1 кг. К нему с помощью невесомой нерастяжимой нити, перекинутой через гладкий невесомый блок, прикреплен груз массой </a:t>
            </a:r>
            <a:r>
              <a:rPr lang="en-US" sz="2400" dirty="0">
                <a:latin typeface="Courier New" panose="02070309020205020404" pitchFamily="49" charset="0"/>
                <a:cs typeface="Courier New" panose="02070309020205020404" pitchFamily="49" charset="0"/>
              </a:rPr>
              <a:t>m</a:t>
            </a:r>
            <a:r>
              <a:rPr lang="ru-RU" sz="2400" dirty="0">
                <a:latin typeface="Courier New" panose="02070309020205020404" pitchFamily="49" charset="0"/>
                <a:cs typeface="Courier New" panose="02070309020205020404" pitchFamily="49" charset="0"/>
              </a:rPr>
              <a:t> = 0,5 кг. К бруску под углом </a:t>
            </a:r>
            <a:r>
              <a:rPr lang="el-GR" sz="2400" dirty="0">
                <a:latin typeface="Courier New" panose="02070309020205020404" pitchFamily="49" charset="0"/>
                <a:cs typeface="Courier New" panose="02070309020205020404" pitchFamily="49" charset="0"/>
              </a:rPr>
              <a:t>α</a:t>
            </a:r>
            <a:r>
              <a:rPr lang="ru-RU" sz="2400" dirty="0">
                <a:latin typeface="Courier New" panose="02070309020205020404" pitchFamily="49" charset="0"/>
                <a:cs typeface="Courier New" panose="02070309020205020404" pitchFamily="49" charset="0"/>
              </a:rPr>
              <a:t> = 30° относительно поверхности стола приложена сила F = 9 Н. Груз находится на расстоянии L = 0,4 м от края стола. Спустя какое время груз поднимется до поверхности стола? Изначально система покоится, коэффициент трения бруска о поверхность </a:t>
            </a:r>
            <a:r>
              <a:rPr lang="el-GR" sz="2400" dirty="0">
                <a:latin typeface="Courier New" panose="02070309020205020404" pitchFamily="49" charset="0"/>
                <a:cs typeface="Courier New" panose="02070309020205020404" pitchFamily="49" charset="0"/>
              </a:rPr>
              <a:t>μ</a:t>
            </a:r>
            <a:r>
              <a:rPr lang="ru-RU" sz="2400" dirty="0">
                <a:latin typeface="Courier New" panose="02070309020205020404" pitchFamily="49" charset="0"/>
                <a:cs typeface="Courier New" panose="02070309020205020404" pitchFamily="49" charset="0"/>
              </a:rPr>
              <a:t> = 0,3. Сделайте рисунок с указанием сил, действующих на брусок и груз. Обоснуйте применимость законов, используемых для решения задачи.</a:t>
            </a:r>
          </a:p>
        </p:txBody>
      </p:sp>
      <p:pic>
        <p:nvPicPr>
          <p:cNvPr id="4" name="Рисунок 3">
            <a:extLst>
              <a:ext uri="{FF2B5EF4-FFF2-40B4-BE49-F238E27FC236}">
                <a16:creationId xmlns:a16="http://schemas.microsoft.com/office/drawing/2014/main" id="{18637CDF-F6F8-4A0E-90C6-4C23797A8256}"/>
              </a:ext>
            </a:extLst>
          </p:cNvPr>
          <p:cNvPicPr>
            <a:picLocks noChangeAspect="1"/>
          </p:cNvPicPr>
          <p:nvPr/>
        </p:nvPicPr>
        <p:blipFill>
          <a:blip r:embed="rId3"/>
          <a:stretch>
            <a:fillRect/>
          </a:stretch>
        </p:blipFill>
        <p:spPr>
          <a:xfrm>
            <a:off x="7908324" y="1618735"/>
            <a:ext cx="4033108" cy="3089189"/>
          </a:xfrm>
          <a:prstGeom prst="rect">
            <a:avLst/>
          </a:prstGeom>
        </p:spPr>
      </p:pic>
    </p:spTree>
    <p:extLst>
      <p:ext uri="{BB962C8B-B14F-4D97-AF65-F5344CB8AC3E}">
        <p14:creationId xmlns:p14="http://schemas.microsoft.com/office/powerpoint/2010/main" val="1666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Группа 16">
            <a:extLst>
              <a:ext uri="{FF2B5EF4-FFF2-40B4-BE49-F238E27FC236}">
                <a16:creationId xmlns:a16="http://schemas.microsoft.com/office/drawing/2014/main" id="{D61F7FB3-0F8C-4565-A729-E3AED1488450}"/>
              </a:ext>
            </a:extLst>
          </p:cNvPr>
          <p:cNvGrpSpPr/>
          <p:nvPr/>
        </p:nvGrpSpPr>
        <p:grpSpPr>
          <a:xfrm>
            <a:off x="113271" y="462137"/>
            <a:ext cx="11965458" cy="1569660"/>
            <a:chOff x="107093" y="3452472"/>
            <a:chExt cx="11965458" cy="1569660"/>
          </a:xfrm>
        </p:grpSpPr>
        <p:sp>
          <p:nvSpPr>
            <p:cNvPr id="12" name="TextBox 11">
              <a:extLst>
                <a:ext uri="{FF2B5EF4-FFF2-40B4-BE49-F238E27FC236}">
                  <a16:creationId xmlns:a16="http://schemas.microsoft.com/office/drawing/2014/main" id="{53162C87-4BCC-418D-BA16-B9E53DC094BD}"/>
                </a:ext>
              </a:extLst>
            </p:cNvPr>
            <p:cNvSpPr txBox="1"/>
            <p:nvPr/>
          </p:nvSpPr>
          <p:spPr>
            <a:xfrm>
              <a:off x="445230" y="3452472"/>
              <a:ext cx="11627321" cy="1569660"/>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В инерциальной системе отсчета тело движется по прямой в одном направлении под действием постоянной силы, равной по модулю 10 Н. Чему равен начальный импульс тела, если спустя 3 с его импульс стал равным 70 </a:t>
              </a:r>
              <a:r>
                <a:rPr lang="ru-RU" sz="2400" dirty="0" err="1">
                  <a:latin typeface="Courier New" panose="02070309020205020404" pitchFamily="49" charset="0"/>
                  <a:cs typeface="Courier New" panose="02070309020205020404" pitchFamily="49" charset="0"/>
                </a:rPr>
                <a:t>кг·м</a:t>
              </a:r>
              <a:r>
                <a:rPr lang="ru-RU" sz="2400" dirty="0">
                  <a:latin typeface="Courier New" panose="02070309020205020404" pitchFamily="49" charset="0"/>
                  <a:cs typeface="Courier New" panose="02070309020205020404" pitchFamily="49" charset="0"/>
                </a:rPr>
                <a:t>/с ? Ответ дайте в </a:t>
              </a:r>
              <a:r>
                <a:rPr lang="ru-RU" sz="2400" dirty="0" err="1">
                  <a:latin typeface="Courier New" panose="02070309020205020404" pitchFamily="49" charset="0"/>
                  <a:cs typeface="Courier New" panose="02070309020205020404" pitchFamily="49" charset="0"/>
                </a:rPr>
                <a:t>кг·м</a:t>
              </a:r>
              <a:r>
                <a:rPr lang="ru-RU" sz="2400" dirty="0">
                  <a:latin typeface="Courier New" panose="02070309020205020404" pitchFamily="49" charset="0"/>
                  <a:cs typeface="Courier New" panose="02070309020205020404" pitchFamily="49" charset="0"/>
                </a:rPr>
                <a:t>/с.</a:t>
              </a:r>
            </a:p>
          </p:txBody>
        </p:sp>
        <p:pic>
          <p:nvPicPr>
            <p:cNvPr id="16" name="Рисунок 15">
              <a:extLst>
                <a:ext uri="{FF2B5EF4-FFF2-40B4-BE49-F238E27FC236}">
                  <a16:creationId xmlns:a16="http://schemas.microsoft.com/office/drawing/2014/main" id="{1B552FF7-6B8B-440B-B871-C61FE853EDB7}"/>
                </a:ext>
              </a:extLst>
            </p:cNvPr>
            <p:cNvPicPr>
              <a:picLocks noChangeAspect="1"/>
            </p:cNvPicPr>
            <p:nvPr/>
          </p:nvPicPr>
          <p:blipFill>
            <a:blip r:embed="rId2"/>
            <a:stretch>
              <a:fillRect/>
            </a:stretch>
          </p:blipFill>
          <p:spPr>
            <a:xfrm>
              <a:off x="107093" y="3452472"/>
              <a:ext cx="723900" cy="400050"/>
            </a:xfrm>
            <a:prstGeom prst="rect">
              <a:avLst/>
            </a:prstGeom>
          </p:spPr>
        </p:pic>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0A9734B-DA70-4C26-8C5D-51C8F5C4C3CF}"/>
                  </a:ext>
                </a:extLst>
              </p:cNvPr>
              <p:cNvSpPr txBox="1"/>
              <p:nvPr/>
            </p:nvSpPr>
            <p:spPr>
              <a:xfrm>
                <a:off x="2106826" y="2191320"/>
                <a:ext cx="8777403" cy="7382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𝐹𝑡</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rPr>
                        <m:t>𝐹𝑡</m:t>
                      </m:r>
                      <m:r>
                        <a:rPr lang="en-US" sz="2800" b="0" i="1" smtClean="0">
                          <a:latin typeface="Cambria Math" panose="02040503050406030204" pitchFamily="18" charset="0"/>
                        </a:rPr>
                        <m:t>=70−10∙3=</m:t>
                      </m:r>
                      <m:r>
                        <a:rPr lang="ru-RU" sz="2800" b="1" i="1" smtClean="0">
                          <a:solidFill>
                            <a:srgbClr val="FF0000"/>
                          </a:solidFill>
                          <a:latin typeface="Cambria Math" panose="02040503050406030204" pitchFamily="18" charset="0"/>
                          <a:ea typeface="Cambria Math" panose="02040503050406030204" pitchFamily="18" charset="0"/>
                        </a:rPr>
                        <m:t>𝟒𝟎</m:t>
                      </m:r>
                      <m:f>
                        <m:fPr>
                          <m:ctrlPr>
                            <a:rPr lang="en-US" sz="2800" b="1" i="1" smtClean="0">
                              <a:solidFill>
                                <a:srgbClr val="FF0000"/>
                              </a:solidFill>
                              <a:latin typeface="Cambria Math" panose="02040503050406030204" pitchFamily="18" charset="0"/>
                              <a:ea typeface="Cambria Math" panose="02040503050406030204" pitchFamily="18" charset="0"/>
                            </a:rPr>
                          </m:ctrlPr>
                        </m:fPr>
                        <m:num>
                          <m:r>
                            <a:rPr lang="ru-RU" sz="2800" b="1" i="1" smtClean="0">
                              <a:solidFill>
                                <a:srgbClr val="FF0000"/>
                              </a:solidFill>
                              <a:latin typeface="Cambria Math" panose="02040503050406030204" pitchFamily="18" charset="0"/>
                              <a:ea typeface="Cambria Math" panose="02040503050406030204" pitchFamily="18" charset="0"/>
                            </a:rPr>
                            <m:t>кг∙м</m:t>
                          </m:r>
                        </m:num>
                        <m:den>
                          <m:r>
                            <a:rPr lang="ru-RU" sz="2800" b="1" i="1" smtClean="0">
                              <a:solidFill>
                                <a:srgbClr val="FF0000"/>
                              </a:solidFill>
                              <a:latin typeface="Cambria Math" panose="02040503050406030204" pitchFamily="18" charset="0"/>
                              <a:ea typeface="Cambria Math" panose="02040503050406030204" pitchFamily="18" charset="0"/>
                            </a:rPr>
                            <m:t>с</m:t>
                          </m:r>
                        </m:den>
                      </m:f>
                      <m:r>
                        <a:rPr lang="ru-RU" sz="2800" b="1" i="1" smtClean="0">
                          <a:solidFill>
                            <a:srgbClr val="FF0000"/>
                          </a:solidFill>
                          <a:latin typeface="Cambria Math" panose="02040503050406030204" pitchFamily="18" charset="0"/>
                          <a:ea typeface="Cambria Math" panose="02040503050406030204" pitchFamily="18" charset="0"/>
                        </a:rPr>
                        <m:t>.</m:t>
                      </m:r>
                    </m:oMath>
                  </m:oMathPara>
                </a14:m>
                <a:endParaRPr lang="ru-RU" sz="2800" b="1" dirty="0"/>
              </a:p>
            </p:txBody>
          </p:sp>
        </mc:Choice>
        <mc:Fallback xmlns="">
          <p:sp>
            <p:nvSpPr>
              <p:cNvPr id="2" name="TextBox 1">
                <a:extLst>
                  <a:ext uri="{FF2B5EF4-FFF2-40B4-BE49-F238E27FC236}">
                    <a16:creationId xmlns:a16="http://schemas.microsoft.com/office/drawing/2014/main" id="{30A9734B-DA70-4C26-8C5D-51C8F5C4C3CF}"/>
                  </a:ext>
                </a:extLst>
              </p:cNvPr>
              <p:cNvSpPr txBox="1">
                <a:spLocks noRot="1" noChangeAspect="1" noMove="1" noResize="1" noEditPoints="1" noAdjustHandles="1" noChangeArrowheads="1" noChangeShapeType="1" noTextEdit="1"/>
              </p:cNvSpPr>
              <p:nvPr/>
            </p:nvSpPr>
            <p:spPr>
              <a:xfrm>
                <a:off x="2106826" y="2191320"/>
                <a:ext cx="8777403" cy="738215"/>
              </a:xfrm>
              <a:prstGeom prst="rect">
                <a:avLst/>
              </a:prstGeom>
              <a:blipFill>
                <a:blip r:embed="rId3"/>
                <a:stretch>
                  <a:fillRect/>
                </a:stretch>
              </a:blipFill>
            </p:spPr>
            <p:txBody>
              <a:bodyPr/>
              <a:lstStyle/>
              <a:p>
                <a:r>
                  <a:rPr lang="ru-RU">
                    <a:noFill/>
                  </a:rPr>
                  <a:t> </a:t>
                </a:r>
              </a:p>
            </p:txBody>
          </p:sp>
        </mc:Fallback>
      </mc:AlternateContent>
      <p:grpSp>
        <p:nvGrpSpPr>
          <p:cNvPr id="6" name="Группа 5">
            <a:extLst>
              <a:ext uri="{FF2B5EF4-FFF2-40B4-BE49-F238E27FC236}">
                <a16:creationId xmlns:a16="http://schemas.microsoft.com/office/drawing/2014/main" id="{8315F9BC-FD3F-4F22-B844-52717E63641A}"/>
              </a:ext>
            </a:extLst>
          </p:cNvPr>
          <p:cNvGrpSpPr/>
          <p:nvPr/>
        </p:nvGrpSpPr>
        <p:grpSpPr>
          <a:xfrm>
            <a:off x="108508" y="3550752"/>
            <a:ext cx="11840475" cy="1569660"/>
            <a:chOff x="108508" y="3550752"/>
            <a:chExt cx="11840475" cy="1569660"/>
          </a:xfrm>
        </p:grpSpPr>
        <p:sp>
          <p:nvSpPr>
            <p:cNvPr id="14" name="TextBox 13">
              <a:extLst>
                <a:ext uri="{FF2B5EF4-FFF2-40B4-BE49-F238E27FC236}">
                  <a16:creationId xmlns:a16="http://schemas.microsoft.com/office/drawing/2014/main" id="{3196E238-127E-47BB-B334-12B322E9B261}"/>
                </a:ext>
              </a:extLst>
            </p:cNvPr>
            <p:cNvSpPr txBox="1"/>
            <p:nvPr/>
          </p:nvSpPr>
          <p:spPr>
            <a:xfrm>
              <a:off x="475220" y="3550752"/>
              <a:ext cx="11473763" cy="1569660"/>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Шарик, подвешенный на нити, совершает свободные незатухающие гармонические колебания. Во сколько раз увеличится период его колебаний, если длину нити увеличить в 6,25 раза, а массу шарика уменьшить в 1,5 раза?</a:t>
              </a:r>
            </a:p>
          </p:txBody>
        </p:sp>
        <p:pic>
          <p:nvPicPr>
            <p:cNvPr id="15" name="Рисунок 14">
              <a:extLst>
                <a:ext uri="{FF2B5EF4-FFF2-40B4-BE49-F238E27FC236}">
                  <a16:creationId xmlns:a16="http://schemas.microsoft.com/office/drawing/2014/main" id="{CC671E78-D98A-4CCE-872E-AFDCDFF376D5}"/>
                </a:ext>
              </a:extLst>
            </p:cNvPr>
            <p:cNvPicPr>
              <a:picLocks noChangeAspect="1"/>
            </p:cNvPicPr>
            <p:nvPr/>
          </p:nvPicPr>
          <p:blipFill>
            <a:blip r:embed="rId4"/>
            <a:stretch>
              <a:fillRect/>
            </a:stretch>
          </p:blipFill>
          <p:spPr>
            <a:xfrm>
              <a:off x="108508" y="3550752"/>
              <a:ext cx="685800" cy="371475"/>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9C458E4-AC78-489B-802F-4E9ABD0090AC}"/>
                  </a:ext>
                </a:extLst>
              </p:cNvPr>
              <p:cNvSpPr txBox="1"/>
              <p:nvPr/>
            </p:nvSpPr>
            <p:spPr>
              <a:xfrm>
                <a:off x="574589" y="5105108"/>
                <a:ext cx="1844479" cy="1273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𝑇</m:t>
                      </m:r>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rad>
                        <m:radPr>
                          <m:degHide m:val="on"/>
                          <m:ctrlPr>
                            <a:rPr lang="en-US" sz="2800" b="0" i="1" smtClean="0">
                              <a:latin typeface="Cambria Math" panose="02040503050406030204" pitchFamily="18" charset="0"/>
                              <a:ea typeface="Cambria Math" panose="02040503050406030204" pitchFamily="18" charset="0"/>
                            </a:rPr>
                          </m:ctrlPr>
                        </m:radPr>
                        <m:deg/>
                        <m:e>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𝑙</m:t>
                              </m:r>
                            </m:num>
                            <m:den>
                              <m:r>
                                <a:rPr lang="en-US" sz="2800" b="0" i="1" smtClean="0">
                                  <a:latin typeface="Cambria Math" panose="02040503050406030204" pitchFamily="18" charset="0"/>
                                  <a:ea typeface="Cambria Math" panose="02040503050406030204" pitchFamily="18" charset="0"/>
                                </a:rPr>
                                <m:t>𝑔</m:t>
                              </m:r>
                            </m:den>
                          </m:f>
                          <m:r>
                            <a:rPr lang="en-US" sz="2800" b="0" i="1" smtClean="0">
                              <a:latin typeface="Cambria Math" panose="02040503050406030204" pitchFamily="18" charset="0"/>
                              <a:ea typeface="Cambria Math" panose="02040503050406030204" pitchFamily="18" charset="0"/>
                            </a:rPr>
                            <m:t>;</m:t>
                          </m:r>
                        </m:e>
                      </m:rad>
                    </m:oMath>
                  </m:oMathPara>
                </a14:m>
                <a:endParaRPr lang="ru-RU" sz="2800" dirty="0"/>
              </a:p>
            </p:txBody>
          </p:sp>
        </mc:Choice>
        <mc:Fallback xmlns="">
          <p:sp>
            <p:nvSpPr>
              <p:cNvPr id="7" name="TextBox 6">
                <a:extLst>
                  <a:ext uri="{FF2B5EF4-FFF2-40B4-BE49-F238E27FC236}">
                    <a16:creationId xmlns:a16="http://schemas.microsoft.com/office/drawing/2014/main" id="{C9C458E4-AC78-489B-802F-4E9ABD0090AC}"/>
                  </a:ext>
                </a:extLst>
              </p:cNvPr>
              <p:cNvSpPr txBox="1">
                <a:spLocks noRot="1" noChangeAspect="1" noMove="1" noResize="1" noEditPoints="1" noAdjustHandles="1" noChangeArrowheads="1" noChangeShapeType="1" noTextEdit="1"/>
              </p:cNvSpPr>
              <p:nvPr/>
            </p:nvSpPr>
            <p:spPr>
              <a:xfrm>
                <a:off x="574589" y="5105108"/>
                <a:ext cx="1844479" cy="1273041"/>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20110B5-834F-4861-B34A-0042D62B51CF}"/>
                  </a:ext>
                </a:extLst>
              </p:cNvPr>
              <p:cNvSpPr txBox="1"/>
              <p:nvPr/>
            </p:nvSpPr>
            <p:spPr>
              <a:xfrm>
                <a:off x="3777708" y="5122822"/>
                <a:ext cx="3498201" cy="1273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𝟐</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𝑇</m:t>
                      </m:r>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rad>
                        <m:radPr>
                          <m:degHide m:val="on"/>
                          <m:ctrlPr>
                            <a:rPr lang="en-US" sz="2800" b="0" i="1" smtClean="0">
                              <a:latin typeface="Cambria Math" panose="02040503050406030204" pitchFamily="18" charset="0"/>
                              <a:ea typeface="Cambria Math" panose="02040503050406030204" pitchFamily="18" charset="0"/>
                            </a:rPr>
                          </m:ctrlPr>
                        </m:radPr>
                        <m:deg/>
                        <m:e>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6,25·</m:t>
                              </m:r>
                              <m:r>
                                <a:rPr lang="en-US" sz="2800" b="0" i="1" smtClean="0">
                                  <a:latin typeface="Cambria Math" panose="02040503050406030204" pitchFamily="18" charset="0"/>
                                  <a:ea typeface="Cambria Math" panose="02040503050406030204" pitchFamily="18" charset="0"/>
                                </a:rPr>
                                <m:t>𝑙</m:t>
                              </m:r>
                            </m:num>
                            <m:den>
                              <m:r>
                                <a:rPr lang="en-US" sz="2800" b="0" i="1" smtClean="0">
                                  <a:latin typeface="Cambria Math" panose="02040503050406030204" pitchFamily="18" charset="0"/>
                                  <a:ea typeface="Cambria Math" panose="02040503050406030204" pitchFamily="18" charset="0"/>
                                </a:rPr>
                                <m:t>𝑔</m:t>
                              </m:r>
                            </m:den>
                          </m:f>
                          <m:r>
                            <a:rPr lang="en-US" sz="2800" b="0" i="1" smtClean="0">
                              <a:latin typeface="Cambria Math" panose="02040503050406030204" pitchFamily="18" charset="0"/>
                              <a:ea typeface="Cambria Math" panose="02040503050406030204" pitchFamily="18" charset="0"/>
                            </a:rPr>
                            <m:t>;</m:t>
                          </m:r>
                        </m:e>
                      </m:rad>
                    </m:oMath>
                  </m:oMathPara>
                </a14:m>
                <a:endParaRPr lang="ru-RU" sz="2800" dirty="0"/>
              </a:p>
            </p:txBody>
          </p:sp>
        </mc:Choice>
        <mc:Fallback xmlns="">
          <p:sp>
            <p:nvSpPr>
              <p:cNvPr id="20" name="TextBox 19">
                <a:extLst>
                  <a:ext uri="{FF2B5EF4-FFF2-40B4-BE49-F238E27FC236}">
                    <a16:creationId xmlns:a16="http://schemas.microsoft.com/office/drawing/2014/main" id="{B20110B5-834F-4861-B34A-0042D62B51CF}"/>
                  </a:ext>
                </a:extLst>
              </p:cNvPr>
              <p:cNvSpPr txBox="1">
                <a:spLocks noRot="1" noChangeAspect="1" noMove="1" noResize="1" noEditPoints="1" noAdjustHandles="1" noChangeArrowheads="1" noChangeShapeType="1" noTextEdit="1"/>
              </p:cNvSpPr>
              <p:nvPr/>
            </p:nvSpPr>
            <p:spPr>
              <a:xfrm>
                <a:off x="3777708" y="5122822"/>
                <a:ext cx="3498201" cy="1273041"/>
              </a:xfrm>
              <a:prstGeom prst="rect">
                <a:avLst/>
              </a:prstGeom>
              <a:blipFill>
                <a:blip r:embed="rId6"/>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36806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766AD30C-EFF5-48BF-BE30-9068A5E0F186}"/>
              </a:ext>
            </a:extLst>
          </p:cNvPr>
          <p:cNvSpPr txBox="1"/>
          <p:nvPr/>
        </p:nvSpPr>
        <p:spPr>
          <a:xfrm>
            <a:off x="133992" y="442620"/>
            <a:ext cx="2212465" cy="2677656"/>
          </a:xfrm>
          <a:prstGeom prst="rect">
            <a:avLst/>
          </a:prstGeom>
          <a:noFill/>
        </p:spPr>
        <p:txBody>
          <a:bodyPr wrap="none" rtlCol="0">
            <a:spAutoFit/>
          </a:bodyPr>
          <a:lstStyle/>
          <a:p>
            <a:r>
              <a:rPr lang="ru-RU" sz="2400" b="1" dirty="0">
                <a:latin typeface="Courier New" panose="02070309020205020404" pitchFamily="49" charset="0"/>
                <a:cs typeface="Courier New" panose="02070309020205020404" pitchFamily="49" charset="0"/>
              </a:rPr>
              <a:t>Дано:</a:t>
            </a:r>
          </a:p>
          <a:p>
            <a:r>
              <a:rPr lang="en-US" sz="2400" dirty="0">
                <a:latin typeface="Courier New" panose="02070309020205020404" pitchFamily="49" charset="0"/>
                <a:cs typeface="Courier New" panose="02070309020205020404" pitchFamily="49" charset="0"/>
              </a:rPr>
              <a:t>m</a:t>
            </a:r>
            <a:r>
              <a:rPr lang="ru-RU" sz="2400" dirty="0">
                <a:latin typeface="Courier New" panose="02070309020205020404" pitchFamily="49" charset="0"/>
                <a:cs typeface="Courier New" panose="02070309020205020404" pitchFamily="49" charset="0"/>
              </a:rPr>
              <a:t> = </a:t>
            </a:r>
            <a:r>
              <a:rPr lang="en-US" sz="2400" dirty="0">
                <a:latin typeface="Courier New" panose="02070309020205020404" pitchFamily="49" charset="0"/>
                <a:cs typeface="Courier New" panose="02070309020205020404" pitchFamily="49" charset="0"/>
              </a:rPr>
              <a:t>0,4 </a:t>
            </a:r>
            <a:r>
              <a:rPr lang="ru-RU" sz="2400" dirty="0">
                <a:latin typeface="Courier New" panose="02070309020205020404" pitchFamily="49" charset="0"/>
                <a:cs typeface="Courier New" panose="02070309020205020404" pitchFamily="49" charset="0"/>
              </a:rPr>
              <a:t>кг </a:t>
            </a:r>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M </a:t>
            </a:r>
            <a:r>
              <a:rPr lang="ru-RU" sz="24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1 </a:t>
            </a:r>
            <a:r>
              <a:rPr lang="ru-RU" sz="2400" dirty="0">
                <a:latin typeface="Courier New" panose="02070309020205020404" pitchFamily="49" charset="0"/>
                <a:cs typeface="Courier New" panose="02070309020205020404" pitchFamily="49" charset="0"/>
              </a:rPr>
              <a:t>кг </a:t>
            </a:r>
          </a:p>
          <a:p>
            <a:r>
              <a:rPr lang="el-GR" sz="2400" dirty="0">
                <a:latin typeface="Courier New" panose="02070309020205020404" pitchFamily="49" charset="0"/>
                <a:cs typeface="Courier New" panose="02070309020205020404" pitchFamily="49" charset="0"/>
              </a:rPr>
              <a:t>μ</a:t>
            </a:r>
            <a:r>
              <a:rPr lang="ru-RU" sz="2400" dirty="0">
                <a:latin typeface="Courier New" panose="02070309020205020404" pitchFamily="49" charset="0"/>
                <a:cs typeface="Courier New" panose="02070309020205020404" pitchFamily="49" charset="0"/>
              </a:rPr>
              <a:t> = 0,3 </a:t>
            </a:r>
          </a:p>
          <a:p>
            <a:r>
              <a:rPr lang="ru-RU" sz="2400" dirty="0">
                <a:latin typeface="Courier New" panose="02070309020205020404" pitchFamily="49" charset="0"/>
                <a:cs typeface="Courier New" panose="02070309020205020404" pitchFamily="49" charset="0"/>
              </a:rPr>
              <a:t>F = 9 Н</a:t>
            </a:r>
          </a:p>
          <a:p>
            <a:r>
              <a:rPr lang="el-GR" sz="2400" dirty="0">
                <a:latin typeface="Courier New" panose="02070309020205020404" pitchFamily="49" charset="0"/>
                <a:cs typeface="Courier New" panose="02070309020205020404" pitchFamily="49" charset="0"/>
              </a:rPr>
              <a:t>α</a:t>
            </a:r>
            <a:r>
              <a:rPr lang="ru-RU" sz="2400" dirty="0">
                <a:latin typeface="Courier New" panose="02070309020205020404" pitchFamily="49" charset="0"/>
                <a:cs typeface="Courier New" panose="02070309020205020404" pitchFamily="49" charset="0"/>
              </a:rPr>
              <a:t> = 30°</a:t>
            </a:r>
          </a:p>
          <a:p>
            <a:endParaRPr lang="ru-RU" sz="2400" dirty="0">
              <a:latin typeface="Courier New" panose="02070309020205020404" pitchFamily="49" charset="0"/>
              <a:cs typeface="Courier New" panose="02070309020205020404" pitchFamily="49" charset="0"/>
            </a:endParaRPr>
          </a:p>
        </p:txBody>
      </p:sp>
      <p:cxnSp>
        <p:nvCxnSpPr>
          <p:cNvPr id="28" name="Прямая соединительная линия 27">
            <a:extLst>
              <a:ext uri="{FF2B5EF4-FFF2-40B4-BE49-F238E27FC236}">
                <a16:creationId xmlns:a16="http://schemas.microsoft.com/office/drawing/2014/main" id="{61CD2C30-2624-45FD-BD3B-37454642D5E8}"/>
              </a:ext>
            </a:extLst>
          </p:cNvPr>
          <p:cNvCxnSpPr>
            <a:cxnSpLocks/>
          </p:cNvCxnSpPr>
          <p:nvPr/>
        </p:nvCxnSpPr>
        <p:spPr>
          <a:xfrm>
            <a:off x="2336289" y="725336"/>
            <a:ext cx="18876" cy="2821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3673FA23-E41A-4A1A-86B2-79713735531D}"/>
              </a:ext>
            </a:extLst>
          </p:cNvPr>
          <p:cNvCxnSpPr>
            <a:cxnSpLocks/>
          </p:cNvCxnSpPr>
          <p:nvPr/>
        </p:nvCxnSpPr>
        <p:spPr>
          <a:xfrm>
            <a:off x="174177" y="3167202"/>
            <a:ext cx="23354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746DB26-ED5A-41D5-8635-94D7701FF1BB}"/>
              </a:ext>
            </a:extLst>
          </p:cNvPr>
          <p:cNvSpPr txBox="1"/>
          <p:nvPr/>
        </p:nvSpPr>
        <p:spPr>
          <a:xfrm>
            <a:off x="174177" y="3221640"/>
            <a:ext cx="1106393" cy="461665"/>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t </a:t>
            </a:r>
            <a:r>
              <a:rPr lang="ru-RU" sz="2400" dirty="0">
                <a:latin typeface="Courier New" panose="02070309020205020404" pitchFamily="49" charset="0"/>
                <a:cs typeface="Courier New" panose="02070309020205020404" pitchFamily="49" charset="0"/>
              </a:rPr>
              <a:t>- ?</a:t>
            </a:r>
          </a:p>
        </p:txBody>
      </p:sp>
      <p:sp>
        <p:nvSpPr>
          <p:cNvPr id="41" name="TextBox 40">
            <a:extLst>
              <a:ext uri="{FF2B5EF4-FFF2-40B4-BE49-F238E27FC236}">
                <a16:creationId xmlns:a16="http://schemas.microsoft.com/office/drawing/2014/main" id="{201772E9-13EA-42B1-99BA-6602883F3729}"/>
              </a:ext>
            </a:extLst>
          </p:cNvPr>
          <p:cNvSpPr txBox="1"/>
          <p:nvPr/>
        </p:nvSpPr>
        <p:spPr>
          <a:xfrm>
            <a:off x="5771637" y="442620"/>
            <a:ext cx="6098058" cy="46166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Решение:</a:t>
            </a:r>
          </a:p>
        </p:txBody>
      </p:sp>
      <p:sp>
        <p:nvSpPr>
          <p:cNvPr id="60" name="TextBox 59">
            <a:extLst>
              <a:ext uri="{FF2B5EF4-FFF2-40B4-BE49-F238E27FC236}">
                <a16:creationId xmlns:a16="http://schemas.microsoft.com/office/drawing/2014/main" id="{9531BE03-11AA-48C3-A853-31E51B37498F}"/>
              </a:ext>
            </a:extLst>
          </p:cNvPr>
          <p:cNvSpPr txBox="1"/>
          <p:nvPr/>
        </p:nvSpPr>
        <p:spPr>
          <a:xfrm>
            <a:off x="7564915" y="2999142"/>
            <a:ext cx="399468" cy="523220"/>
          </a:xfrm>
          <a:prstGeom prst="rect">
            <a:avLst/>
          </a:prstGeom>
          <a:noFill/>
        </p:spPr>
        <p:txBody>
          <a:bodyPr wrap="none" rtlCol="0">
            <a:spAutoFit/>
          </a:bodyPr>
          <a:lstStyle/>
          <a:p>
            <a:r>
              <a:rPr lang="en-US" sz="2800" b="1" dirty="0">
                <a:latin typeface="Courier New" panose="02070309020205020404" pitchFamily="49" charset="0"/>
                <a:cs typeface="Courier New" panose="02070309020205020404" pitchFamily="49" charset="0"/>
              </a:rPr>
              <a:t>X</a:t>
            </a:r>
            <a:endParaRPr lang="ru-RU" sz="2800" b="1" dirty="0">
              <a:latin typeface="Courier New" panose="02070309020205020404" pitchFamily="49" charset="0"/>
              <a:cs typeface="Courier New" panose="02070309020205020404" pitchFamily="49" charset="0"/>
            </a:endParaRPr>
          </a:p>
        </p:txBody>
      </p:sp>
      <p:sp>
        <p:nvSpPr>
          <p:cNvPr id="61" name="TextBox 60">
            <a:extLst>
              <a:ext uri="{FF2B5EF4-FFF2-40B4-BE49-F238E27FC236}">
                <a16:creationId xmlns:a16="http://schemas.microsoft.com/office/drawing/2014/main" id="{03924829-F472-40A6-B669-F777C1673E62}"/>
              </a:ext>
            </a:extLst>
          </p:cNvPr>
          <p:cNvSpPr txBox="1"/>
          <p:nvPr/>
        </p:nvSpPr>
        <p:spPr>
          <a:xfrm>
            <a:off x="3668384" y="991384"/>
            <a:ext cx="399468" cy="523220"/>
          </a:xfrm>
          <a:prstGeom prst="rect">
            <a:avLst/>
          </a:prstGeom>
          <a:noFill/>
        </p:spPr>
        <p:txBody>
          <a:bodyPr wrap="none" rtlCol="0">
            <a:spAutoFit/>
          </a:bodyPr>
          <a:lstStyle/>
          <a:p>
            <a:r>
              <a:rPr lang="en-US" sz="2800" b="1" dirty="0">
                <a:latin typeface="Courier New" panose="02070309020205020404" pitchFamily="49" charset="0"/>
                <a:cs typeface="Courier New" panose="02070309020205020404" pitchFamily="49" charset="0"/>
              </a:rPr>
              <a:t>Y</a:t>
            </a:r>
            <a:endParaRPr lang="ru-RU" sz="2800" b="1" dirty="0">
              <a:latin typeface="Courier New" panose="02070309020205020404" pitchFamily="49" charset="0"/>
              <a:cs typeface="Courier New" panose="02070309020205020404" pitchFamily="49" charset="0"/>
            </a:endParaRPr>
          </a:p>
        </p:txBody>
      </p:sp>
      <mc:AlternateContent xmlns:mc="http://schemas.openxmlformats.org/markup-compatibility/2006">
        <mc:Choice xmlns:a14="http://schemas.microsoft.com/office/drawing/2010/main" Requires="a14">
          <p:sp>
            <p:nvSpPr>
              <p:cNvPr id="62" name="TextBox 61">
                <a:extLst>
                  <a:ext uri="{FF2B5EF4-FFF2-40B4-BE49-F238E27FC236}">
                    <a16:creationId xmlns:a16="http://schemas.microsoft.com/office/drawing/2014/main" id="{171929F5-8F66-4E08-97B9-32E728A775FA}"/>
                  </a:ext>
                </a:extLst>
              </p:cNvPr>
              <p:cNvSpPr txBox="1"/>
              <p:nvPr/>
            </p:nvSpPr>
            <p:spPr>
              <a:xfrm>
                <a:off x="5771637" y="6973588"/>
                <a:ext cx="51982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r>
                            <a:rPr lang="en-US" sz="2400" b="0" i="1" smtClean="0">
                              <a:latin typeface="Cambria Math" panose="02040503050406030204" pitchFamily="18" charset="0"/>
                            </a:rPr>
                            <m:t>𝑚𝑔</m:t>
                          </m:r>
                        </m:e>
                      </m:acc>
                    </m:oMath>
                  </m:oMathPara>
                </a14:m>
                <a:endParaRPr lang="ru-RU" sz="2400" dirty="0"/>
              </a:p>
            </p:txBody>
          </p:sp>
        </mc:Choice>
        <mc:Fallback>
          <p:sp>
            <p:nvSpPr>
              <p:cNvPr id="62" name="TextBox 61">
                <a:extLst>
                  <a:ext uri="{FF2B5EF4-FFF2-40B4-BE49-F238E27FC236}">
                    <a16:creationId xmlns:a16="http://schemas.microsoft.com/office/drawing/2014/main" id="{171929F5-8F66-4E08-97B9-32E728A775FA}"/>
                  </a:ext>
                </a:extLst>
              </p:cNvPr>
              <p:cNvSpPr txBox="1">
                <a:spLocks noRot="1" noChangeAspect="1" noMove="1" noResize="1" noEditPoints="1" noAdjustHandles="1" noChangeArrowheads="1" noChangeShapeType="1" noTextEdit="1"/>
              </p:cNvSpPr>
              <p:nvPr/>
            </p:nvSpPr>
            <p:spPr>
              <a:xfrm>
                <a:off x="5771637" y="6973588"/>
                <a:ext cx="519822" cy="369332"/>
              </a:xfrm>
              <a:prstGeom prst="rect">
                <a:avLst/>
              </a:prstGeom>
              <a:blipFill>
                <a:blip r:embed="rId2"/>
                <a:stretch>
                  <a:fillRect l="-14118" r="-14118" b="-24590"/>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30FAE854-274E-4237-A76E-D0F940BF95F2}"/>
                  </a:ext>
                </a:extLst>
              </p:cNvPr>
              <p:cNvSpPr txBox="1"/>
              <p:nvPr/>
            </p:nvSpPr>
            <p:spPr>
              <a:xfrm>
                <a:off x="7030758" y="1231415"/>
                <a:ext cx="61372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m:t>
                              </m:r>
                            </m:sub>
                          </m:sSub>
                        </m:e>
                      </m:acc>
                    </m:oMath>
                  </m:oMathPara>
                </a14:m>
                <a:endParaRPr lang="ru-RU" sz="2400" dirty="0"/>
              </a:p>
            </p:txBody>
          </p:sp>
        </mc:Choice>
        <mc:Fallback>
          <p:sp>
            <p:nvSpPr>
              <p:cNvPr id="71" name="TextBox 70">
                <a:extLst>
                  <a:ext uri="{FF2B5EF4-FFF2-40B4-BE49-F238E27FC236}">
                    <a16:creationId xmlns:a16="http://schemas.microsoft.com/office/drawing/2014/main" id="{30FAE854-274E-4237-A76E-D0F940BF95F2}"/>
                  </a:ext>
                </a:extLst>
              </p:cNvPr>
              <p:cNvSpPr txBox="1">
                <a:spLocks noRot="1" noChangeAspect="1" noMove="1" noResize="1" noEditPoints="1" noAdjustHandles="1" noChangeArrowheads="1" noChangeShapeType="1" noTextEdit="1"/>
              </p:cNvSpPr>
              <p:nvPr/>
            </p:nvSpPr>
            <p:spPr>
              <a:xfrm>
                <a:off x="7030758" y="1231415"/>
                <a:ext cx="613723" cy="369332"/>
              </a:xfrm>
              <a:prstGeom prst="rect">
                <a:avLst/>
              </a:prstGeom>
              <a:blipFill>
                <a:blip r:embed="rId3"/>
                <a:stretch>
                  <a:fillRect b="-13115"/>
                </a:stretch>
              </a:blipFill>
            </p:spPr>
            <p:txBody>
              <a:bodyPr/>
              <a:lstStyle/>
              <a:p>
                <a:r>
                  <a:rPr lang="ru-RU">
                    <a:noFill/>
                  </a:rPr>
                  <a:t> </a:t>
                </a:r>
              </a:p>
            </p:txBody>
          </p:sp>
        </mc:Fallback>
      </mc:AlternateContent>
      <p:cxnSp>
        <p:nvCxnSpPr>
          <p:cNvPr id="73" name="Прямая со стрелкой 72">
            <a:extLst>
              <a:ext uri="{FF2B5EF4-FFF2-40B4-BE49-F238E27FC236}">
                <a16:creationId xmlns:a16="http://schemas.microsoft.com/office/drawing/2014/main" id="{090FD7BE-9404-49F8-B4DA-B6EC24E87BCA}"/>
              </a:ext>
            </a:extLst>
          </p:cNvPr>
          <p:cNvCxnSpPr/>
          <p:nvPr/>
        </p:nvCxnSpPr>
        <p:spPr>
          <a:xfrm flipH="1">
            <a:off x="4307664" y="4644147"/>
            <a:ext cx="1066347"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a:extLst>
              <a:ext uri="{FF2B5EF4-FFF2-40B4-BE49-F238E27FC236}">
                <a16:creationId xmlns:a16="http://schemas.microsoft.com/office/drawing/2014/main" id="{B012A3BE-0C42-4B61-9357-2F8271A3D18E}"/>
              </a:ext>
            </a:extLst>
          </p:cNvPr>
          <p:cNvCxnSpPr>
            <a:cxnSpLocks/>
          </p:cNvCxnSpPr>
          <p:nvPr/>
        </p:nvCxnSpPr>
        <p:spPr>
          <a:xfrm flipV="1">
            <a:off x="6744188" y="1204333"/>
            <a:ext cx="1220195" cy="954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7" name="TextBox 76">
                <a:extLst>
                  <a:ext uri="{FF2B5EF4-FFF2-40B4-BE49-F238E27FC236}">
                    <a16:creationId xmlns:a16="http://schemas.microsoft.com/office/drawing/2014/main" id="{31B8CE78-32A4-4801-B488-32E043F89427}"/>
                  </a:ext>
                </a:extLst>
              </p:cNvPr>
              <p:cNvSpPr txBox="1"/>
              <p:nvPr/>
            </p:nvSpPr>
            <p:spPr>
              <a:xfrm>
                <a:off x="8998989" y="784582"/>
                <a:ext cx="2245295" cy="483146"/>
              </a:xfrm>
              <a:prstGeom prst="rect">
                <a:avLst/>
              </a:prstGeom>
              <a:noFill/>
            </p:spPr>
            <p:txBody>
              <a:bodyPr wrap="none" lIns="0" tIns="0" rIns="0" bIns="0" rtlCol="0">
                <a:spAutoFit/>
              </a:bodyPr>
              <a:lstStyle/>
              <a:p>
                <a14:m>
                  <m:oMath xmlns:m="http://schemas.openxmlformats.org/officeDocument/2006/math">
                    <m:acc>
                      <m:accPr>
                        <m:chr m:val="⃗"/>
                        <m:ctrlPr>
                          <a:rPr lang="ru-RU" sz="2800" i="1" smtClean="0">
                            <a:latin typeface="Cambria Math" panose="02040503050406030204" pitchFamily="18" charset="0"/>
                          </a:rPr>
                        </m:ctrlPr>
                      </m:accPr>
                      <m:e>
                        <m:r>
                          <a:rPr lang="en-US" sz="2800" b="0" i="1" smtClean="0">
                            <a:latin typeface="Cambria Math" panose="02040503050406030204" pitchFamily="18" charset="0"/>
                          </a:rPr>
                          <m:t>𝑚𝑔</m:t>
                        </m:r>
                      </m:e>
                    </m:acc>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2</m:t>
                            </m:r>
                          </m:sub>
                        </m:sSub>
                      </m:e>
                    </m:acc>
                  </m:oMath>
                </a14:m>
                <a:r>
                  <a:rPr lang="ru-RU" sz="2800" dirty="0"/>
                  <a:t>=</a:t>
                </a:r>
                <a14:m>
                  <m:oMath xmlns:m="http://schemas.openxmlformats.org/officeDocument/2006/math">
                    <m:acc>
                      <m:accPr>
                        <m:chr m:val="⃗"/>
                        <m:ctrlPr>
                          <a:rPr lang="ru-RU" sz="2800" i="1" dirty="0" smtClean="0">
                            <a:latin typeface="Cambria Math" panose="02040503050406030204" pitchFamily="18" charset="0"/>
                          </a:rPr>
                        </m:ctrlPr>
                      </m:accPr>
                      <m:e>
                        <m:r>
                          <a:rPr lang="en-US" sz="2800" b="0" i="1" dirty="0" smtClean="0">
                            <a:latin typeface="Cambria Math" panose="02040503050406030204" pitchFamily="18" charset="0"/>
                          </a:rPr>
                          <m:t>𝑚</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𝑎</m:t>
                            </m:r>
                          </m:e>
                          <m:sub>
                            <m:r>
                              <a:rPr lang="en-US" sz="2800" b="0" i="1" dirty="0" smtClean="0">
                                <a:latin typeface="Cambria Math" panose="02040503050406030204" pitchFamily="18" charset="0"/>
                              </a:rPr>
                              <m:t>2</m:t>
                            </m:r>
                          </m:sub>
                        </m:sSub>
                      </m:e>
                    </m:acc>
                    <m:r>
                      <a:rPr lang="en-US" sz="2800" b="0" i="1" dirty="0" smtClean="0">
                        <a:latin typeface="Cambria Math" panose="02040503050406030204" pitchFamily="18" charset="0"/>
                      </a:rPr>
                      <m:t>;</m:t>
                    </m:r>
                  </m:oMath>
                </a14:m>
                <a:endParaRPr lang="ru-RU" sz="2800" dirty="0"/>
              </a:p>
            </p:txBody>
          </p:sp>
        </mc:Choice>
        <mc:Fallback>
          <p:sp>
            <p:nvSpPr>
              <p:cNvPr id="77" name="TextBox 76">
                <a:extLst>
                  <a:ext uri="{FF2B5EF4-FFF2-40B4-BE49-F238E27FC236}">
                    <a16:creationId xmlns:a16="http://schemas.microsoft.com/office/drawing/2014/main" id="{31B8CE78-32A4-4801-B488-32E043F89427}"/>
                  </a:ext>
                </a:extLst>
              </p:cNvPr>
              <p:cNvSpPr txBox="1">
                <a:spLocks noRot="1" noChangeAspect="1" noMove="1" noResize="1" noEditPoints="1" noAdjustHandles="1" noChangeArrowheads="1" noChangeShapeType="1" noTextEdit="1"/>
              </p:cNvSpPr>
              <p:nvPr/>
            </p:nvSpPr>
            <p:spPr>
              <a:xfrm>
                <a:off x="8998989" y="784582"/>
                <a:ext cx="2245295" cy="483146"/>
              </a:xfrm>
              <a:prstGeom prst="rect">
                <a:avLst/>
              </a:prstGeom>
              <a:blipFill>
                <a:blip r:embed="rId4"/>
                <a:stretch>
                  <a:fillRect t="-10127" b="-45570"/>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78" name="TextBox 77">
                <a:extLst>
                  <a:ext uri="{FF2B5EF4-FFF2-40B4-BE49-F238E27FC236}">
                    <a16:creationId xmlns:a16="http://schemas.microsoft.com/office/drawing/2014/main" id="{848E644B-12D0-4319-86CC-E60DBB6DABFA}"/>
                  </a:ext>
                </a:extLst>
              </p:cNvPr>
              <p:cNvSpPr txBox="1"/>
              <p:nvPr/>
            </p:nvSpPr>
            <p:spPr>
              <a:xfrm>
                <a:off x="7885123" y="1605225"/>
                <a:ext cx="4282583" cy="531749"/>
              </a:xfrm>
              <a:prstGeom prst="rect">
                <a:avLst/>
              </a:prstGeom>
              <a:noFill/>
            </p:spPr>
            <p:txBody>
              <a:bodyPr wrap="none" lIns="0" tIns="0" rIns="0" bIns="0" rtlCol="0">
                <a:spAutoFit/>
              </a:bodyPr>
              <a:lstStyle/>
              <a:p>
                <a14:m>
                  <m:oMath xmlns:m="http://schemas.openxmlformats.org/officeDocument/2006/math">
                    <m:acc>
                      <m:accPr>
                        <m:chr m:val="⃗"/>
                        <m:ctrlPr>
                          <a:rPr lang="ru-RU" sz="2800" i="1" smtClean="0">
                            <a:latin typeface="Cambria Math" panose="02040503050406030204" pitchFamily="18" charset="0"/>
                          </a:rPr>
                        </m:ctrlPr>
                      </m:accPr>
                      <m:e>
                        <m:r>
                          <a:rPr lang="en-US" sz="2800" b="0" i="1" smtClean="0">
                            <a:latin typeface="Cambria Math" panose="02040503050406030204" pitchFamily="18" charset="0"/>
                          </a:rPr>
                          <m:t>𝑀𝑔</m:t>
                        </m:r>
                      </m:e>
                    </m:acc>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1</m:t>
                            </m:r>
                          </m:sub>
                        </m:sSub>
                      </m:e>
                    </m:acc>
                  </m:oMath>
                </a14:m>
                <a:r>
                  <a:rPr lang="en-US" sz="2800" dirty="0"/>
                  <a:t>+</a:t>
                </a:r>
                <a14:m>
                  <m:oMath xmlns:m="http://schemas.openxmlformats.org/officeDocument/2006/math">
                    <m:acc>
                      <m:accPr>
                        <m:chr m:val="⃗"/>
                        <m:ctrlPr>
                          <a:rPr lang="en-US" sz="2800" i="1" dirty="0" smtClean="0">
                            <a:latin typeface="Cambria Math" panose="02040503050406030204" pitchFamily="18" charset="0"/>
                          </a:rPr>
                        </m:ctrlPr>
                      </m:accPr>
                      <m:e>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𝑁</m:t>
                            </m:r>
                          </m:e>
                          <m:sub>
                            <m:r>
                              <a:rPr lang="en-US" sz="2800" b="0" i="1" dirty="0" smtClean="0">
                                <a:latin typeface="Cambria Math" panose="02040503050406030204" pitchFamily="18" charset="0"/>
                              </a:rPr>
                              <m:t>1</m:t>
                            </m:r>
                          </m:sub>
                        </m:sSub>
                      </m:e>
                    </m:acc>
                  </m:oMath>
                </a14:m>
                <a:r>
                  <a:rPr lang="en-US" sz="2800" dirty="0"/>
                  <a:t> </a:t>
                </a:r>
                <a14:m>
                  <m:oMath xmlns:m="http://schemas.openxmlformats.org/officeDocument/2006/math">
                    <m:r>
                      <a:rPr lang="en-US" sz="2800" i="1" dirty="0">
                        <a:latin typeface="Cambria Math" panose="02040503050406030204" pitchFamily="18" charset="0"/>
                      </a:rPr>
                      <m:t>+</m:t>
                    </m:r>
                    <m:acc>
                      <m:accPr>
                        <m:chr m:val="⃗"/>
                        <m:ctrlPr>
                          <a:rPr lang="en-US" sz="2800" i="1" dirty="0">
                            <a:latin typeface="Cambria Math" panose="02040503050406030204" pitchFamily="18" charset="0"/>
                          </a:rPr>
                        </m:ctrlPr>
                      </m:acc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𝐹</m:t>
                            </m:r>
                          </m:e>
                          <m:sub>
                            <m:r>
                              <a:rPr lang="ru-RU" sz="2800" i="1" dirty="0">
                                <a:latin typeface="Cambria Math" panose="02040503050406030204" pitchFamily="18" charset="0"/>
                              </a:rPr>
                              <m:t>тр</m:t>
                            </m:r>
                            <m:r>
                              <a:rPr lang="en-US" sz="2800" b="0" i="1" dirty="0" smtClean="0">
                                <a:latin typeface="Cambria Math" panose="02040503050406030204" pitchFamily="18" charset="0"/>
                              </a:rPr>
                              <m:t>1</m:t>
                            </m:r>
                          </m:sub>
                        </m:sSub>
                      </m:e>
                    </m:acc>
                    <m:r>
                      <a:rPr lang="en-US" sz="2800" i="1" dirty="0">
                        <a:latin typeface="Cambria Math" panose="02040503050406030204" pitchFamily="18" charset="0"/>
                      </a:rPr>
                      <m:t> </m:t>
                    </m:r>
                  </m:oMath>
                </a14:m>
                <a:r>
                  <a:rPr lang="en-US" sz="2800" dirty="0"/>
                  <a:t>+</a:t>
                </a:r>
                <a14:m>
                  <m:oMath xmlns:m="http://schemas.openxmlformats.org/officeDocument/2006/math">
                    <m:acc>
                      <m:accPr>
                        <m:chr m:val="⃗"/>
                        <m:ctrlPr>
                          <a:rPr lang="en-US" sz="2800" i="1" dirty="0" smtClean="0">
                            <a:latin typeface="Cambria Math" panose="02040503050406030204" pitchFamily="18" charset="0"/>
                          </a:rPr>
                        </m:ctrlPr>
                      </m:accPr>
                      <m:e>
                        <m:r>
                          <a:rPr lang="en-US" sz="2800" b="0" i="1" dirty="0" smtClean="0">
                            <a:latin typeface="Cambria Math" panose="02040503050406030204" pitchFamily="18" charset="0"/>
                          </a:rPr>
                          <m:t>𝐹</m:t>
                        </m:r>
                      </m:e>
                    </m:acc>
                  </m:oMath>
                </a14:m>
                <a:r>
                  <a:rPr lang="ru-RU" sz="2800" dirty="0"/>
                  <a:t>=</a:t>
                </a:r>
                <a14:m>
                  <m:oMath xmlns:m="http://schemas.openxmlformats.org/officeDocument/2006/math">
                    <m:acc>
                      <m:accPr>
                        <m:chr m:val="⃗"/>
                        <m:ctrlPr>
                          <a:rPr lang="ru-RU" sz="2800" i="1" dirty="0" smtClean="0">
                            <a:latin typeface="Cambria Math" panose="02040503050406030204" pitchFamily="18" charset="0"/>
                          </a:rPr>
                        </m:ctrlPr>
                      </m:accPr>
                      <m:e>
                        <m:r>
                          <a:rPr lang="en-US" sz="2800" b="0" i="1" dirty="0" smtClean="0">
                            <a:latin typeface="Cambria Math" panose="02040503050406030204" pitchFamily="18" charset="0"/>
                          </a:rPr>
                          <m:t>𝑀</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𝑎</m:t>
                            </m:r>
                          </m:e>
                          <m:sub>
                            <m:r>
                              <a:rPr lang="en-US" sz="2800" b="0" i="1" dirty="0" smtClean="0">
                                <a:latin typeface="Cambria Math" panose="02040503050406030204" pitchFamily="18" charset="0"/>
                              </a:rPr>
                              <m:t>1</m:t>
                            </m:r>
                          </m:sub>
                        </m:sSub>
                      </m:e>
                    </m:acc>
                    <m:r>
                      <a:rPr lang="en-US" sz="2800" b="0" i="1" dirty="0" smtClean="0">
                        <a:latin typeface="Cambria Math" panose="02040503050406030204" pitchFamily="18" charset="0"/>
                      </a:rPr>
                      <m:t>;</m:t>
                    </m:r>
                  </m:oMath>
                </a14:m>
                <a:endParaRPr lang="ru-RU" sz="2800" dirty="0"/>
              </a:p>
            </p:txBody>
          </p:sp>
        </mc:Choice>
        <mc:Fallback>
          <p:sp>
            <p:nvSpPr>
              <p:cNvPr id="78" name="TextBox 77">
                <a:extLst>
                  <a:ext uri="{FF2B5EF4-FFF2-40B4-BE49-F238E27FC236}">
                    <a16:creationId xmlns:a16="http://schemas.microsoft.com/office/drawing/2014/main" id="{848E644B-12D0-4319-86CC-E60DBB6DABFA}"/>
                  </a:ext>
                </a:extLst>
              </p:cNvPr>
              <p:cNvSpPr txBox="1">
                <a:spLocks noRot="1" noChangeAspect="1" noMove="1" noResize="1" noEditPoints="1" noAdjustHandles="1" noChangeArrowheads="1" noChangeShapeType="1" noTextEdit="1"/>
              </p:cNvSpPr>
              <p:nvPr/>
            </p:nvSpPr>
            <p:spPr>
              <a:xfrm>
                <a:off x="7885123" y="1605225"/>
                <a:ext cx="4282583" cy="531749"/>
              </a:xfrm>
              <a:prstGeom prst="rect">
                <a:avLst/>
              </a:prstGeom>
              <a:blipFill>
                <a:blip r:embed="rId5"/>
                <a:stretch>
                  <a:fillRect t="-6818" b="-34091"/>
                </a:stretch>
              </a:blipFill>
            </p:spPr>
            <p:txBody>
              <a:bodyPr/>
              <a:lstStyle/>
              <a:p>
                <a:r>
                  <a:rPr lang="ru-RU">
                    <a:noFill/>
                  </a:rPr>
                  <a:t> </a:t>
                </a:r>
              </a:p>
            </p:txBody>
          </p:sp>
        </mc:Fallback>
      </mc:AlternateContent>
      <p:sp>
        <p:nvSpPr>
          <p:cNvPr id="40" name="TextBox 39">
            <a:extLst>
              <a:ext uri="{FF2B5EF4-FFF2-40B4-BE49-F238E27FC236}">
                <a16:creationId xmlns:a16="http://schemas.microsoft.com/office/drawing/2014/main" id="{A0EAB213-BB17-47CE-A4D4-2CA0BBADBE4A}"/>
              </a:ext>
            </a:extLst>
          </p:cNvPr>
          <p:cNvSpPr txBox="1"/>
          <p:nvPr/>
        </p:nvSpPr>
        <p:spPr>
          <a:xfrm>
            <a:off x="133991" y="2637981"/>
            <a:ext cx="1924867" cy="461665"/>
          </a:xfrm>
          <a:prstGeom prst="rect">
            <a:avLst/>
          </a:prstGeom>
          <a:noFill/>
        </p:spPr>
        <p:txBody>
          <a:bodyPr wrap="square">
            <a:spAutoFit/>
          </a:bodyPr>
          <a:lstStyle/>
          <a:p>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 = 0,4 м </a:t>
            </a:r>
            <a:endParaRPr lang="ru-RU" dirty="0"/>
          </a:p>
        </p:txBody>
      </p:sp>
      <p:pic>
        <p:nvPicPr>
          <p:cNvPr id="8" name="Рисунок 7">
            <a:extLst>
              <a:ext uri="{FF2B5EF4-FFF2-40B4-BE49-F238E27FC236}">
                <a16:creationId xmlns:a16="http://schemas.microsoft.com/office/drawing/2014/main" id="{39B8FF3E-9AA0-477C-82B1-A5D43731A4B0}"/>
              </a:ext>
            </a:extLst>
          </p:cNvPr>
          <p:cNvPicPr>
            <a:picLocks noChangeAspect="1"/>
          </p:cNvPicPr>
          <p:nvPr/>
        </p:nvPicPr>
        <p:blipFill>
          <a:blip r:embed="rId6"/>
          <a:stretch>
            <a:fillRect/>
          </a:stretch>
        </p:blipFill>
        <p:spPr>
          <a:xfrm>
            <a:off x="3368747" y="1855884"/>
            <a:ext cx="4035902" cy="3084843"/>
          </a:xfrm>
          <a:prstGeom prst="rect">
            <a:avLst/>
          </a:prstGeom>
        </p:spPr>
      </p:pic>
      <p:cxnSp>
        <p:nvCxnSpPr>
          <p:cNvPr id="57" name="Прямая со стрелкой 56">
            <a:extLst>
              <a:ext uri="{FF2B5EF4-FFF2-40B4-BE49-F238E27FC236}">
                <a16:creationId xmlns:a16="http://schemas.microsoft.com/office/drawing/2014/main" id="{44B948C6-435A-404D-985B-B36B492918AB}"/>
              </a:ext>
            </a:extLst>
          </p:cNvPr>
          <p:cNvCxnSpPr>
            <a:cxnSpLocks/>
          </p:cNvCxnSpPr>
          <p:nvPr/>
        </p:nvCxnSpPr>
        <p:spPr>
          <a:xfrm flipV="1">
            <a:off x="4119352" y="1120773"/>
            <a:ext cx="0" cy="37440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a:extLst>
              <a:ext uri="{FF2B5EF4-FFF2-40B4-BE49-F238E27FC236}">
                <a16:creationId xmlns:a16="http://schemas.microsoft.com/office/drawing/2014/main" id="{7BC5089F-475D-4CFA-8F8D-A37078034AE7}"/>
              </a:ext>
            </a:extLst>
          </p:cNvPr>
          <p:cNvCxnSpPr>
            <a:cxnSpLocks/>
          </p:cNvCxnSpPr>
          <p:nvPr/>
        </p:nvCxnSpPr>
        <p:spPr>
          <a:xfrm>
            <a:off x="3368747" y="2943625"/>
            <a:ext cx="44530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a:extLst>
              <a:ext uri="{FF2B5EF4-FFF2-40B4-BE49-F238E27FC236}">
                <a16:creationId xmlns:a16="http://schemas.microsoft.com/office/drawing/2014/main" id="{9BAC6448-D3F0-43C0-B822-507B8EDC499C}"/>
              </a:ext>
            </a:extLst>
          </p:cNvPr>
          <p:cNvCxnSpPr>
            <a:cxnSpLocks/>
          </p:cNvCxnSpPr>
          <p:nvPr/>
        </p:nvCxnSpPr>
        <p:spPr>
          <a:xfrm flipH="1">
            <a:off x="5967588" y="2542127"/>
            <a:ext cx="17508" cy="11411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7" name="TextBox 66">
                <a:extLst>
                  <a:ext uri="{FF2B5EF4-FFF2-40B4-BE49-F238E27FC236}">
                    <a16:creationId xmlns:a16="http://schemas.microsoft.com/office/drawing/2014/main" id="{ED5AD28B-D2D7-4F1E-8B45-17B64E4228D4}"/>
                  </a:ext>
                </a:extLst>
              </p:cNvPr>
              <p:cNvSpPr txBox="1"/>
              <p:nvPr/>
            </p:nvSpPr>
            <p:spPr>
              <a:xfrm>
                <a:off x="6089636" y="3315318"/>
                <a:ext cx="523028" cy="414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r>
                            <a:rPr lang="en-US" sz="2400" b="0" i="1" smtClean="0">
                              <a:latin typeface="Cambria Math" panose="02040503050406030204" pitchFamily="18" charset="0"/>
                            </a:rPr>
                            <m:t>𝑀𝑔</m:t>
                          </m:r>
                        </m:e>
                      </m:acc>
                    </m:oMath>
                  </m:oMathPara>
                </a14:m>
                <a:endParaRPr lang="ru-RU" sz="2400" dirty="0"/>
              </a:p>
            </p:txBody>
          </p:sp>
        </mc:Choice>
        <mc:Fallback>
          <p:sp>
            <p:nvSpPr>
              <p:cNvPr id="67" name="TextBox 66">
                <a:extLst>
                  <a:ext uri="{FF2B5EF4-FFF2-40B4-BE49-F238E27FC236}">
                    <a16:creationId xmlns:a16="http://schemas.microsoft.com/office/drawing/2014/main" id="{ED5AD28B-D2D7-4F1E-8B45-17B64E4228D4}"/>
                  </a:ext>
                </a:extLst>
              </p:cNvPr>
              <p:cNvSpPr txBox="1">
                <a:spLocks noRot="1" noChangeAspect="1" noMove="1" noResize="1" noEditPoints="1" noAdjustHandles="1" noChangeArrowheads="1" noChangeShapeType="1" noTextEdit="1"/>
              </p:cNvSpPr>
              <p:nvPr/>
            </p:nvSpPr>
            <p:spPr>
              <a:xfrm>
                <a:off x="6089636" y="3315318"/>
                <a:ext cx="523028" cy="414088"/>
              </a:xfrm>
              <a:prstGeom prst="rect">
                <a:avLst/>
              </a:prstGeom>
              <a:blipFill>
                <a:blip r:embed="rId7"/>
                <a:stretch>
                  <a:fillRect/>
                </a:stretch>
              </a:blipFill>
            </p:spPr>
            <p:txBody>
              <a:bodyPr/>
              <a:lstStyle/>
              <a:p>
                <a:r>
                  <a:rPr lang="ru-RU">
                    <a:noFill/>
                  </a:rPr>
                  <a:t> </a:t>
                </a:r>
              </a:p>
            </p:txBody>
          </p:sp>
        </mc:Fallback>
      </mc:AlternateContent>
      <p:cxnSp>
        <p:nvCxnSpPr>
          <p:cNvPr id="46" name="Прямая со стрелкой 45">
            <a:extLst>
              <a:ext uri="{FF2B5EF4-FFF2-40B4-BE49-F238E27FC236}">
                <a16:creationId xmlns:a16="http://schemas.microsoft.com/office/drawing/2014/main" id="{C7625FE6-D94B-4B23-91CE-102333A5BFDB}"/>
              </a:ext>
            </a:extLst>
          </p:cNvPr>
          <p:cNvCxnSpPr>
            <a:cxnSpLocks/>
          </p:cNvCxnSpPr>
          <p:nvPr/>
        </p:nvCxnSpPr>
        <p:spPr>
          <a:xfrm flipH="1" flipV="1">
            <a:off x="4680717" y="2507776"/>
            <a:ext cx="1352038" cy="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1" name="TextBox 80">
                <a:extLst>
                  <a:ext uri="{FF2B5EF4-FFF2-40B4-BE49-F238E27FC236}">
                    <a16:creationId xmlns:a16="http://schemas.microsoft.com/office/drawing/2014/main" id="{2E89004A-6421-4D56-A995-115452978964}"/>
                  </a:ext>
                </a:extLst>
              </p:cNvPr>
              <p:cNvSpPr txBox="1"/>
              <p:nvPr/>
            </p:nvSpPr>
            <p:spPr>
              <a:xfrm>
                <a:off x="4035651" y="1976063"/>
                <a:ext cx="1104006" cy="4557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𝐹</m:t>
                              </m:r>
                            </m:e>
                            <m:sub>
                              <m:r>
                                <a:rPr lang="ru-RU" sz="2400" b="0" i="1" smtClean="0">
                                  <a:latin typeface="Cambria Math" panose="02040503050406030204" pitchFamily="18" charset="0"/>
                                </a:rPr>
                                <m:t>тр</m:t>
                              </m:r>
                              <m:r>
                                <a:rPr lang="en-US" sz="2400" b="0" i="1" smtClean="0">
                                  <a:latin typeface="Cambria Math" panose="02040503050406030204" pitchFamily="18" charset="0"/>
                                </a:rPr>
                                <m:t>1</m:t>
                              </m:r>
                            </m:sub>
                          </m:sSub>
                        </m:e>
                      </m:acc>
                    </m:oMath>
                  </m:oMathPara>
                </a14:m>
                <a:endParaRPr lang="ru-RU" sz="2400" dirty="0"/>
              </a:p>
            </p:txBody>
          </p:sp>
        </mc:Choice>
        <mc:Fallback>
          <p:sp>
            <p:nvSpPr>
              <p:cNvPr id="81" name="TextBox 80">
                <a:extLst>
                  <a:ext uri="{FF2B5EF4-FFF2-40B4-BE49-F238E27FC236}">
                    <a16:creationId xmlns:a16="http://schemas.microsoft.com/office/drawing/2014/main" id="{2E89004A-6421-4D56-A995-115452978964}"/>
                  </a:ext>
                </a:extLst>
              </p:cNvPr>
              <p:cNvSpPr txBox="1">
                <a:spLocks noRot="1" noChangeAspect="1" noMove="1" noResize="1" noEditPoints="1" noAdjustHandles="1" noChangeArrowheads="1" noChangeShapeType="1" noTextEdit="1"/>
              </p:cNvSpPr>
              <p:nvPr/>
            </p:nvSpPr>
            <p:spPr>
              <a:xfrm>
                <a:off x="4035651" y="1976063"/>
                <a:ext cx="1104006" cy="455766"/>
              </a:xfrm>
              <a:prstGeom prst="rect">
                <a:avLst/>
              </a:prstGeom>
              <a:blipFill>
                <a:blip r:embed="rId8"/>
                <a:stretch>
                  <a:fillRect/>
                </a:stretch>
              </a:blipFill>
            </p:spPr>
            <p:txBody>
              <a:bodyPr/>
              <a:lstStyle/>
              <a:p>
                <a:r>
                  <a:rPr lang="ru-RU">
                    <a:noFill/>
                  </a:rPr>
                  <a:t> </a:t>
                </a:r>
              </a:p>
            </p:txBody>
          </p:sp>
        </mc:Fallback>
      </mc:AlternateContent>
      <p:cxnSp>
        <p:nvCxnSpPr>
          <p:cNvPr id="45" name="Прямая со стрелкой 44">
            <a:extLst>
              <a:ext uri="{FF2B5EF4-FFF2-40B4-BE49-F238E27FC236}">
                <a16:creationId xmlns:a16="http://schemas.microsoft.com/office/drawing/2014/main" id="{CBB9C16F-1BA3-47B9-A126-B033F8844672}"/>
              </a:ext>
            </a:extLst>
          </p:cNvPr>
          <p:cNvCxnSpPr>
            <a:cxnSpLocks/>
          </p:cNvCxnSpPr>
          <p:nvPr/>
        </p:nvCxnSpPr>
        <p:spPr>
          <a:xfrm flipV="1">
            <a:off x="5996151" y="1514604"/>
            <a:ext cx="0" cy="9931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3" name="TextBox 62">
                <a:extLst>
                  <a:ext uri="{FF2B5EF4-FFF2-40B4-BE49-F238E27FC236}">
                    <a16:creationId xmlns:a16="http://schemas.microsoft.com/office/drawing/2014/main" id="{6763666E-9D2C-4DF3-85FA-D931830AD572}"/>
                  </a:ext>
                </a:extLst>
              </p:cNvPr>
              <p:cNvSpPr txBox="1"/>
              <p:nvPr/>
            </p:nvSpPr>
            <p:spPr>
              <a:xfrm>
                <a:off x="5689290" y="1078757"/>
                <a:ext cx="613722" cy="4140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1</m:t>
                              </m:r>
                            </m:sub>
                          </m:sSub>
                        </m:e>
                      </m:acc>
                    </m:oMath>
                  </m:oMathPara>
                </a14:m>
                <a:endParaRPr lang="ru-RU" sz="2400" dirty="0"/>
              </a:p>
            </p:txBody>
          </p:sp>
        </mc:Choice>
        <mc:Fallback>
          <p:sp>
            <p:nvSpPr>
              <p:cNvPr id="63" name="TextBox 62">
                <a:extLst>
                  <a:ext uri="{FF2B5EF4-FFF2-40B4-BE49-F238E27FC236}">
                    <a16:creationId xmlns:a16="http://schemas.microsoft.com/office/drawing/2014/main" id="{6763666E-9D2C-4DF3-85FA-D931830AD572}"/>
                  </a:ext>
                </a:extLst>
              </p:cNvPr>
              <p:cNvSpPr txBox="1">
                <a:spLocks noRot="1" noChangeAspect="1" noMove="1" noResize="1" noEditPoints="1" noAdjustHandles="1" noChangeArrowheads="1" noChangeShapeType="1" noTextEdit="1"/>
              </p:cNvSpPr>
              <p:nvPr/>
            </p:nvSpPr>
            <p:spPr>
              <a:xfrm>
                <a:off x="5689290" y="1078757"/>
                <a:ext cx="613722" cy="414088"/>
              </a:xfrm>
              <a:prstGeom prst="rect">
                <a:avLst/>
              </a:prstGeom>
              <a:blipFill>
                <a:blip r:embed="rId9"/>
                <a:stretch>
                  <a:fillRect/>
                </a:stretch>
              </a:blipFill>
            </p:spPr>
            <p:txBody>
              <a:bodyPr/>
              <a:lstStyle/>
              <a:p>
                <a:r>
                  <a:rPr lang="ru-RU">
                    <a:noFill/>
                  </a:rPr>
                  <a:t> </a:t>
                </a:r>
              </a:p>
            </p:txBody>
          </p:sp>
        </mc:Fallback>
      </mc:AlternateContent>
      <p:cxnSp>
        <p:nvCxnSpPr>
          <p:cNvPr id="51" name="Прямая со стрелкой 50">
            <a:extLst>
              <a:ext uri="{FF2B5EF4-FFF2-40B4-BE49-F238E27FC236}">
                <a16:creationId xmlns:a16="http://schemas.microsoft.com/office/drawing/2014/main" id="{CE8E844B-096B-4452-B2A0-0F08BAE5371C}"/>
              </a:ext>
            </a:extLst>
          </p:cNvPr>
          <p:cNvCxnSpPr>
            <a:cxnSpLocks/>
          </p:cNvCxnSpPr>
          <p:nvPr/>
        </p:nvCxnSpPr>
        <p:spPr>
          <a:xfrm flipV="1">
            <a:off x="5967588" y="2032468"/>
            <a:ext cx="1248758" cy="49239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9FEB2D38-5802-4C76-A4FB-9D68F03F37B9}"/>
              </a:ext>
            </a:extLst>
          </p:cNvPr>
          <p:cNvCxnSpPr>
            <a:cxnSpLocks/>
          </p:cNvCxnSpPr>
          <p:nvPr/>
        </p:nvCxnSpPr>
        <p:spPr>
          <a:xfrm>
            <a:off x="3716238" y="4368701"/>
            <a:ext cx="0" cy="10567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a:extLst>
              <a:ext uri="{FF2B5EF4-FFF2-40B4-BE49-F238E27FC236}">
                <a16:creationId xmlns:a16="http://schemas.microsoft.com/office/drawing/2014/main" id="{64869615-35BC-4717-9AF8-480CB5962966}"/>
              </a:ext>
            </a:extLst>
          </p:cNvPr>
          <p:cNvCxnSpPr>
            <a:cxnSpLocks/>
          </p:cNvCxnSpPr>
          <p:nvPr/>
        </p:nvCxnSpPr>
        <p:spPr>
          <a:xfrm flipH="1">
            <a:off x="5083944" y="2507776"/>
            <a:ext cx="947604" cy="0"/>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5" name="TextBox 64">
                <a:extLst>
                  <a:ext uri="{FF2B5EF4-FFF2-40B4-BE49-F238E27FC236}">
                    <a16:creationId xmlns:a16="http://schemas.microsoft.com/office/drawing/2014/main" id="{5B2A33FA-0E55-42CC-9D8D-5540C2207CBE}"/>
                  </a:ext>
                </a:extLst>
              </p:cNvPr>
              <p:cNvSpPr txBox="1"/>
              <p:nvPr/>
            </p:nvSpPr>
            <p:spPr>
              <a:xfrm>
                <a:off x="5039631" y="1985667"/>
                <a:ext cx="319169" cy="4140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1</m:t>
                              </m:r>
                            </m:sub>
                          </m:sSub>
                        </m:e>
                      </m:acc>
                    </m:oMath>
                  </m:oMathPara>
                </a14:m>
                <a:endParaRPr lang="ru-RU" sz="2400" dirty="0"/>
              </a:p>
            </p:txBody>
          </p:sp>
        </mc:Choice>
        <mc:Fallback>
          <p:sp>
            <p:nvSpPr>
              <p:cNvPr id="65" name="TextBox 64">
                <a:extLst>
                  <a:ext uri="{FF2B5EF4-FFF2-40B4-BE49-F238E27FC236}">
                    <a16:creationId xmlns:a16="http://schemas.microsoft.com/office/drawing/2014/main" id="{5B2A33FA-0E55-42CC-9D8D-5540C2207CBE}"/>
                  </a:ext>
                </a:extLst>
              </p:cNvPr>
              <p:cNvSpPr txBox="1">
                <a:spLocks noRot="1" noChangeAspect="1" noMove="1" noResize="1" noEditPoints="1" noAdjustHandles="1" noChangeArrowheads="1" noChangeShapeType="1" noTextEdit="1"/>
              </p:cNvSpPr>
              <p:nvPr/>
            </p:nvSpPr>
            <p:spPr>
              <a:xfrm>
                <a:off x="5039631" y="1985667"/>
                <a:ext cx="319169" cy="414088"/>
              </a:xfrm>
              <a:prstGeom prst="rect">
                <a:avLst/>
              </a:prstGeom>
              <a:blipFill>
                <a:blip r:embed="rId10"/>
                <a:stretch>
                  <a:fillRect/>
                </a:stretch>
              </a:blipFill>
            </p:spPr>
            <p:txBody>
              <a:bodyPr/>
              <a:lstStyle/>
              <a:p>
                <a:r>
                  <a:rPr lang="ru-RU">
                    <a:noFill/>
                  </a:rPr>
                  <a:t> </a:t>
                </a:r>
              </a:p>
            </p:txBody>
          </p:sp>
        </mc:Fallback>
      </mc:AlternateContent>
      <p:cxnSp>
        <p:nvCxnSpPr>
          <p:cNvPr id="69" name="Прямая со стрелкой 68">
            <a:extLst>
              <a:ext uri="{FF2B5EF4-FFF2-40B4-BE49-F238E27FC236}">
                <a16:creationId xmlns:a16="http://schemas.microsoft.com/office/drawing/2014/main" id="{2DB3570D-B9F2-4B34-929C-F4639D64C6EB}"/>
              </a:ext>
            </a:extLst>
          </p:cNvPr>
          <p:cNvCxnSpPr>
            <a:cxnSpLocks/>
          </p:cNvCxnSpPr>
          <p:nvPr/>
        </p:nvCxnSpPr>
        <p:spPr>
          <a:xfrm flipV="1">
            <a:off x="3716238" y="3474699"/>
            <a:ext cx="0" cy="96536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0" name="TextBox 69">
                <a:extLst>
                  <a:ext uri="{FF2B5EF4-FFF2-40B4-BE49-F238E27FC236}">
                    <a16:creationId xmlns:a16="http://schemas.microsoft.com/office/drawing/2014/main" id="{65814520-1819-468E-A43B-31A6ADA50C02}"/>
                  </a:ext>
                </a:extLst>
              </p:cNvPr>
              <p:cNvSpPr txBox="1"/>
              <p:nvPr/>
            </p:nvSpPr>
            <p:spPr>
              <a:xfrm>
                <a:off x="3258855" y="3471257"/>
                <a:ext cx="304058" cy="4140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2</m:t>
                              </m:r>
                            </m:sub>
                          </m:sSub>
                        </m:e>
                      </m:acc>
                    </m:oMath>
                  </m:oMathPara>
                </a14:m>
                <a:endParaRPr lang="ru-RU" sz="2400" dirty="0"/>
              </a:p>
            </p:txBody>
          </p:sp>
        </mc:Choice>
        <mc:Fallback>
          <p:sp>
            <p:nvSpPr>
              <p:cNvPr id="70" name="TextBox 69">
                <a:extLst>
                  <a:ext uri="{FF2B5EF4-FFF2-40B4-BE49-F238E27FC236}">
                    <a16:creationId xmlns:a16="http://schemas.microsoft.com/office/drawing/2014/main" id="{65814520-1819-468E-A43B-31A6ADA50C02}"/>
                  </a:ext>
                </a:extLst>
              </p:cNvPr>
              <p:cNvSpPr txBox="1">
                <a:spLocks noRot="1" noChangeAspect="1" noMove="1" noResize="1" noEditPoints="1" noAdjustHandles="1" noChangeArrowheads="1" noChangeShapeType="1" noTextEdit="1"/>
              </p:cNvSpPr>
              <p:nvPr/>
            </p:nvSpPr>
            <p:spPr>
              <a:xfrm>
                <a:off x="3258855" y="3471257"/>
                <a:ext cx="304058" cy="414088"/>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D3A5EF8D-F04D-49DD-894A-5A93E90BD701}"/>
                  </a:ext>
                </a:extLst>
              </p:cNvPr>
              <p:cNvSpPr txBox="1"/>
              <p:nvPr/>
            </p:nvSpPr>
            <p:spPr>
              <a:xfrm>
                <a:off x="6090476" y="3315318"/>
                <a:ext cx="523028" cy="414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r>
                            <a:rPr lang="en-US" sz="2400" b="0" i="1" smtClean="0">
                              <a:latin typeface="Cambria Math" panose="02040503050406030204" pitchFamily="18" charset="0"/>
                            </a:rPr>
                            <m:t>𝑀𝑔</m:t>
                          </m:r>
                        </m:e>
                      </m:acc>
                    </m:oMath>
                  </m:oMathPara>
                </a14:m>
                <a:endParaRPr lang="ru-RU" sz="2400" dirty="0"/>
              </a:p>
            </p:txBody>
          </p:sp>
        </mc:Choice>
        <mc:Fallback>
          <p:sp>
            <p:nvSpPr>
              <p:cNvPr id="54" name="TextBox 53">
                <a:extLst>
                  <a:ext uri="{FF2B5EF4-FFF2-40B4-BE49-F238E27FC236}">
                    <a16:creationId xmlns:a16="http://schemas.microsoft.com/office/drawing/2014/main" id="{D3A5EF8D-F04D-49DD-894A-5A93E90BD701}"/>
                  </a:ext>
                </a:extLst>
              </p:cNvPr>
              <p:cNvSpPr txBox="1">
                <a:spLocks noRot="1" noChangeAspect="1" noMove="1" noResize="1" noEditPoints="1" noAdjustHandles="1" noChangeArrowheads="1" noChangeShapeType="1" noTextEdit="1"/>
              </p:cNvSpPr>
              <p:nvPr/>
            </p:nvSpPr>
            <p:spPr>
              <a:xfrm>
                <a:off x="6090476" y="3315318"/>
                <a:ext cx="523028" cy="414088"/>
              </a:xfrm>
              <a:prstGeom prst="rect">
                <a:avLst/>
              </a:prstGeom>
              <a:blipFill>
                <a:blip r:embed="rId12"/>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283B481F-9037-4C6E-B4FB-358662FD39D3}"/>
                  </a:ext>
                </a:extLst>
              </p:cNvPr>
              <p:cNvSpPr txBox="1"/>
              <p:nvPr/>
            </p:nvSpPr>
            <p:spPr>
              <a:xfrm>
                <a:off x="3011830" y="4952490"/>
                <a:ext cx="51982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r>
                            <a:rPr lang="en-US" sz="2400" b="0" i="1" smtClean="0">
                              <a:latin typeface="Cambria Math" panose="02040503050406030204" pitchFamily="18" charset="0"/>
                            </a:rPr>
                            <m:t>𝑚</m:t>
                          </m:r>
                          <m:r>
                            <a:rPr lang="en-US" sz="2400" b="0" i="1" smtClean="0">
                              <a:latin typeface="Cambria Math" panose="02040503050406030204" pitchFamily="18" charset="0"/>
                            </a:rPr>
                            <m:t>𝑔</m:t>
                          </m:r>
                        </m:e>
                      </m:acc>
                    </m:oMath>
                  </m:oMathPara>
                </a14:m>
                <a:endParaRPr lang="ru-RU" sz="2400" dirty="0"/>
              </a:p>
            </p:txBody>
          </p:sp>
        </mc:Choice>
        <mc:Fallback>
          <p:sp>
            <p:nvSpPr>
              <p:cNvPr id="56" name="TextBox 55">
                <a:extLst>
                  <a:ext uri="{FF2B5EF4-FFF2-40B4-BE49-F238E27FC236}">
                    <a16:creationId xmlns:a16="http://schemas.microsoft.com/office/drawing/2014/main" id="{283B481F-9037-4C6E-B4FB-358662FD39D3}"/>
                  </a:ext>
                </a:extLst>
              </p:cNvPr>
              <p:cNvSpPr txBox="1">
                <a:spLocks noRot="1" noChangeAspect="1" noMove="1" noResize="1" noEditPoints="1" noAdjustHandles="1" noChangeArrowheads="1" noChangeShapeType="1" noTextEdit="1"/>
              </p:cNvSpPr>
              <p:nvPr/>
            </p:nvSpPr>
            <p:spPr>
              <a:xfrm>
                <a:off x="3011830" y="4952490"/>
                <a:ext cx="519822" cy="369332"/>
              </a:xfrm>
              <a:prstGeom prst="rect">
                <a:avLst/>
              </a:prstGeom>
              <a:blipFill>
                <a:blip r:embed="rId13"/>
                <a:stretch>
                  <a:fillRect l="-7059" r="-14118" b="-24590"/>
                </a:stretch>
              </a:blipFill>
            </p:spPr>
            <p:txBody>
              <a:bodyPr/>
              <a:lstStyle/>
              <a:p>
                <a:r>
                  <a:rPr lang="ru-RU">
                    <a:noFill/>
                  </a:rPr>
                  <a:t> </a:t>
                </a:r>
              </a:p>
            </p:txBody>
          </p:sp>
        </mc:Fallback>
      </mc:AlternateContent>
      <p:cxnSp>
        <p:nvCxnSpPr>
          <p:cNvPr id="58" name="Прямая со стрелкой 57">
            <a:extLst>
              <a:ext uri="{FF2B5EF4-FFF2-40B4-BE49-F238E27FC236}">
                <a16:creationId xmlns:a16="http://schemas.microsoft.com/office/drawing/2014/main" id="{F6096FA8-E2A8-4B60-948A-22EF55AA1928}"/>
              </a:ext>
            </a:extLst>
          </p:cNvPr>
          <p:cNvCxnSpPr>
            <a:cxnSpLocks/>
          </p:cNvCxnSpPr>
          <p:nvPr/>
        </p:nvCxnSpPr>
        <p:spPr>
          <a:xfrm flipV="1">
            <a:off x="2835091" y="3639552"/>
            <a:ext cx="0" cy="109747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2634572A-95EA-4393-AA6A-F5880E327C3A}"/>
                  </a:ext>
                </a:extLst>
              </p:cNvPr>
              <p:cNvSpPr txBox="1"/>
              <p:nvPr/>
            </p:nvSpPr>
            <p:spPr>
              <a:xfrm>
                <a:off x="2387071" y="4003625"/>
                <a:ext cx="52008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2</m:t>
                              </m:r>
                            </m:sub>
                          </m:sSub>
                        </m:e>
                      </m:acc>
                    </m:oMath>
                  </m:oMathPara>
                </a14:m>
                <a:endParaRPr lang="ru-RU" sz="2400" dirty="0"/>
              </a:p>
            </p:txBody>
          </p:sp>
        </mc:Choice>
        <mc:Fallback>
          <p:sp>
            <p:nvSpPr>
              <p:cNvPr id="59" name="TextBox 58">
                <a:extLst>
                  <a:ext uri="{FF2B5EF4-FFF2-40B4-BE49-F238E27FC236}">
                    <a16:creationId xmlns:a16="http://schemas.microsoft.com/office/drawing/2014/main" id="{2634572A-95EA-4393-AA6A-F5880E327C3A}"/>
                  </a:ext>
                </a:extLst>
              </p:cNvPr>
              <p:cNvSpPr txBox="1">
                <a:spLocks noRot="1" noChangeAspect="1" noMove="1" noResize="1" noEditPoints="1" noAdjustHandles="1" noChangeArrowheads="1" noChangeShapeType="1" noTextEdit="1"/>
              </p:cNvSpPr>
              <p:nvPr/>
            </p:nvSpPr>
            <p:spPr>
              <a:xfrm>
                <a:off x="2387071" y="4003625"/>
                <a:ext cx="520080" cy="369332"/>
              </a:xfrm>
              <a:prstGeom prst="rect">
                <a:avLst/>
              </a:prstGeom>
              <a:blipFill>
                <a:blip r:embed="rId14"/>
                <a:stretch>
                  <a:fillRect b="-15000"/>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72" name="TextBox 71">
                <a:extLst>
                  <a:ext uri="{FF2B5EF4-FFF2-40B4-BE49-F238E27FC236}">
                    <a16:creationId xmlns:a16="http://schemas.microsoft.com/office/drawing/2014/main" id="{6AE8456A-8725-44E0-AFB7-20A901C4110D}"/>
                  </a:ext>
                </a:extLst>
              </p:cNvPr>
              <p:cNvSpPr txBox="1"/>
              <p:nvPr/>
            </p:nvSpPr>
            <p:spPr>
              <a:xfrm>
                <a:off x="6612664" y="3953515"/>
                <a:ext cx="5393912" cy="46955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0</m:t>
                      </m:r>
                      <m:r>
                        <a:rPr lang="en-US" sz="2800" b="0" i="1" smtClean="0">
                          <a:latin typeface="Cambria Math" panose="02040503050406030204" pitchFamily="18" charset="0"/>
                        </a:rPr>
                        <m:t>𝑥</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1</m:t>
                          </m:r>
                        </m:sub>
                      </m:sSub>
                      <m:r>
                        <a:rPr lang="ru-RU"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ru-RU" sz="2800" i="1">
                              <a:latin typeface="Cambria Math" panose="02040503050406030204" pitchFamily="18" charset="0"/>
                            </a:rPr>
                            <m:t>тр</m:t>
                          </m:r>
                          <m:r>
                            <a:rPr lang="en-US" sz="2800" b="0" i="1" smtClean="0">
                              <a:latin typeface="Cambria Math" panose="02040503050406030204" pitchFamily="18" charset="0"/>
                            </a:rPr>
                            <m:t>1</m:t>
                          </m:r>
                        </m:sub>
                      </m:sSub>
                      <m:r>
                        <a:rPr lang="en-US" sz="2800" i="1">
                          <a:latin typeface="Cambria Math" panose="02040503050406030204" pitchFamily="18" charset="0"/>
                        </a:rPr>
                        <m:t>+</m:t>
                      </m:r>
                      <m:r>
                        <a:rPr lang="en-US" sz="2800" i="1">
                          <a:latin typeface="Cambria Math" panose="02040503050406030204" pitchFamily="18" charset="0"/>
                        </a:rPr>
                        <m:t>𝐹𝑐𝑜</m:t>
                      </m:r>
                      <m:r>
                        <a:rPr lang="en-US" sz="2800" i="1" dirty="0">
                          <a:latin typeface="Cambria Math" panose="02040503050406030204" pitchFamily="18" charset="0"/>
                        </a:rPr>
                        <m:t>𝑠</m:t>
                      </m:r>
                      <m:r>
                        <a:rPr lang="en-US" sz="2800" i="1" dirty="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rPr>
                        <m:t>=</m:t>
                      </m:r>
                      <m:r>
                        <a:rPr lang="en-US" sz="2800" b="0" i="1" smtClean="0">
                          <a:latin typeface="Cambria Math" panose="02040503050406030204" pitchFamily="18" charset="0"/>
                        </a:rPr>
                        <m:t>𝑀</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oMath>
                  </m:oMathPara>
                </a14:m>
                <a:endParaRPr lang="ru-RU" sz="2800" dirty="0"/>
              </a:p>
            </p:txBody>
          </p:sp>
        </mc:Choice>
        <mc:Fallback>
          <p:sp>
            <p:nvSpPr>
              <p:cNvPr id="72" name="TextBox 71">
                <a:extLst>
                  <a:ext uri="{FF2B5EF4-FFF2-40B4-BE49-F238E27FC236}">
                    <a16:creationId xmlns:a16="http://schemas.microsoft.com/office/drawing/2014/main" id="{6AE8456A-8725-44E0-AFB7-20A901C4110D}"/>
                  </a:ext>
                </a:extLst>
              </p:cNvPr>
              <p:cNvSpPr txBox="1">
                <a:spLocks noRot="1" noChangeAspect="1" noMove="1" noResize="1" noEditPoints="1" noAdjustHandles="1" noChangeArrowheads="1" noChangeShapeType="1" noTextEdit="1"/>
              </p:cNvSpPr>
              <p:nvPr/>
            </p:nvSpPr>
            <p:spPr>
              <a:xfrm>
                <a:off x="6612664" y="3953515"/>
                <a:ext cx="5393912" cy="469552"/>
              </a:xfrm>
              <a:prstGeom prst="rect">
                <a:avLst/>
              </a:prstGeom>
              <a:blipFill>
                <a:blip r:embed="rId15"/>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75" name="TextBox 74">
                <a:extLst>
                  <a:ext uri="{FF2B5EF4-FFF2-40B4-BE49-F238E27FC236}">
                    <a16:creationId xmlns:a16="http://schemas.microsoft.com/office/drawing/2014/main" id="{69706F1F-8647-4D24-9C1A-30E4A32E8FB3}"/>
                  </a:ext>
                </a:extLst>
              </p:cNvPr>
              <p:cNvSpPr txBox="1"/>
              <p:nvPr/>
            </p:nvSpPr>
            <p:spPr>
              <a:xfrm>
                <a:off x="4640321" y="4572121"/>
                <a:ext cx="748230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0</m:t>
                      </m:r>
                      <m:r>
                        <a:rPr lang="en-US" sz="2800" b="0" i="1" dirty="0" smtClean="0">
                          <a:latin typeface="Cambria Math" panose="02040503050406030204" pitchFamily="18" charset="0"/>
                        </a:rPr>
                        <m:t>𝑦</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𝑚𝑔</m:t>
                      </m:r>
                      <m:r>
                        <a:rPr lang="en-US" sz="2800" b="0" i="1" smtClean="0">
                          <a:latin typeface="Cambria Math" panose="02040503050406030204" pitchFamily="18" charset="0"/>
                        </a:rPr>
                        <m:t>=</m:t>
                      </m:r>
                      <m:r>
                        <a:rPr lang="en-US" sz="2800" b="0" i="1" smtClean="0">
                          <a:latin typeface="Cambria Math" panose="02040503050406030204" pitchFamily="18" charset="0"/>
                        </a:rPr>
                        <m:t>𝑚𝑎</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rPr>
                        <m:t>𝑀</m:t>
                      </m:r>
                      <m:r>
                        <a:rPr lang="en-US" sz="2800" b="0" i="1" smtClean="0">
                          <a:latin typeface="Cambria Math" panose="02040503050406030204" pitchFamily="18" charset="0"/>
                        </a:rPr>
                        <m:t>𝑔</m:t>
                      </m:r>
                      <m:r>
                        <a:rPr lang="en-US" sz="2800" b="0" i="1" smtClean="0">
                          <a:latin typeface="Cambria Math" panose="02040503050406030204" pitchFamily="18" charset="0"/>
                        </a:rPr>
                        <m:t>+</m:t>
                      </m:r>
                      <m:r>
                        <a:rPr lang="en-US" sz="2800" b="0" i="1" smtClean="0">
                          <a:latin typeface="Cambria Math" panose="02040503050406030204" pitchFamily="18" charset="0"/>
                        </a:rPr>
                        <m:t>𝐹𝑠𝑖𝑛</m:t>
                      </m:r>
                      <m:r>
                        <a:rPr lang="en-US" sz="2800" i="1" dirty="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rPr>
                        <m:t>=0; </m:t>
                      </m:r>
                    </m:oMath>
                  </m:oMathPara>
                </a14:m>
                <a:endParaRPr lang="ru-RU" sz="2800" dirty="0"/>
              </a:p>
            </p:txBody>
          </p:sp>
        </mc:Choice>
        <mc:Fallback>
          <p:sp>
            <p:nvSpPr>
              <p:cNvPr id="75" name="TextBox 74">
                <a:extLst>
                  <a:ext uri="{FF2B5EF4-FFF2-40B4-BE49-F238E27FC236}">
                    <a16:creationId xmlns:a16="http://schemas.microsoft.com/office/drawing/2014/main" id="{69706F1F-8647-4D24-9C1A-30E4A32E8FB3}"/>
                  </a:ext>
                </a:extLst>
              </p:cNvPr>
              <p:cNvSpPr txBox="1">
                <a:spLocks noRot="1" noChangeAspect="1" noMove="1" noResize="1" noEditPoints="1" noAdjustHandles="1" noChangeArrowheads="1" noChangeShapeType="1" noTextEdit="1"/>
              </p:cNvSpPr>
              <p:nvPr/>
            </p:nvSpPr>
            <p:spPr>
              <a:xfrm>
                <a:off x="4640321" y="4572121"/>
                <a:ext cx="7482305" cy="430887"/>
              </a:xfrm>
              <a:prstGeom prst="rect">
                <a:avLst/>
              </a:prstGeom>
              <a:blipFill>
                <a:blip r:embed="rId16"/>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80" name="TextBox 79">
                <a:extLst>
                  <a:ext uri="{FF2B5EF4-FFF2-40B4-BE49-F238E27FC236}">
                    <a16:creationId xmlns:a16="http://schemas.microsoft.com/office/drawing/2014/main" id="{95443530-1894-4409-8908-AE9585A4C045}"/>
                  </a:ext>
                </a:extLst>
              </p:cNvPr>
              <p:cNvSpPr txBox="1"/>
              <p:nvPr/>
            </p:nvSpPr>
            <p:spPr>
              <a:xfrm>
                <a:off x="5967588" y="5192913"/>
                <a:ext cx="48057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𝑇</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oMath>
                  </m:oMathPara>
                </a14:m>
                <a:endParaRPr lang="ru-RU" sz="2800" dirty="0"/>
              </a:p>
            </p:txBody>
          </p:sp>
        </mc:Choice>
        <mc:Fallback>
          <p:sp>
            <p:nvSpPr>
              <p:cNvPr id="80" name="TextBox 79">
                <a:extLst>
                  <a:ext uri="{FF2B5EF4-FFF2-40B4-BE49-F238E27FC236}">
                    <a16:creationId xmlns:a16="http://schemas.microsoft.com/office/drawing/2014/main" id="{95443530-1894-4409-8908-AE9585A4C045}"/>
                  </a:ext>
                </a:extLst>
              </p:cNvPr>
              <p:cNvSpPr txBox="1">
                <a:spLocks noRot="1" noChangeAspect="1" noMove="1" noResize="1" noEditPoints="1" noAdjustHandles="1" noChangeArrowheads="1" noChangeShapeType="1" noTextEdit="1"/>
              </p:cNvSpPr>
              <p:nvPr/>
            </p:nvSpPr>
            <p:spPr>
              <a:xfrm>
                <a:off x="5967588" y="5192913"/>
                <a:ext cx="4805739" cy="430887"/>
              </a:xfrm>
              <a:prstGeom prst="rect">
                <a:avLst/>
              </a:prstGeom>
              <a:blipFill>
                <a:blip r:embed="rId17"/>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82" name="TextBox 81">
                <a:extLst>
                  <a:ext uri="{FF2B5EF4-FFF2-40B4-BE49-F238E27FC236}">
                    <a16:creationId xmlns:a16="http://schemas.microsoft.com/office/drawing/2014/main" id="{9647CD8B-66AD-4AAD-B8F5-EC488ED4B402}"/>
                  </a:ext>
                </a:extLst>
              </p:cNvPr>
              <p:cNvSpPr txBox="1"/>
              <p:nvPr/>
            </p:nvSpPr>
            <p:spPr>
              <a:xfrm>
                <a:off x="5139657" y="5891824"/>
                <a:ext cx="628486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80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i="1">
                          <a:latin typeface="Cambria Math" panose="02040503050406030204" pitchFamily="18" charset="0"/>
                        </a:rPr>
                        <m:t>𝑚𝑎</m:t>
                      </m:r>
                      <m:r>
                        <a:rPr lang="en-US" sz="2800" b="0" i="1" smtClean="0">
                          <a:latin typeface="Cambria Math" panose="02040503050406030204" pitchFamily="18" charset="0"/>
                        </a:rPr>
                        <m:t>+</m:t>
                      </m:r>
                      <m:r>
                        <a:rPr lang="en-US" sz="2800" b="0" i="1" smtClean="0">
                          <a:latin typeface="Cambria Math" panose="02040503050406030204" pitchFamily="18" charset="0"/>
                        </a:rPr>
                        <m:t>𝑚𝑔</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rPr>
                        <m:t>𝑀</m:t>
                      </m:r>
                      <m:r>
                        <a:rPr lang="en-US" sz="2800" b="0" i="1" smtClean="0">
                          <a:latin typeface="Cambria Math" panose="02040503050406030204" pitchFamily="18" charset="0"/>
                        </a:rPr>
                        <m:t>𝑔</m:t>
                      </m:r>
                      <m:r>
                        <a:rPr lang="en-US" sz="2800" i="1">
                          <a:latin typeface="Cambria Math" panose="02040503050406030204" pitchFamily="18" charset="0"/>
                        </a:rPr>
                        <m:t>−</m:t>
                      </m:r>
                      <m:r>
                        <a:rPr lang="en-US" sz="2800" i="1">
                          <a:latin typeface="Cambria Math" panose="02040503050406030204" pitchFamily="18" charset="0"/>
                        </a:rPr>
                        <m:t>𝐹𝑠𝑖𝑛</m:t>
                      </m:r>
                      <m:r>
                        <a:rPr lang="en-US" sz="2800" i="1" dirty="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rPr>
                        <m:t>.</m:t>
                      </m:r>
                    </m:oMath>
                  </m:oMathPara>
                </a14:m>
                <a:endParaRPr lang="ru-RU" sz="2800" dirty="0"/>
              </a:p>
            </p:txBody>
          </p:sp>
        </mc:Choice>
        <mc:Fallback>
          <p:sp>
            <p:nvSpPr>
              <p:cNvPr id="82" name="TextBox 81">
                <a:extLst>
                  <a:ext uri="{FF2B5EF4-FFF2-40B4-BE49-F238E27FC236}">
                    <a16:creationId xmlns:a16="http://schemas.microsoft.com/office/drawing/2014/main" id="{9647CD8B-66AD-4AAD-B8F5-EC488ED4B402}"/>
                  </a:ext>
                </a:extLst>
              </p:cNvPr>
              <p:cNvSpPr txBox="1">
                <a:spLocks noRot="1" noChangeAspect="1" noMove="1" noResize="1" noEditPoints="1" noAdjustHandles="1" noChangeArrowheads="1" noChangeShapeType="1" noTextEdit="1"/>
              </p:cNvSpPr>
              <p:nvPr/>
            </p:nvSpPr>
            <p:spPr>
              <a:xfrm>
                <a:off x="5139657" y="5891824"/>
                <a:ext cx="6284862" cy="430887"/>
              </a:xfrm>
              <a:prstGeom prst="rect">
                <a:avLst/>
              </a:prstGeom>
              <a:blipFill>
                <a:blip r:embed="rId18"/>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892951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655F8F71-1228-4514-ACDD-F4D49D880581}"/>
                  </a:ext>
                </a:extLst>
              </p:cNvPr>
              <p:cNvSpPr txBox="1"/>
              <p:nvPr/>
            </p:nvSpPr>
            <p:spPr>
              <a:xfrm>
                <a:off x="2245504" y="579625"/>
                <a:ext cx="7174721"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i="1">
                          <a:latin typeface="Cambria Math" panose="02040503050406030204" pitchFamily="18" charset="0"/>
                        </a:rPr>
                        <m:t>𝑚𝑎</m:t>
                      </m:r>
                      <m:r>
                        <a:rPr lang="en-US" sz="2800" b="0" i="1" smtClean="0">
                          <a:latin typeface="Cambria Math" panose="02040503050406030204" pitchFamily="18" charset="0"/>
                        </a:rPr>
                        <m:t>−</m:t>
                      </m:r>
                      <m:r>
                        <a:rPr lang="en-US" sz="2800" i="1">
                          <a:latin typeface="Cambria Math" panose="02040503050406030204" pitchFamily="18" charset="0"/>
                        </a:rPr>
                        <m:t>𝑚𝑔</m:t>
                      </m:r>
                      <m:r>
                        <a:rPr lang="ru-RU" sz="2800" i="1">
                          <a:latin typeface="Cambria Math" panose="02040503050406030204" pitchFamily="18" charset="0"/>
                        </a:rPr>
                        <m:t>−</m:t>
                      </m:r>
                      <m:r>
                        <m:rPr>
                          <m:sty m:val="p"/>
                        </m:rPr>
                        <a:rPr lang="el-GR" sz="2800" i="1" smtClean="0">
                          <a:latin typeface="Cambria Math" panose="02040503050406030204" pitchFamily="18" charset="0"/>
                        </a:rPr>
                        <m:t>μ</m:t>
                      </m:r>
                      <m:r>
                        <a:rPr lang="en-US" sz="2800" i="1">
                          <a:latin typeface="Cambria Math" panose="02040503050406030204" pitchFamily="18" charset="0"/>
                        </a:rPr>
                        <m:t>(</m:t>
                      </m:r>
                      <m:r>
                        <a:rPr lang="en-US" sz="2800" i="1">
                          <a:latin typeface="Cambria Math" panose="02040503050406030204" pitchFamily="18" charset="0"/>
                        </a:rPr>
                        <m:t>𝑀𝑔</m:t>
                      </m:r>
                      <m:r>
                        <a:rPr lang="en-US" sz="2800" i="1">
                          <a:latin typeface="Cambria Math" panose="02040503050406030204" pitchFamily="18" charset="0"/>
                        </a:rPr>
                        <m:t>−</m:t>
                      </m:r>
                      <m:r>
                        <a:rPr lang="en-US" sz="2800" i="1">
                          <a:latin typeface="Cambria Math" panose="02040503050406030204" pitchFamily="18" charset="0"/>
                        </a:rPr>
                        <m:t>𝐹𝑠𝑖𝑛</m:t>
                      </m:r>
                      <m:r>
                        <a:rPr lang="en-US" sz="2800" i="1" dirty="0">
                          <a:latin typeface="Cambria Math" panose="02040503050406030204" pitchFamily="18" charset="0"/>
                          <a:ea typeface="Cambria Math" panose="02040503050406030204" pitchFamily="18" charset="0"/>
                        </a:rPr>
                        <m:t>𝛼</m:t>
                      </m:r>
                      <m:r>
                        <a:rPr lang="en-US" sz="2800" b="0" i="1" dirty="0"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m:t>
                      </m:r>
                      <m:r>
                        <a:rPr lang="en-US" sz="2800" i="1">
                          <a:latin typeface="Cambria Math" panose="02040503050406030204" pitchFamily="18" charset="0"/>
                        </a:rPr>
                        <m:t>𝐹𝑐𝑜</m:t>
                      </m:r>
                      <m:r>
                        <a:rPr lang="en-US" sz="2800" i="1" dirty="0">
                          <a:latin typeface="Cambria Math" panose="02040503050406030204" pitchFamily="18" charset="0"/>
                        </a:rPr>
                        <m:t>𝑠</m:t>
                      </m:r>
                      <m:r>
                        <a:rPr lang="en-US" sz="2800" i="1" dirty="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rPr>
                        <m:t>=</m:t>
                      </m:r>
                      <m:r>
                        <a:rPr lang="en-US" sz="2800" b="0" i="1" smtClean="0">
                          <a:latin typeface="Cambria Math" panose="02040503050406030204" pitchFamily="18" charset="0"/>
                        </a:rPr>
                        <m:t>𝑀𝑎</m:t>
                      </m:r>
                      <m:r>
                        <a:rPr lang="en-US" sz="2800" b="0" i="1" smtClean="0">
                          <a:latin typeface="Cambria Math" panose="02040503050406030204" pitchFamily="18" charset="0"/>
                        </a:rPr>
                        <m:t>; </m:t>
                      </m:r>
                    </m:oMath>
                  </m:oMathPara>
                </a14:m>
                <a:endParaRPr lang="ru-RU" sz="2800" dirty="0"/>
              </a:p>
            </p:txBody>
          </p:sp>
        </mc:Choice>
        <mc:Fallback>
          <p:sp>
            <p:nvSpPr>
              <p:cNvPr id="12" name="TextBox 11">
                <a:extLst>
                  <a:ext uri="{FF2B5EF4-FFF2-40B4-BE49-F238E27FC236}">
                    <a16:creationId xmlns:a16="http://schemas.microsoft.com/office/drawing/2014/main" id="{655F8F71-1228-4514-ACDD-F4D49D880581}"/>
                  </a:ext>
                </a:extLst>
              </p:cNvPr>
              <p:cNvSpPr txBox="1">
                <a:spLocks noRot="1" noChangeAspect="1" noMove="1" noResize="1" noEditPoints="1" noAdjustHandles="1" noChangeArrowheads="1" noChangeShapeType="1" noTextEdit="1"/>
              </p:cNvSpPr>
              <p:nvPr/>
            </p:nvSpPr>
            <p:spPr>
              <a:xfrm>
                <a:off x="2245504" y="579625"/>
                <a:ext cx="7174721" cy="430887"/>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3F3BA2C-9A33-4096-AEF2-6534AB199C57}"/>
                  </a:ext>
                </a:extLst>
              </p:cNvPr>
              <p:cNvSpPr txBox="1"/>
              <p:nvPr/>
            </p:nvSpPr>
            <p:spPr>
              <a:xfrm>
                <a:off x="2988662" y="2857974"/>
                <a:ext cx="5912068" cy="82785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𝑎</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i="1">
                              <a:latin typeface="Cambria Math" panose="02040503050406030204" pitchFamily="18" charset="0"/>
                            </a:rPr>
                            <m:t>−</m:t>
                          </m:r>
                          <m:r>
                            <a:rPr lang="en-US" sz="2800" i="1">
                              <a:latin typeface="Cambria Math" panose="02040503050406030204" pitchFamily="18" charset="0"/>
                            </a:rPr>
                            <m:t>𝑚𝑔</m:t>
                          </m:r>
                          <m:r>
                            <a:rPr lang="ru-RU" sz="2800" i="1">
                              <a:latin typeface="Cambria Math" panose="02040503050406030204" pitchFamily="18" charset="0"/>
                            </a:rPr>
                            <m:t>−</m:t>
                          </m:r>
                          <m:r>
                            <m:rPr>
                              <m:sty m:val="p"/>
                            </m:rPr>
                            <a:rPr lang="el-GR" sz="2800" i="1">
                              <a:latin typeface="Cambria Math" panose="02040503050406030204" pitchFamily="18" charset="0"/>
                            </a:rPr>
                            <m:t>μ</m:t>
                          </m:r>
                          <m:r>
                            <a:rPr lang="en-US" sz="2800" i="1">
                              <a:latin typeface="Cambria Math" panose="02040503050406030204" pitchFamily="18" charset="0"/>
                            </a:rPr>
                            <m:t>(</m:t>
                          </m:r>
                          <m:r>
                            <a:rPr lang="en-US" sz="2800" i="1">
                              <a:latin typeface="Cambria Math" panose="02040503050406030204" pitchFamily="18" charset="0"/>
                            </a:rPr>
                            <m:t>𝑀𝑔</m:t>
                          </m:r>
                          <m:r>
                            <a:rPr lang="en-US" sz="2800" i="1">
                              <a:latin typeface="Cambria Math" panose="02040503050406030204" pitchFamily="18" charset="0"/>
                            </a:rPr>
                            <m:t>−</m:t>
                          </m:r>
                          <m:r>
                            <a:rPr lang="en-US" sz="2800" i="1">
                              <a:latin typeface="Cambria Math" panose="02040503050406030204" pitchFamily="18" charset="0"/>
                            </a:rPr>
                            <m:t>𝐹𝑠𝑖𝑛</m:t>
                          </m:r>
                          <m:r>
                            <a:rPr lang="en-US" sz="2800" i="1" dirty="0">
                              <a:latin typeface="Cambria Math" panose="02040503050406030204" pitchFamily="18" charset="0"/>
                              <a:ea typeface="Cambria Math" panose="02040503050406030204" pitchFamily="18" charset="0"/>
                            </a:rPr>
                            <m:t>𝛼</m:t>
                          </m:r>
                          <m:r>
                            <a:rPr lang="en-US" sz="2800" i="1" dirty="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m:t>
                          </m:r>
                          <m:r>
                            <a:rPr lang="en-US" sz="2800" i="1">
                              <a:latin typeface="Cambria Math" panose="02040503050406030204" pitchFamily="18" charset="0"/>
                            </a:rPr>
                            <m:t>𝐹𝑐𝑜𝑠</m:t>
                          </m:r>
                          <m:r>
                            <a:rPr lang="en-US" sz="2800" i="1" dirty="0">
                              <a:latin typeface="Cambria Math" panose="02040503050406030204" pitchFamily="18" charset="0"/>
                              <a:ea typeface="Cambria Math" panose="02040503050406030204" pitchFamily="18" charset="0"/>
                            </a:rPr>
                            <m:t>𝛼</m:t>
                          </m:r>
                        </m:num>
                        <m:den>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𝑚</m:t>
                          </m:r>
                        </m:den>
                      </m:f>
                      <m:r>
                        <a:rPr lang="en-US" sz="2800" b="0" i="1" smtClean="0">
                          <a:latin typeface="Cambria Math" panose="02040503050406030204" pitchFamily="18" charset="0"/>
                        </a:rPr>
                        <m:t>;</m:t>
                      </m:r>
                    </m:oMath>
                  </m:oMathPara>
                </a14:m>
                <a:endParaRPr lang="ru-RU" sz="2800" dirty="0"/>
              </a:p>
            </p:txBody>
          </p:sp>
        </mc:Choice>
        <mc:Fallback>
          <p:sp>
            <p:nvSpPr>
              <p:cNvPr id="2" name="TextBox 1">
                <a:extLst>
                  <a:ext uri="{FF2B5EF4-FFF2-40B4-BE49-F238E27FC236}">
                    <a16:creationId xmlns:a16="http://schemas.microsoft.com/office/drawing/2014/main" id="{B3F3BA2C-9A33-4096-AEF2-6534AB199C57}"/>
                  </a:ext>
                </a:extLst>
              </p:cNvPr>
              <p:cNvSpPr txBox="1">
                <a:spLocks noRot="1" noChangeAspect="1" noMove="1" noResize="1" noEditPoints="1" noAdjustHandles="1" noChangeArrowheads="1" noChangeShapeType="1" noTextEdit="1"/>
              </p:cNvSpPr>
              <p:nvPr/>
            </p:nvSpPr>
            <p:spPr>
              <a:xfrm>
                <a:off x="2988662" y="2857974"/>
                <a:ext cx="5912068" cy="827855"/>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121E8C2-235F-49E8-A56D-58BF59B5EF6B}"/>
                  </a:ext>
                </a:extLst>
              </p:cNvPr>
              <p:cNvSpPr txBox="1"/>
              <p:nvPr/>
            </p:nvSpPr>
            <p:spPr>
              <a:xfrm>
                <a:off x="2142734" y="3883983"/>
                <a:ext cx="1439112" cy="86177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𝑎</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𝑡</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oMath>
                  </m:oMathPara>
                </a14:m>
                <a:endParaRPr lang="ru-RU" sz="2800" dirty="0"/>
              </a:p>
            </p:txBody>
          </p:sp>
        </mc:Choice>
        <mc:Fallback>
          <p:sp>
            <p:nvSpPr>
              <p:cNvPr id="3" name="TextBox 2">
                <a:extLst>
                  <a:ext uri="{FF2B5EF4-FFF2-40B4-BE49-F238E27FC236}">
                    <a16:creationId xmlns:a16="http://schemas.microsoft.com/office/drawing/2014/main" id="{B121E8C2-235F-49E8-A56D-58BF59B5EF6B}"/>
                  </a:ext>
                </a:extLst>
              </p:cNvPr>
              <p:cNvSpPr txBox="1">
                <a:spLocks noRot="1" noChangeAspect="1" noMove="1" noResize="1" noEditPoints="1" noAdjustHandles="1" noChangeArrowheads="1" noChangeShapeType="1" noTextEdit="1"/>
              </p:cNvSpPr>
              <p:nvPr/>
            </p:nvSpPr>
            <p:spPr>
              <a:xfrm>
                <a:off x="2142734" y="3883983"/>
                <a:ext cx="1439112" cy="861774"/>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4F3EA09-D684-42FC-B1CF-BFC328707AF3}"/>
                  </a:ext>
                </a:extLst>
              </p:cNvPr>
              <p:cNvSpPr txBox="1"/>
              <p:nvPr/>
            </p:nvSpPr>
            <p:spPr>
              <a:xfrm>
                <a:off x="5709717" y="3774988"/>
                <a:ext cx="6127318" cy="127304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𝑡</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𝐿𝑀</m:t>
                              </m:r>
                            </m:num>
                            <m:den>
                              <m:r>
                                <a:rPr lang="en-US" sz="2800" i="1">
                                  <a:latin typeface="Cambria Math" panose="02040503050406030204" pitchFamily="18" charset="0"/>
                                </a:rPr>
                                <m:t>−</m:t>
                              </m:r>
                              <m:r>
                                <a:rPr lang="en-US" sz="2800" i="1">
                                  <a:latin typeface="Cambria Math" panose="02040503050406030204" pitchFamily="18" charset="0"/>
                                </a:rPr>
                                <m:t>𝑚𝑔</m:t>
                              </m:r>
                              <m:r>
                                <a:rPr lang="ru-RU" sz="2800" i="1">
                                  <a:latin typeface="Cambria Math" panose="02040503050406030204" pitchFamily="18" charset="0"/>
                                </a:rPr>
                                <m:t>−</m:t>
                              </m:r>
                              <m:r>
                                <m:rPr>
                                  <m:sty m:val="p"/>
                                </m:rPr>
                                <a:rPr lang="el-GR" sz="2800" i="1">
                                  <a:latin typeface="Cambria Math" panose="02040503050406030204" pitchFamily="18" charset="0"/>
                                </a:rPr>
                                <m:t>μ</m:t>
                              </m:r>
                              <m:r>
                                <a:rPr lang="en-US" sz="2800" i="1">
                                  <a:latin typeface="Cambria Math" panose="02040503050406030204" pitchFamily="18" charset="0"/>
                                </a:rPr>
                                <m:t>(</m:t>
                              </m:r>
                              <m:r>
                                <a:rPr lang="en-US" sz="2800" i="1">
                                  <a:latin typeface="Cambria Math" panose="02040503050406030204" pitchFamily="18" charset="0"/>
                                </a:rPr>
                                <m:t>𝑀𝑔</m:t>
                              </m:r>
                              <m:r>
                                <a:rPr lang="en-US" sz="2800" i="1">
                                  <a:latin typeface="Cambria Math" panose="02040503050406030204" pitchFamily="18" charset="0"/>
                                </a:rPr>
                                <m:t>−</m:t>
                              </m:r>
                              <m:r>
                                <a:rPr lang="en-US" sz="2800" i="1">
                                  <a:latin typeface="Cambria Math" panose="02040503050406030204" pitchFamily="18" charset="0"/>
                                </a:rPr>
                                <m:t>𝐹𝑠𝑖𝑛</m:t>
                              </m:r>
                              <m:r>
                                <a:rPr lang="en-US" sz="2800" i="1" dirty="0">
                                  <a:latin typeface="Cambria Math" panose="02040503050406030204" pitchFamily="18" charset="0"/>
                                  <a:ea typeface="Cambria Math" panose="02040503050406030204" pitchFamily="18" charset="0"/>
                                </a:rPr>
                                <m:t>𝛼</m:t>
                              </m:r>
                              <m:r>
                                <a:rPr lang="en-US" sz="2800" i="1" dirty="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m:t>
                              </m:r>
                              <m:r>
                                <a:rPr lang="en-US" sz="2800" i="1">
                                  <a:latin typeface="Cambria Math" panose="02040503050406030204" pitchFamily="18" charset="0"/>
                                </a:rPr>
                                <m:t>𝐹𝑐𝑜𝑠</m:t>
                              </m:r>
                              <m:r>
                                <a:rPr lang="en-US" sz="2800" i="1" dirty="0">
                                  <a:latin typeface="Cambria Math" panose="02040503050406030204" pitchFamily="18" charset="0"/>
                                  <a:ea typeface="Cambria Math" panose="02040503050406030204" pitchFamily="18" charset="0"/>
                                </a:rPr>
                                <m:t>𝛼</m:t>
                              </m:r>
                            </m:den>
                          </m:f>
                        </m:e>
                      </m:rad>
                      <m:r>
                        <a:rPr lang="en-US" sz="2800" b="0" i="1" smtClean="0">
                          <a:latin typeface="Cambria Math" panose="02040503050406030204" pitchFamily="18" charset="0"/>
                        </a:rPr>
                        <m:t>;</m:t>
                      </m:r>
                    </m:oMath>
                  </m:oMathPara>
                </a14:m>
                <a:endParaRPr lang="ru-RU" sz="2800" dirty="0"/>
              </a:p>
            </p:txBody>
          </p:sp>
        </mc:Choice>
        <mc:Fallback>
          <p:sp>
            <p:nvSpPr>
              <p:cNvPr id="4" name="TextBox 3">
                <a:extLst>
                  <a:ext uri="{FF2B5EF4-FFF2-40B4-BE49-F238E27FC236}">
                    <a16:creationId xmlns:a16="http://schemas.microsoft.com/office/drawing/2014/main" id="{94F3EA09-D684-42FC-B1CF-BFC328707AF3}"/>
                  </a:ext>
                </a:extLst>
              </p:cNvPr>
              <p:cNvSpPr txBox="1">
                <a:spLocks noRot="1" noChangeAspect="1" noMove="1" noResize="1" noEditPoints="1" noAdjustHandles="1" noChangeArrowheads="1" noChangeShapeType="1" noTextEdit="1"/>
              </p:cNvSpPr>
              <p:nvPr/>
            </p:nvSpPr>
            <p:spPr>
              <a:xfrm>
                <a:off x="5709717" y="3774988"/>
                <a:ext cx="6127318" cy="1273041"/>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5F338E71-5276-458A-ADF3-E246C3546566}"/>
                  </a:ext>
                </a:extLst>
              </p:cNvPr>
              <p:cNvSpPr txBox="1"/>
              <p:nvPr/>
            </p:nvSpPr>
            <p:spPr>
              <a:xfrm>
                <a:off x="2039761" y="1312397"/>
                <a:ext cx="8112477"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i="1">
                          <a:latin typeface="Cambria Math" panose="02040503050406030204" pitchFamily="18" charset="0"/>
                        </a:rPr>
                        <m:t>𝑚𝑎</m:t>
                      </m:r>
                      <m:r>
                        <a:rPr lang="en-US" sz="2800" b="0" i="1" smtClean="0">
                          <a:latin typeface="Cambria Math" panose="02040503050406030204" pitchFamily="18" charset="0"/>
                        </a:rPr>
                        <m:t>−</m:t>
                      </m:r>
                      <m:r>
                        <a:rPr lang="en-US" sz="2800" i="1">
                          <a:latin typeface="Cambria Math" panose="02040503050406030204" pitchFamily="18" charset="0"/>
                        </a:rPr>
                        <m:t>𝑚𝑔</m:t>
                      </m:r>
                      <m:r>
                        <a:rPr lang="ru-RU" sz="2800" i="1">
                          <a:latin typeface="Cambria Math" panose="02040503050406030204" pitchFamily="18" charset="0"/>
                        </a:rPr>
                        <m:t>−</m:t>
                      </m:r>
                      <m:r>
                        <m:rPr>
                          <m:sty m:val="p"/>
                        </m:rPr>
                        <a:rPr lang="el-GR" sz="2800" i="1" smtClean="0">
                          <a:latin typeface="Cambria Math" panose="02040503050406030204" pitchFamily="18" charset="0"/>
                        </a:rPr>
                        <m:t>μ</m:t>
                      </m:r>
                      <m:d>
                        <m:dPr>
                          <m:ctrlPr>
                            <a:rPr lang="en-US" sz="2800" i="1" smtClean="0">
                              <a:latin typeface="Cambria Math" panose="02040503050406030204" pitchFamily="18" charset="0"/>
                            </a:rPr>
                          </m:ctrlPr>
                        </m:dPr>
                        <m:e>
                          <m:r>
                            <a:rPr lang="en-US" sz="2800" i="1">
                              <a:latin typeface="Cambria Math" panose="02040503050406030204" pitchFamily="18" charset="0"/>
                            </a:rPr>
                            <m:t>𝑀𝑔</m:t>
                          </m:r>
                          <m:r>
                            <a:rPr lang="en-US" sz="2800" i="1">
                              <a:latin typeface="Cambria Math" panose="02040503050406030204" pitchFamily="18" charset="0"/>
                            </a:rPr>
                            <m:t>−</m:t>
                          </m:r>
                          <m:r>
                            <a:rPr lang="en-US" sz="2800" i="1">
                              <a:latin typeface="Cambria Math" panose="02040503050406030204" pitchFamily="18" charset="0"/>
                            </a:rPr>
                            <m:t>𝐹𝑠𝑖𝑛</m:t>
                          </m:r>
                          <m:r>
                            <a:rPr lang="en-US" sz="2800" i="1" dirty="0">
                              <a:latin typeface="Cambria Math" panose="02040503050406030204" pitchFamily="18" charset="0"/>
                              <a:ea typeface="Cambria Math" panose="02040503050406030204" pitchFamily="18" charset="0"/>
                            </a:rPr>
                            <m:t>𝛼</m:t>
                          </m:r>
                        </m:e>
                      </m:d>
                      <m:r>
                        <a:rPr lang="en-US" sz="2800" i="1">
                          <a:latin typeface="Cambria Math" panose="02040503050406030204" pitchFamily="18" charset="0"/>
                        </a:rPr>
                        <m:t>+</m:t>
                      </m:r>
                      <m:r>
                        <a:rPr lang="en-US" sz="2800" i="1">
                          <a:latin typeface="Cambria Math" panose="02040503050406030204" pitchFamily="18" charset="0"/>
                        </a:rPr>
                        <m:t>𝐹𝑐𝑜</m:t>
                      </m:r>
                      <m:r>
                        <a:rPr lang="en-US" sz="2800" i="1" dirty="0">
                          <a:latin typeface="Cambria Math" panose="02040503050406030204" pitchFamily="18" charset="0"/>
                        </a:rPr>
                        <m:t>𝑠</m:t>
                      </m:r>
                      <m:r>
                        <a:rPr lang="en-US" sz="2800" i="1" dirty="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rPr>
                        <m:t>=</m:t>
                      </m:r>
                      <m:r>
                        <a:rPr lang="en-US" sz="2800" b="0" i="1" smtClean="0">
                          <a:latin typeface="Cambria Math" panose="02040503050406030204" pitchFamily="18" charset="0"/>
                        </a:rPr>
                        <m:t>𝑀𝑎</m:t>
                      </m:r>
                      <m:r>
                        <a:rPr lang="en-US" sz="2800" b="0" i="1" smtClean="0">
                          <a:latin typeface="Cambria Math" panose="02040503050406030204" pitchFamily="18" charset="0"/>
                        </a:rPr>
                        <m:t>+</m:t>
                      </m:r>
                      <m:r>
                        <a:rPr lang="en-US" sz="2800" i="1">
                          <a:latin typeface="Cambria Math" panose="02040503050406030204" pitchFamily="18" charset="0"/>
                        </a:rPr>
                        <m:t>𝑚𝑎</m:t>
                      </m:r>
                      <m:r>
                        <a:rPr lang="en-US" sz="2800" b="0" i="1" smtClean="0">
                          <a:latin typeface="Cambria Math" panose="02040503050406030204" pitchFamily="18" charset="0"/>
                        </a:rPr>
                        <m:t>; </m:t>
                      </m:r>
                    </m:oMath>
                  </m:oMathPara>
                </a14:m>
                <a:endParaRPr lang="ru-RU" sz="2800" dirty="0"/>
              </a:p>
            </p:txBody>
          </p:sp>
        </mc:Choice>
        <mc:Fallback>
          <p:sp>
            <p:nvSpPr>
              <p:cNvPr id="18" name="TextBox 17">
                <a:extLst>
                  <a:ext uri="{FF2B5EF4-FFF2-40B4-BE49-F238E27FC236}">
                    <a16:creationId xmlns:a16="http://schemas.microsoft.com/office/drawing/2014/main" id="{5F338E71-5276-458A-ADF3-E246C3546566}"/>
                  </a:ext>
                </a:extLst>
              </p:cNvPr>
              <p:cNvSpPr txBox="1">
                <a:spLocks noRot="1" noChangeAspect="1" noMove="1" noResize="1" noEditPoints="1" noAdjustHandles="1" noChangeArrowheads="1" noChangeShapeType="1" noTextEdit="1"/>
              </p:cNvSpPr>
              <p:nvPr/>
            </p:nvSpPr>
            <p:spPr>
              <a:xfrm>
                <a:off x="2039761" y="1312397"/>
                <a:ext cx="8112477" cy="430887"/>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994B7681-5C73-4B95-BCDC-5588F4EA3FFE}"/>
                  </a:ext>
                </a:extLst>
              </p:cNvPr>
              <p:cNvSpPr txBox="1"/>
              <p:nvPr/>
            </p:nvSpPr>
            <p:spPr>
              <a:xfrm>
                <a:off x="2142734" y="2112244"/>
                <a:ext cx="8216288"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i="1">
                          <a:latin typeface="Cambria Math" panose="02040503050406030204" pitchFamily="18" charset="0"/>
                        </a:rPr>
                        <m:t>𝑚𝑎</m:t>
                      </m:r>
                      <m:r>
                        <a:rPr lang="en-US" sz="2800" b="0" i="1" smtClean="0">
                          <a:latin typeface="Cambria Math" panose="02040503050406030204" pitchFamily="18" charset="0"/>
                        </a:rPr>
                        <m:t>−</m:t>
                      </m:r>
                      <m:r>
                        <a:rPr lang="en-US" sz="2800" i="1">
                          <a:latin typeface="Cambria Math" panose="02040503050406030204" pitchFamily="18" charset="0"/>
                        </a:rPr>
                        <m:t>𝑚𝑔</m:t>
                      </m:r>
                      <m:r>
                        <a:rPr lang="ru-RU" sz="2800" i="1">
                          <a:latin typeface="Cambria Math" panose="02040503050406030204" pitchFamily="18" charset="0"/>
                        </a:rPr>
                        <m:t>−</m:t>
                      </m:r>
                      <m:r>
                        <m:rPr>
                          <m:sty m:val="p"/>
                        </m:rPr>
                        <a:rPr lang="el-GR" sz="2800" i="1" smtClean="0">
                          <a:latin typeface="Cambria Math" panose="02040503050406030204" pitchFamily="18" charset="0"/>
                        </a:rPr>
                        <m:t>μ</m:t>
                      </m:r>
                      <m:d>
                        <m:dPr>
                          <m:ctrlPr>
                            <a:rPr lang="en-US" sz="2800" i="1" smtClean="0">
                              <a:latin typeface="Cambria Math" panose="02040503050406030204" pitchFamily="18" charset="0"/>
                            </a:rPr>
                          </m:ctrlPr>
                        </m:dPr>
                        <m:e>
                          <m:r>
                            <a:rPr lang="en-US" sz="2800" i="1">
                              <a:latin typeface="Cambria Math" panose="02040503050406030204" pitchFamily="18" charset="0"/>
                            </a:rPr>
                            <m:t>𝑀𝑔</m:t>
                          </m:r>
                          <m:r>
                            <a:rPr lang="en-US" sz="2800" i="1">
                              <a:latin typeface="Cambria Math" panose="02040503050406030204" pitchFamily="18" charset="0"/>
                            </a:rPr>
                            <m:t>−</m:t>
                          </m:r>
                          <m:r>
                            <a:rPr lang="en-US" sz="2800" i="1">
                              <a:latin typeface="Cambria Math" panose="02040503050406030204" pitchFamily="18" charset="0"/>
                            </a:rPr>
                            <m:t>𝐹𝑠𝑖𝑛</m:t>
                          </m:r>
                          <m:r>
                            <a:rPr lang="en-US" sz="2800" i="1" dirty="0">
                              <a:latin typeface="Cambria Math" panose="02040503050406030204" pitchFamily="18" charset="0"/>
                              <a:ea typeface="Cambria Math" panose="02040503050406030204" pitchFamily="18" charset="0"/>
                            </a:rPr>
                            <m:t>𝛼</m:t>
                          </m:r>
                        </m:e>
                      </m:d>
                      <m:r>
                        <a:rPr lang="en-US" sz="2800" i="1">
                          <a:latin typeface="Cambria Math" panose="02040503050406030204" pitchFamily="18" charset="0"/>
                        </a:rPr>
                        <m:t>+</m:t>
                      </m:r>
                      <m:r>
                        <a:rPr lang="en-US" sz="2800" i="1">
                          <a:latin typeface="Cambria Math" panose="02040503050406030204" pitchFamily="18" charset="0"/>
                        </a:rPr>
                        <m:t>𝐹𝑐𝑜</m:t>
                      </m:r>
                      <m:r>
                        <a:rPr lang="en-US" sz="2800" i="1" dirty="0">
                          <a:latin typeface="Cambria Math" panose="02040503050406030204" pitchFamily="18" charset="0"/>
                        </a:rPr>
                        <m:t>𝑠</m:t>
                      </m:r>
                      <m:r>
                        <a:rPr lang="en-US" sz="2800" i="1" dirty="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i="1">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 </m:t>
                      </m:r>
                    </m:oMath>
                  </m:oMathPara>
                </a14:m>
                <a:endParaRPr lang="ru-RU" sz="2800" dirty="0"/>
              </a:p>
            </p:txBody>
          </p:sp>
        </mc:Choice>
        <mc:Fallback>
          <p:sp>
            <p:nvSpPr>
              <p:cNvPr id="19" name="TextBox 18">
                <a:extLst>
                  <a:ext uri="{FF2B5EF4-FFF2-40B4-BE49-F238E27FC236}">
                    <a16:creationId xmlns:a16="http://schemas.microsoft.com/office/drawing/2014/main" id="{994B7681-5C73-4B95-BCDC-5588F4EA3FFE}"/>
                  </a:ext>
                </a:extLst>
              </p:cNvPr>
              <p:cNvSpPr txBox="1">
                <a:spLocks noRot="1" noChangeAspect="1" noMove="1" noResize="1" noEditPoints="1" noAdjustHandles="1" noChangeArrowheads="1" noChangeShapeType="1" noTextEdit="1"/>
              </p:cNvSpPr>
              <p:nvPr/>
            </p:nvSpPr>
            <p:spPr>
              <a:xfrm>
                <a:off x="2142734" y="2112244"/>
                <a:ext cx="8216288" cy="430887"/>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68E9F38-98A4-4689-8BD3-814A79897997}"/>
                  </a:ext>
                </a:extLst>
              </p:cNvPr>
              <p:cNvSpPr txBox="1"/>
              <p:nvPr/>
            </p:nvSpPr>
            <p:spPr>
              <a:xfrm>
                <a:off x="5084664" y="5545603"/>
                <a:ext cx="2022670"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𝒕</m:t>
                      </m:r>
                      <m:r>
                        <a:rPr lang="en-US" sz="2800" b="1" i="1" smtClean="0">
                          <a:solidFill>
                            <a:srgbClr val="FF0000"/>
                          </a:solidFill>
                          <a:latin typeface="Cambria Math" panose="02040503050406030204" pitchFamily="18" charset="0"/>
                          <a:ea typeface="Cambria Math" panose="02040503050406030204" pitchFamily="18" charset="0"/>
                        </a:rPr>
                        <m:t>≈</m:t>
                      </m:r>
                      <m:r>
                        <a:rPr lang="en-US" sz="2800" b="1" i="1" smtClean="0">
                          <a:solidFill>
                            <a:srgbClr val="FF0000"/>
                          </a:solidFill>
                          <a:latin typeface="Cambria Math" panose="02040503050406030204" pitchFamily="18" charset="0"/>
                          <a:ea typeface="Cambria Math" panose="02040503050406030204" pitchFamily="18" charset="0"/>
                        </a:rPr>
                        <m:t>𝟏</m:t>
                      </m:r>
                      <m:r>
                        <a:rPr lang="en-US" sz="2800" b="1" i="1" smtClean="0">
                          <a:solidFill>
                            <a:srgbClr val="FF0000"/>
                          </a:solidFill>
                          <a:latin typeface="Cambria Math" panose="02040503050406030204" pitchFamily="18" charset="0"/>
                          <a:ea typeface="Cambria Math" panose="02040503050406030204" pitchFamily="18" charset="0"/>
                        </a:rPr>
                        <m:t>,</m:t>
                      </m:r>
                      <m:r>
                        <a:rPr lang="en-US" sz="2800" b="1" i="1" smtClean="0">
                          <a:solidFill>
                            <a:srgbClr val="FF0000"/>
                          </a:solidFill>
                          <a:latin typeface="Cambria Math" panose="02040503050406030204" pitchFamily="18" charset="0"/>
                          <a:ea typeface="Cambria Math" panose="02040503050406030204" pitchFamily="18" charset="0"/>
                        </a:rPr>
                        <m:t>𝟎𝟐𝟒</m:t>
                      </m:r>
                      <m:r>
                        <a:rPr lang="en-US" sz="2800" b="1" i="1" smtClean="0">
                          <a:solidFill>
                            <a:srgbClr val="FF0000"/>
                          </a:solidFill>
                          <a:latin typeface="Cambria Math" panose="02040503050406030204" pitchFamily="18" charset="0"/>
                          <a:ea typeface="Cambria Math" panose="02040503050406030204" pitchFamily="18" charset="0"/>
                        </a:rPr>
                        <m:t> </m:t>
                      </m:r>
                      <m:r>
                        <a:rPr lang="en-US" sz="2800" b="1" i="1" smtClean="0">
                          <a:solidFill>
                            <a:srgbClr val="FF0000"/>
                          </a:solidFill>
                          <a:latin typeface="Cambria Math" panose="02040503050406030204" pitchFamily="18" charset="0"/>
                          <a:ea typeface="Cambria Math" panose="02040503050406030204" pitchFamily="18" charset="0"/>
                        </a:rPr>
                        <m:t>𝒄</m:t>
                      </m:r>
                      <m:r>
                        <a:rPr lang="en-US" sz="2800" b="1" i="1" smtClean="0">
                          <a:solidFill>
                            <a:srgbClr val="FF0000"/>
                          </a:solidFill>
                          <a:latin typeface="Cambria Math" panose="02040503050406030204" pitchFamily="18" charset="0"/>
                          <a:ea typeface="Cambria Math" panose="02040503050406030204" pitchFamily="18" charset="0"/>
                        </a:rPr>
                        <m:t>.</m:t>
                      </m:r>
                    </m:oMath>
                  </m:oMathPara>
                </a14:m>
                <a:endParaRPr lang="ru-RU" sz="2800" b="1" dirty="0">
                  <a:solidFill>
                    <a:srgbClr val="FF0000"/>
                  </a:solidFill>
                </a:endParaRPr>
              </a:p>
            </p:txBody>
          </p:sp>
        </mc:Choice>
        <mc:Fallback>
          <p:sp>
            <p:nvSpPr>
              <p:cNvPr id="9" name="TextBox 8">
                <a:extLst>
                  <a:ext uri="{FF2B5EF4-FFF2-40B4-BE49-F238E27FC236}">
                    <a16:creationId xmlns:a16="http://schemas.microsoft.com/office/drawing/2014/main" id="{968E9F38-98A4-4689-8BD3-814A79897997}"/>
                  </a:ext>
                </a:extLst>
              </p:cNvPr>
              <p:cNvSpPr txBox="1">
                <a:spLocks noRot="1" noChangeAspect="1" noMove="1" noResize="1" noEditPoints="1" noAdjustHandles="1" noChangeArrowheads="1" noChangeShapeType="1" noTextEdit="1"/>
              </p:cNvSpPr>
              <p:nvPr/>
            </p:nvSpPr>
            <p:spPr>
              <a:xfrm>
                <a:off x="5084664" y="5545603"/>
                <a:ext cx="2022670" cy="430887"/>
              </a:xfrm>
              <a:prstGeom prst="rect">
                <a:avLst/>
              </a:prstGeom>
              <a:blipFill>
                <a:blip r:embed="rId8"/>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013575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62BFD7E-C8C9-4F3E-A536-A76166FFCDE2}"/>
                  </a:ext>
                </a:extLst>
              </p:cNvPr>
              <p:cNvSpPr txBox="1"/>
              <p:nvPr/>
            </p:nvSpPr>
            <p:spPr>
              <a:xfrm>
                <a:off x="281115" y="381160"/>
                <a:ext cx="11791435" cy="4524315"/>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Обоснование:</a:t>
                </a:r>
              </a:p>
              <a:p>
                <a:r>
                  <a:rPr lang="ru-RU" sz="2400" b="1" dirty="0">
                    <a:latin typeface="Courier New" panose="02070309020205020404" pitchFamily="49" charset="0"/>
                    <a:cs typeface="Courier New" panose="02070309020205020404" pitchFamily="49" charset="0"/>
                  </a:rPr>
                  <a:t>1)	</a:t>
                </a:r>
                <a:r>
                  <a:rPr lang="ru-RU" sz="2400" dirty="0">
                    <a:latin typeface="Courier New" panose="02070309020205020404" pitchFamily="49" charset="0"/>
                    <a:cs typeface="Courier New" panose="02070309020205020404" pitchFamily="49" charset="0"/>
                  </a:rPr>
                  <a:t>Т.к. тела двигаются поступательно, то их можно считать материальными точками. Рассмотрим их движение в системе отсчета, связанной с Землей, которую можно считать инерциальной (ИСО).</a:t>
                </a:r>
              </a:p>
              <a:p>
                <a:r>
                  <a:rPr lang="ru-RU" sz="2400" b="1" dirty="0">
                    <a:latin typeface="Courier New" panose="02070309020205020404" pitchFamily="49" charset="0"/>
                    <a:cs typeface="Courier New" panose="02070309020205020404" pitchFamily="49" charset="0"/>
                  </a:rPr>
                  <a:t>2)	</a:t>
                </a:r>
                <a:r>
                  <a:rPr lang="ru-RU" sz="2400" dirty="0">
                    <a:latin typeface="Courier New" panose="02070309020205020404" pitchFamily="49" charset="0"/>
                    <a:cs typeface="Courier New" panose="02070309020205020404" pitchFamily="49" charset="0"/>
                  </a:rPr>
                  <a:t>В ИСО для материальных точек выполняется второй закон Ньютона.</a:t>
                </a:r>
              </a:p>
              <a:p>
                <a:r>
                  <a:rPr lang="ru-RU" sz="2400" b="1" dirty="0">
                    <a:latin typeface="Courier New" panose="02070309020205020404" pitchFamily="49" charset="0"/>
                    <a:cs typeface="Courier New" panose="02070309020205020404" pitchFamily="49" charset="0"/>
                  </a:rPr>
                  <a:t>3)	</a:t>
                </a:r>
                <a:r>
                  <a:rPr lang="ru-RU" sz="2400" dirty="0">
                    <a:latin typeface="Courier New" panose="02070309020205020404" pitchFamily="49" charset="0"/>
                    <a:cs typeface="Courier New" panose="02070309020205020404" pitchFamily="49" charset="0"/>
                  </a:rPr>
                  <a:t>В ИСО выполняется третий закон Ньютона.</a:t>
                </a:r>
              </a:p>
              <a:p>
                <a:r>
                  <a:rPr lang="ru-RU" sz="2400" b="1" dirty="0">
                    <a:latin typeface="Courier New" panose="02070309020205020404" pitchFamily="49" charset="0"/>
                    <a:cs typeface="Courier New" panose="02070309020205020404" pitchFamily="49" charset="0"/>
                  </a:rPr>
                  <a:t>4)	</a:t>
                </a:r>
                <a:r>
                  <a:rPr lang="ru-RU" sz="2400" dirty="0">
                    <a:latin typeface="Courier New" panose="02070309020205020404" pitchFamily="49" charset="0"/>
                    <a:cs typeface="Courier New" panose="02070309020205020404" pitchFamily="49" charset="0"/>
                  </a:rPr>
                  <a:t>Т.к. нить нерастяжимая, то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𝑎</m:t>
                    </m:r>
                  </m:oMath>
                </a14:m>
                <a:r>
                  <a:rPr lang="ru-RU" sz="2400" dirty="0">
                    <a:latin typeface="Courier New" panose="02070309020205020404" pitchFamily="49" charset="0"/>
                    <a:cs typeface="Courier New" panose="02070309020205020404" pitchFamily="49" charset="0"/>
                  </a:rPr>
                  <a:t>.</a:t>
                </a:r>
              </a:p>
              <a:p>
                <a:r>
                  <a:rPr lang="ru-RU" sz="2400" b="1" dirty="0">
                    <a:latin typeface="Courier New" panose="02070309020205020404" pitchFamily="49" charset="0"/>
                    <a:cs typeface="Courier New" panose="02070309020205020404" pitchFamily="49" charset="0"/>
                  </a:rPr>
                  <a:t>5)	</a:t>
                </a:r>
                <a:r>
                  <a:rPr lang="ru-RU" sz="2400" dirty="0">
                    <a:latin typeface="Courier New" panose="02070309020205020404" pitchFamily="49" charset="0"/>
                    <a:cs typeface="Courier New" panose="02070309020205020404" pitchFamily="49" charset="0"/>
                  </a:rPr>
                  <a:t>Т.к. нить невесомая, а блок идеальный, то </a:t>
                </a:r>
                <a14:m>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𝑇</m:t>
                    </m:r>
                  </m:oMath>
                </a14:m>
                <a:r>
                  <a:rPr lang="ru-RU" sz="2400" dirty="0">
                    <a:latin typeface="Courier New" panose="02070309020205020404" pitchFamily="49" charset="0"/>
                    <a:cs typeface="Courier New" panose="02070309020205020404" pitchFamily="49" charset="0"/>
                  </a:rPr>
                  <a:t>.</a:t>
                </a:r>
              </a:p>
              <a:p>
                <a:r>
                  <a:rPr lang="ru-RU" sz="2400" b="1" dirty="0">
                    <a:latin typeface="Courier New" panose="02070309020205020404" pitchFamily="49" charset="0"/>
                    <a:cs typeface="Courier New" panose="02070309020205020404" pitchFamily="49" charset="0"/>
                  </a:rPr>
                  <a:t>6)	</a:t>
                </a:r>
                <a:r>
                  <a:rPr lang="ru-RU" sz="2400" dirty="0">
                    <a:latin typeface="Courier New" panose="02070309020205020404" pitchFamily="49" charset="0"/>
                    <a:cs typeface="Courier New" panose="02070309020205020404" pitchFamily="49" charset="0"/>
                  </a:rPr>
                  <a:t>Силу трения скольжения можно рассчитать по закону </a:t>
                </a:r>
                <a:r>
                  <a:rPr lang="ru-RU" sz="2400" dirty="0" err="1">
                    <a:latin typeface="Courier New" panose="02070309020205020404" pitchFamily="49" charset="0"/>
                    <a:cs typeface="Courier New" panose="02070309020205020404" pitchFamily="49" charset="0"/>
                  </a:rPr>
                  <a:t>Амонтона</a:t>
                </a:r>
                <a:r>
                  <a:rPr lang="ru-RU" sz="2400" dirty="0">
                    <a:latin typeface="Courier New" panose="02070309020205020404" pitchFamily="49" charset="0"/>
                    <a:cs typeface="Courier New" panose="02070309020205020404" pitchFamily="49" charset="0"/>
                  </a:rPr>
                  <a:t>-Кулона.</a:t>
                </a:r>
              </a:p>
            </p:txBody>
          </p:sp>
        </mc:Choice>
        <mc:Fallback>
          <p:sp>
            <p:nvSpPr>
              <p:cNvPr id="3" name="TextBox 2">
                <a:extLst>
                  <a:ext uri="{FF2B5EF4-FFF2-40B4-BE49-F238E27FC236}">
                    <a16:creationId xmlns:a16="http://schemas.microsoft.com/office/drawing/2014/main" id="{D62BFD7E-C8C9-4F3E-A536-A76166FFCDE2}"/>
                  </a:ext>
                </a:extLst>
              </p:cNvPr>
              <p:cNvSpPr txBox="1">
                <a:spLocks noRot="1" noChangeAspect="1" noMove="1" noResize="1" noEditPoints="1" noAdjustHandles="1" noChangeArrowheads="1" noChangeShapeType="1" noTextEdit="1"/>
              </p:cNvSpPr>
              <p:nvPr/>
            </p:nvSpPr>
            <p:spPr>
              <a:xfrm>
                <a:off x="281115" y="381160"/>
                <a:ext cx="11791435" cy="4524315"/>
              </a:xfrm>
              <a:prstGeom prst="rect">
                <a:avLst/>
              </a:prstGeom>
              <a:blipFill>
                <a:blip r:embed="rId2"/>
                <a:stretch>
                  <a:fillRect l="-776" t="-1078" r="-1448" b="-2156"/>
                </a:stretch>
              </a:blipFill>
            </p:spPr>
            <p:txBody>
              <a:bodyPr/>
              <a:lstStyle/>
              <a:p>
                <a:r>
                  <a:rPr lang="ru-RU">
                    <a:noFill/>
                  </a:rPr>
                  <a:t> </a:t>
                </a:r>
              </a:p>
            </p:txBody>
          </p:sp>
        </mc:Fallback>
      </mc:AlternateContent>
    </p:spTree>
    <p:extLst>
      <p:ext uri="{BB962C8B-B14F-4D97-AF65-F5344CB8AC3E}">
        <p14:creationId xmlns:p14="http://schemas.microsoft.com/office/powerpoint/2010/main" val="298709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B31CE843-0FF5-446E-ADE2-6F406135F429}"/>
              </a:ext>
            </a:extLst>
          </p:cNvPr>
          <p:cNvPicPr>
            <a:picLocks noChangeAspect="1"/>
          </p:cNvPicPr>
          <p:nvPr/>
        </p:nvPicPr>
        <p:blipFill>
          <a:blip r:embed="rId2"/>
          <a:stretch>
            <a:fillRect/>
          </a:stretch>
        </p:blipFill>
        <p:spPr>
          <a:xfrm>
            <a:off x="94734" y="499069"/>
            <a:ext cx="676275" cy="381000"/>
          </a:xfrm>
          <a:prstGeom prst="rect">
            <a:avLst/>
          </a:prstGeom>
        </p:spPr>
      </p:pic>
      <p:sp>
        <p:nvSpPr>
          <p:cNvPr id="7" name="TextBox 6">
            <a:extLst>
              <a:ext uri="{FF2B5EF4-FFF2-40B4-BE49-F238E27FC236}">
                <a16:creationId xmlns:a16="http://schemas.microsoft.com/office/drawing/2014/main" id="{08AE3A3D-7615-4A00-8825-EA3B70CCE3AE}"/>
              </a:ext>
            </a:extLst>
          </p:cNvPr>
          <p:cNvSpPr txBox="1"/>
          <p:nvPr/>
        </p:nvSpPr>
        <p:spPr>
          <a:xfrm>
            <a:off x="94733" y="499069"/>
            <a:ext cx="9098693" cy="1200329"/>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На рисунке показан график зависимости координаты х тела, движущегося вдоль оси Ох, от времени.</a:t>
            </a:r>
          </a:p>
        </p:txBody>
      </p:sp>
      <p:pic>
        <p:nvPicPr>
          <p:cNvPr id="4" name="Рисунок 3">
            <a:extLst>
              <a:ext uri="{FF2B5EF4-FFF2-40B4-BE49-F238E27FC236}">
                <a16:creationId xmlns:a16="http://schemas.microsoft.com/office/drawing/2014/main" id="{BC4FCBEA-8E8C-46B0-B70A-B82B700D8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4541" y="499069"/>
            <a:ext cx="2752725" cy="2667000"/>
          </a:xfrm>
          <a:prstGeom prst="rect">
            <a:avLst/>
          </a:prstGeom>
        </p:spPr>
      </p:pic>
      <p:sp>
        <p:nvSpPr>
          <p:cNvPr id="11" name="TextBox 10">
            <a:extLst>
              <a:ext uri="{FF2B5EF4-FFF2-40B4-BE49-F238E27FC236}">
                <a16:creationId xmlns:a16="http://schemas.microsoft.com/office/drawing/2014/main" id="{58229B1A-9F9C-42F5-98C4-B59E9FEA73DB}"/>
              </a:ext>
            </a:extLst>
          </p:cNvPr>
          <p:cNvSpPr txBox="1"/>
          <p:nvPr/>
        </p:nvSpPr>
        <p:spPr>
          <a:xfrm>
            <a:off x="46340" y="1596408"/>
            <a:ext cx="9147086" cy="1569660"/>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Из приведенного ниже списка выберите все правильные утверждения.</a:t>
            </a:r>
          </a:p>
          <a:p>
            <a:r>
              <a:rPr lang="ru-RU" sz="2400" b="1"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В точке А проекция скорости тела на ось Ох равна нулю.</a:t>
            </a:r>
          </a:p>
        </p:txBody>
      </p:sp>
      <p:sp>
        <p:nvSpPr>
          <p:cNvPr id="13" name="TextBox 12">
            <a:extLst>
              <a:ext uri="{FF2B5EF4-FFF2-40B4-BE49-F238E27FC236}">
                <a16:creationId xmlns:a16="http://schemas.microsoft.com/office/drawing/2014/main" id="{DA8ABC36-C768-4755-969C-805A059BA88D}"/>
              </a:ext>
            </a:extLst>
          </p:cNvPr>
          <p:cNvSpPr txBox="1"/>
          <p:nvPr/>
        </p:nvSpPr>
        <p:spPr>
          <a:xfrm>
            <a:off x="46339" y="3072348"/>
            <a:ext cx="11915001"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Проекция перемещения тела на ось Ох при переходе из точки В </a:t>
            </a:r>
            <a:r>
              <a:rPr kumimoji="0" lang="ru-RU" sz="2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в</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точку D отрицательна.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На участке ВС скорость тела уменьшается.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В точке А проекция ускорения тела на ось Ох отрицательна.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5)</a:t>
            </a:r>
            <a:r>
              <a:rPr kumimoji="0" lang="ru-RU"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В точке D ускорение тела и его скорость направлены в противоположные стороны.</a:t>
            </a:r>
          </a:p>
        </p:txBody>
      </p:sp>
    </p:spTree>
    <p:extLst>
      <p:ext uri="{BB962C8B-B14F-4D97-AF65-F5344CB8AC3E}">
        <p14:creationId xmlns:p14="http://schemas.microsoft.com/office/powerpoint/2010/main" val="1703426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F654A25-FA2E-4DA9-893B-E39A0B746910}"/>
              </a:ext>
            </a:extLst>
          </p:cNvPr>
          <p:cNvPicPr>
            <a:picLocks noChangeAspect="1"/>
          </p:cNvPicPr>
          <p:nvPr/>
        </p:nvPicPr>
        <p:blipFill>
          <a:blip r:embed="rId2"/>
          <a:stretch>
            <a:fillRect/>
          </a:stretch>
        </p:blipFill>
        <p:spPr>
          <a:xfrm>
            <a:off x="0" y="589384"/>
            <a:ext cx="4837104" cy="4686951"/>
          </a:xfrm>
          <a:prstGeom prst="rect">
            <a:avLst/>
          </a:prstGeom>
        </p:spPr>
      </p:pic>
      <p:cxnSp>
        <p:nvCxnSpPr>
          <p:cNvPr id="4" name="Прямая соединительная линия 3">
            <a:extLst>
              <a:ext uri="{FF2B5EF4-FFF2-40B4-BE49-F238E27FC236}">
                <a16:creationId xmlns:a16="http://schemas.microsoft.com/office/drawing/2014/main" id="{F1F7788A-559A-4F1C-B9FC-EAF2ABFCE999}"/>
              </a:ext>
            </a:extLst>
          </p:cNvPr>
          <p:cNvCxnSpPr/>
          <p:nvPr/>
        </p:nvCxnSpPr>
        <p:spPr>
          <a:xfrm>
            <a:off x="605481" y="3867665"/>
            <a:ext cx="231071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9E849CD-3801-4234-B60B-E09A93C7EADB}"/>
              </a:ext>
            </a:extLst>
          </p:cNvPr>
          <p:cNvSpPr txBox="1"/>
          <p:nvPr/>
        </p:nvSpPr>
        <p:spPr>
          <a:xfrm>
            <a:off x="4729548" y="708624"/>
            <a:ext cx="7462451" cy="1200329"/>
          </a:xfrm>
          <a:prstGeom prst="rect">
            <a:avLst/>
          </a:prstGeom>
          <a:noFill/>
        </p:spPr>
        <p:txBody>
          <a:bodyPr wrap="square">
            <a:spAutoFit/>
          </a:bodyPr>
          <a:lstStyle/>
          <a:p>
            <a:r>
              <a:rPr lang="ru-RU" sz="2400" b="1" dirty="0">
                <a:solidFill>
                  <a:srgbClr val="FF0000"/>
                </a:solidFill>
                <a:latin typeface="Courier New" panose="02070309020205020404" pitchFamily="49" charset="0"/>
                <a:cs typeface="Courier New" panose="02070309020205020404" pitchFamily="49" charset="0"/>
              </a:rPr>
              <a:t>1) </a:t>
            </a:r>
            <a:r>
              <a:rPr lang="ru-RU" sz="2400" dirty="0">
                <a:latin typeface="Courier New" panose="02070309020205020404" pitchFamily="49" charset="0"/>
                <a:cs typeface="Courier New" panose="02070309020205020404" pitchFamily="49" charset="0"/>
              </a:rPr>
              <a:t>В точке А тангенс угла наклона касательной равен нулю, значит, v</a:t>
            </a:r>
            <a:r>
              <a:rPr lang="en-US" sz="2400" baseline="-25000" dirty="0">
                <a:latin typeface="Courier New" panose="02070309020205020404" pitchFamily="49" charset="0"/>
                <a:cs typeface="Courier New" panose="02070309020205020404" pitchFamily="49" charset="0"/>
              </a:rPr>
              <a:t>A</a:t>
            </a:r>
            <a:r>
              <a:rPr lang="ru-RU" sz="2400" baseline="-25000" dirty="0">
                <a:latin typeface="Courier New" panose="02070309020205020404" pitchFamily="49" charset="0"/>
                <a:cs typeface="Courier New" panose="02070309020205020404" pitchFamily="49" charset="0"/>
              </a:rPr>
              <a:t>x</a:t>
            </a:r>
            <a:r>
              <a:rPr lang="ru-RU" sz="24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r>
              <a:rPr lang="ru-RU" sz="2400" dirty="0">
                <a:latin typeface="Courier New" panose="02070309020205020404" pitchFamily="49" charset="0"/>
                <a:cs typeface="Courier New" panose="02070309020205020404" pitchFamily="49" charset="0"/>
              </a:rPr>
              <a:t> 0. </a:t>
            </a:r>
            <a:r>
              <a:rPr lang="ru-RU" sz="2400" b="1" dirty="0">
                <a:solidFill>
                  <a:srgbClr val="FF0000"/>
                </a:solidFill>
                <a:latin typeface="Courier New" panose="02070309020205020404" pitchFamily="49" charset="0"/>
                <a:cs typeface="Courier New" panose="02070309020205020404" pitchFamily="49" charset="0"/>
              </a:rPr>
              <a:t>Утверждение верное.</a:t>
            </a:r>
          </a:p>
        </p:txBody>
      </p:sp>
      <p:sp>
        <p:nvSpPr>
          <p:cNvPr id="8" name="TextBox 7">
            <a:extLst>
              <a:ext uri="{FF2B5EF4-FFF2-40B4-BE49-F238E27FC236}">
                <a16:creationId xmlns:a16="http://schemas.microsoft.com/office/drawing/2014/main" id="{35582ED6-EDF8-4F80-A5E8-E6210CD5F333}"/>
              </a:ext>
            </a:extLst>
          </p:cNvPr>
          <p:cNvSpPr txBox="1"/>
          <p:nvPr/>
        </p:nvSpPr>
        <p:spPr>
          <a:xfrm>
            <a:off x="4729547" y="1908953"/>
            <a:ext cx="7305933" cy="1200329"/>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S</a:t>
            </a:r>
            <a:r>
              <a:rPr lang="ru-RU" sz="2400" baseline="-25000" dirty="0">
                <a:latin typeface="Courier New" panose="02070309020205020404" pitchFamily="49" charset="0"/>
                <a:cs typeface="Courier New" panose="02070309020205020404" pitchFamily="49" charset="0"/>
              </a:rPr>
              <a:t>X</a:t>
            </a:r>
            <a:r>
              <a:rPr lang="ru-RU" sz="2400" dirty="0">
                <a:latin typeface="Courier New" panose="02070309020205020404" pitchFamily="49" charset="0"/>
                <a:cs typeface="Courier New" panose="02070309020205020404" pitchFamily="49" charset="0"/>
              </a:rPr>
              <a:t> = x</a:t>
            </a:r>
            <a:r>
              <a:rPr lang="en-US" sz="2400" baseline="-25000" dirty="0">
                <a:latin typeface="Courier New" panose="02070309020205020404" pitchFamily="49" charset="0"/>
                <a:cs typeface="Courier New" panose="02070309020205020404" pitchFamily="49" charset="0"/>
              </a:rPr>
              <a:t>D</a:t>
            </a:r>
            <a:r>
              <a:rPr lang="ru-RU" sz="2400" dirty="0">
                <a:latin typeface="Courier New" panose="02070309020205020404" pitchFamily="49" charset="0"/>
                <a:cs typeface="Courier New" panose="02070309020205020404" pitchFamily="49" charset="0"/>
              </a:rPr>
              <a:t> — </a:t>
            </a:r>
            <a:r>
              <a:rPr lang="ru-RU" sz="2400" dirty="0" err="1">
                <a:latin typeface="Courier New" panose="02070309020205020404" pitchFamily="49" charset="0"/>
                <a:cs typeface="Courier New" panose="02070309020205020404" pitchFamily="49" charset="0"/>
              </a:rPr>
              <a:t>х</a:t>
            </a:r>
            <a:r>
              <a:rPr lang="ru-RU" sz="2400" baseline="-25000" dirty="0" err="1">
                <a:latin typeface="Courier New" panose="02070309020205020404" pitchFamily="49" charset="0"/>
                <a:cs typeface="Courier New" panose="02070309020205020404" pitchFamily="49" charset="0"/>
              </a:rPr>
              <a:t>в</a:t>
            </a:r>
            <a:r>
              <a:rPr lang="ru-RU" sz="2400" dirty="0">
                <a:latin typeface="Courier New" panose="02070309020205020404" pitchFamily="49" charset="0"/>
                <a:cs typeface="Courier New" panose="02070309020205020404" pitchFamily="49" charset="0"/>
              </a:rPr>
              <a:t> &gt; </a:t>
            </a:r>
            <a:r>
              <a:rPr lang="en-US" sz="2400" dirty="0">
                <a:latin typeface="Courier New" panose="02070309020205020404" pitchFamily="49" charset="0"/>
                <a:cs typeface="Courier New" panose="02070309020205020404" pitchFamily="49" charset="0"/>
              </a:rPr>
              <a:t>0</a:t>
            </a:r>
            <a:r>
              <a:rPr lang="ru-RU" sz="2400" dirty="0">
                <a:latin typeface="Courier New" panose="02070309020205020404" pitchFamily="49" charset="0"/>
                <a:cs typeface="Courier New" panose="02070309020205020404" pitchFamily="49" charset="0"/>
              </a:rPr>
              <a:t> → проекция перемещения положительна. Утверждение неверное.</a:t>
            </a:r>
          </a:p>
        </p:txBody>
      </p:sp>
      <p:cxnSp>
        <p:nvCxnSpPr>
          <p:cNvPr id="10" name="Прямая соединительная линия 9">
            <a:extLst>
              <a:ext uri="{FF2B5EF4-FFF2-40B4-BE49-F238E27FC236}">
                <a16:creationId xmlns:a16="http://schemas.microsoft.com/office/drawing/2014/main" id="{DE6CE1A9-C6DD-4491-A42E-5484CDF9A052}"/>
              </a:ext>
            </a:extLst>
          </p:cNvPr>
          <p:cNvCxnSpPr/>
          <p:nvPr/>
        </p:nvCxnSpPr>
        <p:spPr>
          <a:xfrm flipH="1">
            <a:off x="605481" y="2718486"/>
            <a:ext cx="171758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25E2882B-37D0-4AE8-9F60-4AF8168AC8C4}"/>
              </a:ext>
            </a:extLst>
          </p:cNvPr>
          <p:cNvCxnSpPr>
            <a:cxnSpLocks/>
          </p:cNvCxnSpPr>
          <p:nvPr/>
        </p:nvCxnSpPr>
        <p:spPr>
          <a:xfrm flipH="1">
            <a:off x="605481" y="2117123"/>
            <a:ext cx="277203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483EC8E-FAD7-4840-B400-B3F70C36CA6C}"/>
              </a:ext>
            </a:extLst>
          </p:cNvPr>
          <p:cNvSpPr txBox="1"/>
          <p:nvPr/>
        </p:nvSpPr>
        <p:spPr>
          <a:xfrm>
            <a:off x="4729546" y="3021208"/>
            <a:ext cx="7219436" cy="1938992"/>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3) </a:t>
            </a:r>
            <a:r>
              <a:rPr lang="ru-RU" sz="2400" dirty="0">
                <a:latin typeface="Courier New" panose="02070309020205020404" pitchFamily="49" charset="0"/>
                <a:cs typeface="Courier New" panose="02070309020205020404" pitchFamily="49" charset="0"/>
              </a:rPr>
              <a:t>В точке В тангенс угла наклона касательной больше, чем в точке С, значит, скорость уменьшается, проекция ускорения на ось отрицательна. </a:t>
            </a:r>
            <a:r>
              <a:rPr lang="ru-RU" sz="2400" b="1" dirty="0">
                <a:solidFill>
                  <a:srgbClr val="FF0000"/>
                </a:solidFill>
                <a:latin typeface="Courier New" panose="02070309020205020404" pitchFamily="49" charset="0"/>
                <a:cs typeface="Courier New" panose="02070309020205020404" pitchFamily="49" charset="0"/>
              </a:rPr>
              <a:t>Утверждение верное.</a:t>
            </a:r>
          </a:p>
        </p:txBody>
      </p:sp>
      <p:cxnSp>
        <p:nvCxnSpPr>
          <p:cNvPr id="16" name="Прямая соединительная линия 15">
            <a:extLst>
              <a:ext uri="{FF2B5EF4-FFF2-40B4-BE49-F238E27FC236}">
                <a16:creationId xmlns:a16="http://schemas.microsoft.com/office/drawing/2014/main" id="{CABF5AE8-F1E1-4233-A413-4BF966ADB10E}"/>
              </a:ext>
            </a:extLst>
          </p:cNvPr>
          <p:cNvCxnSpPr>
            <a:cxnSpLocks/>
          </p:cNvCxnSpPr>
          <p:nvPr/>
        </p:nvCxnSpPr>
        <p:spPr>
          <a:xfrm flipH="1">
            <a:off x="1640364" y="914400"/>
            <a:ext cx="1356151" cy="38511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C500AD34-39A1-4B8B-B1B5-954E8A910235}"/>
              </a:ext>
            </a:extLst>
          </p:cNvPr>
          <p:cNvCxnSpPr>
            <a:cxnSpLocks/>
          </p:cNvCxnSpPr>
          <p:nvPr/>
        </p:nvCxnSpPr>
        <p:spPr>
          <a:xfrm flipH="1">
            <a:off x="605482" y="1791730"/>
            <a:ext cx="300269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B4B5675-3C91-44F1-ACF1-7EA2B4B18914}"/>
              </a:ext>
            </a:extLst>
          </p:cNvPr>
          <p:cNvSpPr txBox="1"/>
          <p:nvPr/>
        </p:nvSpPr>
        <p:spPr>
          <a:xfrm>
            <a:off x="195648" y="4770043"/>
            <a:ext cx="11753334" cy="1754326"/>
          </a:xfrm>
          <a:prstGeom prst="rect">
            <a:avLst/>
          </a:prstGeom>
          <a:noFill/>
        </p:spPr>
        <p:txBody>
          <a:bodyPr wrap="square">
            <a:spAutoFit/>
          </a:bodyPr>
          <a:lstStyle/>
          <a:p>
            <a:pPr algn="just"/>
            <a:r>
              <a:rPr lang="ru-RU" dirty="0">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 </a:t>
            </a:r>
            <a:r>
              <a:rPr lang="ru-RU" dirty="0">
                <a:latin typeface="Courier New" panose="02070309020205020404" pitchFamily="49" charset="0"/>
                <a:cs typeface="Courier New" panose="02070309020205020404" pitchFamily="49" charset="0"/>
              </a:rPr>
              <a:t>Точка А находится на участке параболы, у которой ветви направлены вверх, поэтому проекция ускорения положительна. </a:t>
            </a:r>
            <a:r>
              <a:rPr lang="ru-RU" b="1" dirty="0">
                <a:latin typeface="Courier New" panose="02070309020205020404" pitchFamily="49" charset="0"/>
                <a:cs typeface="Courier New" panose="02070309020205020404" pitchFamily="49" charset="0"/>
              </a:rPr>
              <a:t>Утверждение неверное.</a:t>
            </a:r>
          </a:p>
          <a:p>
            <a:pPr algn="just"/>
            <a:r>
              <a:rPr lang="ru-RU" dirty="0">
                <a:latin typeface="Courier New" panose="02070309020205020404" pitchFamily="49" charset="0"/>
                <a:cs typeface="Courier New" panose="02070309020205020404" pitchFamily="49" charset="0"/>
              </a:rPr>
              <a:t>5)</a:t>
            </a:r>
            <a:r>
              <a:rPr lang="en-US" dirty="0">
                <a:latin typeface="Courier New" panose="02070309020205020404" pitchFamily="49" charset="0"/>
                <a:cs typeface="Courier New" panose="02070309020205020404" pitchFamily="49" charset="0"/>
              </a:rPr>
              <a:t> </a:t>
            </a:r>
            <a:r>
              <a:rPr lang="ru-RU" dirty="0">
                <a:latin typeface="Courier New" panose="02070309020205020404" pitchFamily="49" charset="0"/>
                <a:cs typeface="Courier New" panose="02070309020205020404" pitchFamily="49" charset="0"/>
              </a:rPr>
              <a:t>Точка D находится на участке параболы, у которой ветви направлены вниз, поэтому проекция ускорения отрицательна. Тангенс угла наклона касательной меньше нуля, значит, скорость тоже отрицательна. В итоге, скорость </a:t>
            </a:r>
            <a:r>
              <a:rPr lang="ru-RU" dirty="0" err="1">
                <a:latin typeface="Courier New" panose="02070309020205020404" pitchFamily="49" charset="0"/>
                <a:cs typeface="Courier New" panose="02070309020205020404" pitchFamily="49" charset="0"/>
              </a:rPr>
              <a:t>сонаправлена</a:t>
            </a:r>
            <a:r>
              <a:rPr lang="ru-RU" dirty="0">
                <a:latin typeface="Courier New" panose="02070309020205020404" pitchFamily="49" charset="0"/>
                <a:cs typeface="Courier New" panose="02070309020205020404" pitchFamily="49" charset="0"/>
              </a:rPr>
              <a:t> ускорению. </a:t>
            </a:r>
            <a:r>
              <a:rPr lang="ru-RU" b="1" dirty="0">
                <a:latin typeface="Courier New" panose="02070309020205020404" pitchFamily="49" charset="0"/>
                <a:cs typeface="Courier New" panose="02070309020205020404" pitchFamily="49" charset="0"/>
              </a:rPr>
              <a:t>Утверждение неверное.</a:t>
            </a:r>
          </a:p>
        </p:txBody>
      </p:sp>
    </p:spTree>
    <p:extLst>
      <p:ext uri="{BB962C8B-B14F-4D97-AF65-F5344CB8AC3E}">
        <p14:creationId xmlns:p14="http://schemas.microsoft.com/office/powerpoint/2010/main" val="2543256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F0A710E-50DD-479B-A2F9-5BBF7F2946F4}"/>
              </a:ext>
            </a:extLst>
          </p:cNvPr>
          <p:cNvPicPr>
            <a:picLocks noChangeAspect="1"/>
          </p:cNvPicPr>
          <p:nvPr/>
        </p:nvPicPr>
        <p:blipFill>
          <a:blip r:embed="rId2"/>
          <a:stretch>
            <a:fillRect/>
          </a:stretch>
        </p:blipFill>
        <p:spPr>
          <a:xfrm>
            <a:off x="118419" y="475902"/>
            <a:ext cx="685800" cy="371475"/>
          </a:xfrm>
          <a:prstGeom prst="rect">
            <a:avLst/>
          </a:prstGeom>
        </p:spPr>
      </p:pic>
      <p:sp>
        <p:nvSpPr>
          <p:cNvPr id="15" name="TextBox 14">
            <a:extLst>
              <a:ext uri="{FF2B5EF4-FFF2-40B4-BE49-F238E27FC236}">
                <a16:creationId xmlns:a16="http://schemas.microsoft.com/office/drawing/2014/main" id="{CEF430AE-83FE-4164-A36B-A94A8E16FCA9}"/>
              </a:ext>
            </a:extLst>
          </p:cNvPr>
          <p:cNvSpPr txBox="1"/>
          <p:nvPr/>
        </p:nvSpPr>
        <p:spPr>
          <a:xfrm>
            <a:off x="118418" y="428178"/>
            <a:ext cx="11805851" cy="3046988"/>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В результате перехода спутника Луны с одной круговой орбиты на другую радиус его вращения увеличивается. Как изменяются в результате этого перехода центростремительное ускорение спутника и период его обращения вокруг Луны?</a:t>
            </a:r>
          </a:p>
          <a:p>
            <a:pPr indent="715963" algn="just"/>
            <a:r>
              <a:rPr lang="ru-RU" sz="2400" dirty="0">
                <a:latin typeface="Courier New" panose="02070309020205020404" pitchFamily="49" charset="0"/>
                <a:cs typeface="Courier New" panose="02070309020205020404" pitchFamily="49" charset="0"/>
              </a:rPr>
              <a:t>Для каждой величины определите соответствующий характер изменения: </a:t>
            </a:r>
            <a:r>
              <a:rPr lang="en-US" sz="2400" b="1"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увеличивается </a:t>
            </a:r>
            <a:r>
              <a:rPr lang="ru-RU" sz="2400" b="1"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 уменьшается </a:t>
            </a:r>
            <a:r>
              <a:rPr lang="ru-RU" sz="2400" b="1" dirty="0">
                <a:latin typeface="Courier New" panose="02070309020205020404" pitchFamily="49" charset="0"/>
                <a:cs typeface="Courier New" panose="02070309020205020404" pitchFamily="49" charset="0"/>
              </a:rPr>
              <a:t>3)</a:t>
            </a:r>
            <a:r>
              <a:rPr lang="ru-RU" sz="2400" dirty="0">
                <a:latin typeface="Courier New" panose="02070309020205020404" pitchFamily="49" charset="0"/>
                <a:cs typeface="Courier New" panose="02070309020205020404" pitchFamily="49" charset="0"/>
              </a:rPr>
              <a:t>не изменяется</a:t>
            </a:r>
          </a:p>
          <a:p>
            <a:pPr indent="715963" algn="just"/>
            <a:r>
              <a:rPr lang="ru-RU" sz="2400" dirty="0">
                <a:latin typeface="Courier New" panose="02070309020205020404" pitchFamily="49" charset="0"/>
                <a:cs typeface="Courier New" panose="02070309020205020404" pitchFamily="49" charset="0"/>
              </a:rPr>
              <a:t>Запишите в таблицу выбранные цифры для каждой физической величины. Цифры в ответе могут повторяться.</a:t>
            </a:r>
          </a:p>
        </p:txBody>
      </p:sp>
      <p:pic>
        <p:nvPicPr>
          <p:cNvPr id="4" name="Рисунок 3">
            <a:extLst>
              <a:ext uri="{FF2B5EF4-FFF2-40B4-BE49-F238E27FC236}">
                <a16:creationId xmlns:a16="http://schemas.microsoft.com/office/drawing/2014/main" id="{175A84C4-CDB9-4A1C-A01E-F78ECF9EDB67}"/>
              </a:ext>
            </a:extLst>
          </p:cNvPr>
          <p:cNvPicPr>
            <a:picLocks noChangeAspect="1"/>
          </p:cNvPicPr>
          <p:nvPr/>
        </p:nvPicPr>
        <p:blipFill>
          <a:blip r:embed="rId3"/>
          <a:stretch>
            <a:fillRect/>
          </a:stretch>
        </p:blipFill>
        <p:spPr>
          <a:xfrm>
            <a:off x="2431329" y="3567112"/>
            <a:ext cx="6911021" cy="819537"/>
          </a:xfrm>
          <a:prstGeom prst="rect">
            <a:avLst/>
          </a:prstGeom>
        </p:spPr>
      </p:pic>
      <p:pic>
        <p:nvPicPr>
          <p:cNvPr id="8" name="Рисунок 7">
            <a:extLst>
              <a:ext uri="{FF2B5EF4-FFF2-40B4-BE49-F238E27FC236}">
                <a16:creationId xmlns:a16="http://schemas.microsoft.com/office/drawing/2014/main" id="{18B5EC0E-DE7B-4A13-8C29-88123D8A2090}"/>
              </a:ext>
            </a:extLst>
          </p:cNvPr>
          <p:cNvPicPr>
            <a:picLocks noChangeAspect="1"/>
          </p:cNvPicPr>
          <p:nvPr/>
        </p:nvPicPr>
        <p:blipFill>
          <a:blip r:embed="rId4"/>
          <a:stretch>
            <a:fillRect/>
          </a:stretch>
        </p:blipFill>
        <p:spPr>
          <a:xfrm>
            <a:off x="251255" y="4665190"/>
            <a:ext cx="2479589" cy="850487"/>
          </a:xfrm>
          <a:prstGeom prst="rect">
            <a:avLst/>
          </a:prstGeom>
        </p:spPr>
      </p:pic>
      <p:pic>
        <p:nvPicPr>
          <p:cNvPr id="11" name="Рисунок 10">
            <a:extLst>
              <a:ext uri="{FF2B5EF4-FFF2-40B4-BE49-F238E27FC236}">
                <a16:creationId xmlns:a16="http://schemas.microsoft.com/office/drawing/2014/main" id="{8A7929A5-BAE3-4AC1-8DCB-C62DD14A9084}"/>
              </a:ext>
            </a:extLst>
          </p:cNvPr>
          <p:cNvPicPr>
            <a:picLocks noChangeAspect="1"/>
          </p:cNvPicPr>
          <p:nvPr/>
        </p:nvPicPr>
        <p:blipFill>
          <a:blip r:embed="rId5"/>
          <a:stretch>
            <a:fillRect/>
          </a:stretch>
        </p:blipFill>
        <p:spPr>
          <a:xfrm>
            <a:off x="3013891" y="4665190"/>
            <a:ext cx="1891742" cy="939523"/>
          </a:xfrm>
          <a:prstGeom prst="rect">
            <a:avLst/>
          </a:prstGeom>
        </p:spPr>
      </p:pic>
      <p:pic>
        <p:nvPicPr>
          <p:cNvPr id="18" name="Рисунок 17">
            <a:extLst>
              <a:ext uri="{FF2B5EF4-FFF2-40B4-BE49-F238E27FC236}">
                <a16:creationId xmlns:a16="http://schemas.microsoft.com/office/drawing/2014/main" id="{D4B43117-8A95-47C3-A09A-B70B8B36A9E0}"/>
              </a:ext>
            </a:extLst>
          </p:cNvPr>
          <p:cNvPicPr>
            <a:picLocks noChangeAspect="1"/>
          </p:cNvPicPr>
          <p:nvPr/>
        </p:nvPicPr>
        <p:blipFill>
          <a:blip r:embed="rId6"/>
          <a:stretch>
            <a:fillRect/>
          </a:stretch>
        </p:blipFill>
        <p:spPr>
          <a:xfrm>
            <a:off x="5188680" y="4665190"/>
            <a:ext cx="3554952" cy="939523"/>
          </a:xfrm>
          <a:prstGeom prst="rect">
            <a:avLst/>
          </a:prstGeom>
        </p:spPr>
      </p:pic>
      <p:sp>
        <p:nvSpPr>
          <p:cNvPr id="25" name="Прямоугольник 24">
            <a:extLst>
              <a:ext uri="{FF2B5EF4-FFF2-40B4-BE49-F238E27FC236}">
                <a16:creationId xmlns:a16="http://schemas.microsoft.com/office/drawing/2014/main" id="{FA282763-6F38-484D-89DD-8C8DE0BAB366}"/>
              </a:ext>
            </a:extLst>
          </p:cNvPr>
          <p:cNvSpPr/>
          <p:nvPr/>
        </p:nvSpPr>
        <p:spPr>
          <a:xfrm>
            <a:off x="7354756" y="3429000"/>
            <a:ext cx="461985" cy="923330"/>
          </a:xfrm>
          <a:prstGeom prst="rect">
            <a:avLst/>
          </a:prstGeom>
          <a:noFill/>
        </p:spPr>
        <p:txBody>
          <a:bodyPr wrap="none" lIns="91440" tIns="45720" rIns="91440" bIns="45720">
            <a:spAutoFit/>
          </a:bodyPr>
          <a:lstStyle/>
          <a:p>
            <a:pPr algn="ctr"/>
            <a:r>
              <a:rPr lang="en-US"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1</a:t>
            </a:r>
            <a:endParaRPr lang="ru-RU" sz="5400" b="1" cap="none" spc="0" dirty="0">
              <a:ln w="22225">
                <a:solidFill>
                  <a:schemeClr val="accent2"/>
                </a:solidFill>
                <a:prstDash val="solid"/>
              </a:ln>
              <a:solidFill>
                <a:schemeClr val="accent2">
                  <a:lumMod val="40000"/>
                  <a:lumOff val="60000"/>
                </a:schemeClr>
              </a:solidFill>
              <a:effectLst/>
            </a:endParaRPr>
          </a:p>
        </p:txBody>
      </p:sp>
      <p:pic>
        <p:nvPicPr>
          <p:cNvPr id="20" name="Рисунок 19">
            <a:extLst>
              <a:ext uri="{FF2B5EF4-FFF2-40B4-BE49-F238E27FC236}">
                <a16:creationId xmlns:a16="http://schemas.microsoft.com/office/drawing/2014/main" id="{B65D5A82-BE97-4ACC-809F-DB8526E88907}"/>
              </a:ext>
            </a:extLst>
          </p:cNvPr>
          <p:cNvPicPr>
            <a:picLocks noChangeAspect="1"/>
          </p:cNvPicPr>
          <p:nvPr/>
        </p:nvPicPr>
        <p:blipFill>
          <a:blip r:embed="rId7"/>
          <a:stretch>
            <a:fillRect/>
          </a:stretch>
        </p:blipFill>
        <p:spPr>
          <a:xfrm>
            <a:off x="9342350" y="4665190"/>
            <a:ext cx="2630664" cy="939523"/>
          </a:xfrm>
          <a:prstGeom prst="rect">
            <a:avLst/>
          </a:prstGeom>
        </p:spPr>
      </p:pic>
      <p:sp>
        <p:nvSpPr>
          <p:cNvPr id="26" name="Прямоугольник 25">
            <a:extLst>
              <a:ext uri="{FF2B5EF4-FFF2-40B4-BE49-F238E27FC236}">
                <a16:creationId xmlns:a16="http://schemas.microsoft.com/office/drawing/2014/main" id="{8B98C103-819C-4198-99CA-906D5B5DAF07}"/>
              </a:ext>
            </a:extLst>
          </p:cNvPr>
          <p:cNvSpPr/>
          <p:nvPr/>
        </p:nvSpPr>
        <p:spPr>
          <a:xfrm>
            <a:off x="3728769" y="3429000"/>
            <a:ext cx="461985" cy="923330"/>
          </a:xfrm>
          <a:prstGeom prst="rect">
            <a:avLst/>
          </a:prstGeom>
          <a:noFill/>
        </p:spPr>
        <p:txBody>
          <a:bodyPr wrap="none" lIns="91440" tIns="45720" rIns="91440" bIns="45720">
            <a:spAutoFit/>
          </a:bodyPr>
          <a:lstStyle/>
          <a:p>
            <a:pPr algn="ctr"/>
            <a:r>
              <a:rPr lang="en-US" sz="5400" b="1" cap="none" spc="0" baseline="-2500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2</a:t>
            </a:r>
            <a:endParaRPr lang="ru-RU"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34620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D950797-0453-4C00-BFE9-EC5D434D2295}"/>
              </a:ext>
            </a:extLst>
          </p:cNvPr>
          <p:cNvPicPr>
            <a:picLocks noChangeAspect="1"/>
          </p:cNvPicPr>
          <p:nvPr/>
        </p:nvPicPr>
        <p:blipFill>
          <a:blip r:embed="rId2"/>
          <a:stretch>
            <a:fillRect/>
          </a:stretch>
        </p:blipFill>
        <p:spPr>
          <a:xfrm>
            <a:off x="65903" y="468695"/>
            <a:ext cx="723900" cy="381000"/>
          </a:xfrm>
          <a:prstGeom prst="rect">
            <a:avLst/>
          </a:prstGeom>
        </p:spPr>
      </p:pic>
      <p:sp>
        <p:nvSpPr>
          <p:cNvPr id="12" name="TextBox 11">
            <a:extLst>
              <a:ext uri="{FF2B5EF4-FFF2-40B4-BE49-F238E27FC236}">
                <a16:creationId xmlns:a16="http://schemas.microsoft.com/office/drawing/2014/main" id="{1EEF000C-E3AA-42F3-8694-15F3063E8192}"/>
              </a:ext>
            </a:extLst>
          </p:cNvPr>
          <p:cNvSpPr txBox="1"/>
          <p:nvPr/>
        </p:nvSpPr>
        <p:spPr>
          <a:xfrm>
            <a:off x="2006" y="468695"/>
            <a:ext cx="12189994" cy="1569660"/>
          </a:xfrm>
          <a:prstGeom prst="rect">
            <a:avLst/>
          </a:prstGeom>
          <a:noFill/>
        </p:spPr>
        <p:txBody>
          <a:bodyPr wrap="square">
            <a:spAutoFit/>
          </a:bodyPr>
          <a:lstStyle/>
          <a:p>
            <a:pPr indent="722313" algn="just"/>
            <a:r>
              <a:rPr lang="ru-RU" sz="2400" dirty="0">
                <a:latin typeface="Courier New" panose="02070309020205020404" pitchFamily="49" charset="0"/>
                <a:cs typeface="Courier New" panose="02070309020205020404" pitchFamily="49" charset="0"/>
              </a:rPr>
              <a:t>Идеальный газ охлаждают, при этом средняя кинетическая энергия теплового движения его молекул уменьшается в 2 раза. Какова конечная температура газа, если его начальная температура равна 400 К? Ответ дайте в К.</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F8782F3-CB7E-43FA-ACB0-5F3380D16496}"/>
                  </a:ext>
                </a:extLst>
              </p:cNvPr>
              <p:cNvSpPr txBox="1"/>
              <p:nvPr/>
            </p:nvSpPr>
            <p:spPr>
              <a:xfrm>
                <a:off x="330869" y="2038355"/>
                <a:ext cx="5649802"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𝑘𝑇</m:t>
                      </m:r>
                      <m:r>
                        <a:rPr lang="en-US" sz="2800" b="0" i="1" smtClean="0">
                          <a:latin typeface="Cambria Math" panose="02040503050406030204" pitchFamily="18" charset="0"/>
                        </a:rPr>
                        <m:t>;         0,5·</m:t>
                      </m:r>
                      <m:r>
                        <a:rPr lang="en-US" sz="2800" i="1">
                          <a:latin typeface="Cambria Math" panose="02040503050406030204" pitchFamily="18" charset="0"/>
                        </a:rPr>
                        <m:t>𝐸</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3</m:t>
                          </m:r>
                        </m:num>
                        <m:den>
                          <m:r>
                            <a:rPr lang="en-US" sz="2800" i="1">
                              <a:latin typeface="Cambria Math" panose="02040503050406030204" pitchFamily="18" charset="0"/>
                            </a:rPr>
                            <m:t>2</m:t>
                          </m:r>
                        </m:den>
                      </m:f>
                      <m:r>
                        <a:rPr lang="en-US" sz="2800" i="1">
                          <a:latin typeface="Cambria Math" panose="02040503050406030204" pitchFamily="18" charset="0"/>
                        </a:rPr>
                        <m:t>𝑘𝑇</m:t>
                      </m:r>
                      <m:r>
                        <a:rPr lang="en-US" sz="2800" i="1" smtClean="0">
                          <a:latin typeface="Cambria Math" panose="02040503050406030204" pitchFamily="18" charset="0"/>
                        </a:rPr>
                        <m:t>·</m:t>
                      </m:r>
                      <m:r>
                        <a:rPr lang="en-US" sz="2800" b="0" i="1" smtClean="0">
                          <a:latin typeface="Cambria Math" panose="02040503050406030204" pitchFamily="18" charset="0"/>
                        </a:rPr>
                        <m:t>0,5;</m:t>
                      </m:r>
                    </m:oMath>
                  </m:oMathPara>
                </a14:m>
                <a:endParaRPr lang="ru-RU" sz="2800" b="1" dirty="0"/>
              </a:p>
            </p:txBody>
          </p:sp>
        </mc:Choice>
        <mc:Fallback xmlns="">
          <p:sp>
            <p:nvSpPr>
              <p:cNvPr id="4" name="TextBox 3">
                <a:extLst>
                  <a:ext uri="{FF2B5EF4-FFF2-40B4-BE49-F238E27FC236}">
                    <a16:creationId xmlns:a16="http://schemas.microsoft.com/office/drawing/2014/main" id="{AF8782F3-CB7E-43FA-ACB0-5F3380D16496}"/>
                  </a:ext>
                </a:extLst>
              </p:cNvPr>
              <p:cNvSpPr txBox="1">
                <a:spLocks noRot="1" noChangeAspect="1" noMove="1" noResize="1" noEditPoints="1" noAdjustHandles="1" noChangeArrowheads="1" noChangeShapeType="1" noTextEdit="1"/>
              </p:cNvSpPr>
              <p:nvPr/>
            </p:nvSpPr>
            <p:spPr>
              <a:xfrm>
                <a:off x="330869" y="2038355"/>
                <a:ext cx="5649802" cy="806631"/>
              </a:xfrm>
              <a:prstGeom prst="rect">
                <a:avLst/>
              </a:prstGeom>
              <a:blipFill>
                <a:blip r:embed="rId4"/>
                <a:stretch>
                  <a:fillRect/>
                </a:stretch>
              </a:blipFill>
            </p:spPr>
            <p:txBody>
              <a:bodyPr/>
              <a:lstStyle/>
              <a:p>
                <a:r>
                  <a:rPr lang="ru-RU">
                    <a:noFill/>
                  </a:rPr>
                  <a:t> </a:t>
                </a:r>
              </a:p>
            </p:txBody>
          </p:sp>
        </mc:Fallback>
      </mc:AlternateContent>
      <p:grpSp>
        <p:nvGrpSpPr>
          <p:cNvPr id="14" name="Группа 13">
            <a:extLst>
              <a:ext uri="{FF2B5EF4-FFF2-40B4-BE49-F238E27FC236}">
                <a16:creationId xmlns:a16="http://schemas.microsoft.com/office/drawing/2014/main" id="{C046EFAB-E796-4B8A-8AA6-16A1B326FE15}"/>
              </a:ext>
            </a:extLst>
          </p:cNvPr>
          <p:cNvGrpSpPr/>
          <p:nvPr/>
        </p:nvGrpSpPr>
        <p:grpSpPr>
          <a:xfrm>
            <a:off x="81156" y="3597529"/>
            <a:ext cx="10013349" cy="1830879"/>
            <a:chOff x="81156" y="3597529"/>
            <a:chExt cx="10013349" cy="1830879"/>
          </a:xfrm>
        </p:grpSpPr>
        <p:pic>
          <p:nvPicPr>
            <p:cNvPr id="10" name="Рисунок 9">
              <a:extLst>
                <a:ext uri="{FF2B5EF4-FFF2-40B4-BE49-F238E27FC236}">
                  <a16:creationId xmlns:a16="http://schemas.microsoft.com/office/drawing/2014/main" id="{A88B2166-4C2C-48F8-B7FA-A169B817D889}"/>
                </a:ext>
              </a:extLst>
            </p:cNvPr>
            <p:cNvPicPr>
              <a:picLocks noChangeAspect="1"/>
            </p:cNvPicPr>
            <p:nvPr/>
          </p:nvPicPr>
          <p:blipFill>
            <a:blip r:embed="rId5"/>
            <a:stretch>
              <a:fillRect/>
            </a:stretch>
          </p:blipFill>
          <p:spPr>
            <a:xfrm>
              <a:off x="94478" y="3597529"/>
              <a:ext cx="695325" cy="390525"/>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8C8A37D-1D0F-43B7-955E-762BEFA6B66C}"/>
                    </a:ext>
                  </a:extLst>
                </p:cNvPr>
                <p:cNvSpPr txBox="1"/>
                <p:nvPr/>
              </p:nvSpPr>
              <p:spPr>
                <a:xfrm>
                  <a:off x="81156" y="3656192"/>
                  <a:ext cx="10013349" cy="1772216"/>
                </a:xfrm>
                <a:prstGeom prst="rect">
                  <a:avLst/>
                </a:prstGeom>
                <a:noFill/>
              </p:spPr>
              <p:txBody>
                <a:bodyPr wrap="square">
                  <a:spAutoFit/>
                </a:bodyPr>
                <a:lstStyle/>
                <a:p>
                  <a:pPr indent="722313" algn="just"/>
                  <a:r>
                    <a:rPr lang="ru-RU" sz="2400" dirty="0">
                      <a:latin typeface="Courier New" panose="02070309020205020404" pitchFamily="49" charset="0"/>
                      <a:cs typeface="Courier New" panose="02070309020205020404" pitchFamily="49" charset="0"/>
                    </a:rPr>
                    <a:t>На р</a:t>
                  </a:r>
                  <a:r>
                    <a:rPr lang="en-US" sz="2400" dirty="0">
                      <a:latin typeface="Courier New" panose="02070309020205020404" pitchFamily="49" charset="0"/>
                      <a:cs typeface="Courier New" panose="02070309020205020404" pitchFamily="49" charset="0"/>
                    </a:rPr>
                    <a:t>V  </a:t>
                  </a:r>
                  <a:r>
                    <a:rPr lang="ru-RU" sz="2400" dirty="0">
                      <a:latin typeface="Courier New" panose="02070309020205020404" pitchFamily="49" charset="0"/>
                      <a:cs typeface="Courier New" panose="02070309020205020404" pitchFamily="49" charset="0"/>
                    </a:rPr>
                    <a:t>-диаграмме показаны два процесса, проведенные с одним и тем же количеством газообразного неона. Определите отношение работ </a:t>
                  </a:r>
                  <a14:m>
                    <m:oMath xmlns:m="http://schemas.openxmlformats.org/officeDocument/2006/math">
                      <m:f>
                        <m:fPr>
                          <m:ctrlPr>
                            <a:rPr lang="ru-RU" sz="2400" i="1" smtClean="0">
                              <a:latin typeface="Cambria Math" panose="02040503050406030204" pitchFamily="18" charset="0"/>
                              <a:cs typeface="Courier New" panose="02070309020205020404" pitchFamily="49" charset="0"/>
                            </a:rPr>
                          </m:ctrlPr>
                        </m:fPr>
                        <m:num>
                          <m:sSub>
                            <m:sSubPr>
                              <m:ctrlPr>
                                <a:rPr lang="ru-RU" sz="2400" i="1" smtClean="0">
                                  <a:latin typeface="Cambria Math" panose="02040503050406030204" pitchFamily="18" charset="0"/>
                                  <a:cs typeface="Courier New" panose="02070309020205020404" pitchFamily="49" charset="0"/>
                                </a:rPr>
                              </m:ctrlPr>
                            </m:sSubPr>
                            <m:e>
                              <m:r>
                                <a:rPr lang="en-US" sz="2400" b="0" i="1" smtClean="0">
                                  <a:latin typeface="Cambria Math" panose="02040503050406030204" pitchFamily="18" charset="0"/>
                                  <a:cs typeface="Courier New" panose="02070309020205020404" pitchFamily="49" charset="0"/>
                                </a:rPr>
                                <m:t>𝐴</m:t>
                              </m:r>
                            </m:e>
                            <m:sub>
                              <m:r>
                                <a:rPr lang="en-US" sz="2400" b="0" i="1" smtClean="0">
                                  <a:latin typeface="Cambria Math" panose="02040503050406030204" pitchFamily="18" charset="0"/>
                                  <a:cs typeface="Courier New" panose="02070309020205020404" pitchFamily="49" charset="0"/>
                                </a:rPr>
                                <m:t>12</m:t>
                              </m:r>
                            </m:sub>
                          </m:sSub>
                        </m:num>
                        <m:den>
                          <m:sSub>
                            <m:sSubPr>
                              <m:ctrlPr>
                                <a:rPr lang="ru-RU" sz="2400" i="1" smtClean="0">
                                  <a:latin typeface="Cambria Math" panose="02040503050406030204" pitchFamily="18" charset="0"/>
                                  <a:cs typeface="Courier New" panose="02070309020205020404" pitchFamily="49" charset="0"/>
                                </a:rPr>
                              </m:ctrlPr>
                            </m:sSubPr>
                            <m:e>
                              <m:r>
                                <a:rPr lang="en-US" sz="2400" b="0" i="1" smtClean="0">
                                  <a:latin typeface="Cambria Math" panose="02040503050406030204" pitchFamily="18" charset="0"/>
                                  <a:cs typeface="Courier New" panose="02070309020205020404" pitchFamily="49" charset="0"/>
                                </a:rPr>
                                <m:t>𝐴</m:t>
                              </m:r>
                            </m:e>
                            <m:sub>
                              <m:r>
                                <a:rPr lang="en-US" sz="2400" b="0" i="1" smtClean="0">
                                  <a:latin typeface="Cambria Math" panose="02040503050406030204" pitchFamily="18" charset="0"/>
                                  <a:cs typeface="Courier New" panose="02070309020205020404" pitchFamily="49" charset="0"/>
                                </a:rPr>
                                <m:t>34</m:t>
                              </m:r>
                            </m:sub>
                          </m:sSub>
                        </m:den>
                      </m:f>
                    </m:oMath>
                  </a14:m>
                  <a:r>
                    <a:rPr lang="en-US" sz="24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совершенных над газом в этих процессах.</a:t>
                  </a:r>
                </a:p>
              </p:txBody>
            </p:sp>
          </mc:Choice>
          <mc:Fallback xmlns="">
            <p:sp>
              <p:nvSpPr>
                <p:cNvPr id="15" name="TextBox 14">
                  <a:extLst>
                    <a:ext uri="{FF2B5EF4-FFF2-40B4-BE49-F238E27FC236}">
                      <a16:creationId xmlns:a16="http://schemas.microsoft.com/office/drawing/2014/main" id="{C8C8A37D-1D0F-43B7-955E-762BEFA6B66C}"/>
                    </a:ext>
                  </a:extLst>
                </p:cNvPr>
                <p:cNvSpPr txBox="1">
                  <a:spLocks noRot="1" noChangeAspect="1" noMove="1" noResize="1" noEditPoints="1" noAdjustHandles="1" noChangeArrowheads="1" noChangeShapeType="1" noTextEdit="1"/>
                </p:cNvSpPr>
                <p:nvPr/>
              </p:nvSpPr>
              <p:spPr>
                <a:xfrm>
                  <a:off x="81156" y="3656192"/>
                  <a:ext cx="10013349" cy="1772216"/>
                </a:xfrm>
                <a:prstGeom prst="rect">
                  <a:avLst/>
                </a:prstGeom>
                <a:blipFill>
                  <a:blip r:embed="rId6"/>
                  <a:stretch>
                    <a:fillRect l="-913" t="-2759" r="-974" b="-7241"/>
                  </a:stretch>
                </a:blipFill>
              </p:spPr>
              <p:txBody>
                <a:bodyPr/>
                <a:lstStyle/>
                <a:p>
                  <a:r>
                    <a:rPr lang="ru-RU">
                      <a:noFill/>
                    </a:rPr>
                    <a:t> </a:t>
                  </a:r>
                </a:p>
              </p:txBody>
            </p:sp>
          </mc:Fallback>
        </mc:AlternateContent>
      </p:grpSp>
      <p:pic>
        <p:nvPicPr>
          <p:cNvPr id="7" name="Рисунок 6">
            <a:extLst>
              <a:ext uri="{FF2B5EF4-FFF2-40B4-BE49-F238E27FC236}">
                <a16:creationId xmlns:a16="http://schemas.microsoft.com/office/drawing/2014/main" id="{BDEE51CC-E433-406A-80DF-5B0290FD60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3239" y="2038354"/>
            <a:ext cx="4851309" cy="806631"/>
          </a:xfrm>
          <a:prstGeom prst="rect">
            <a:avLst/>
          </a:prstGeom>
        </p:spPr>
      </p:pic>
      <p:pic>
        <p:nvPicPr>
          <p:cNvPr id="3" name="Рисунок 2">
            <a:extLst>
              <a:ext uri="{FF2B5EF4-FFF2-40B4-BE49-F238E27FC236}">
                <a16:creationId xmlns:a16="http://schemas.microsoft.com/office/drawing/2014/main" id="{CF5E1FDE-DAB5-4B24-9E1C-5C8619C2B5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75398" y="3522500"/>
            <a:ext cx="1957972" cy="2322246"/>
          </a:xfrm>
          <a:prstGeom prst="rect">
            <a:avLst/>
          </a:prstGeom>
        </p:spPr>
      </p:pic>
      <p:sp>
        <p:nvSpPr>
          <p:cNvPr id="6" name="Прямоугольник 5">
            <a:extLst>
              <a:ext uri="{FF2B5EF4-FFF2-40B4-BE49-F238E27FC236}">
                <a16:creationId xmlns:a16="http://schemas.microsoft.com/office/drawing/2014/main" id="{68CA291A-0612-413D-B0C3-3FE7D7AE571C}"/>
              </a:ext>
            </a:extLst>
          </p:cNvPr>
          <p:cNvSpPr/>
          <p:nvPr/>
        </p:nvSpPr>
        <p:spPr>
          <a:xfrm>
            <a:off x="10614454" y="3880022"/>
            <a:ext cx="568411" cy="1784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F6D46088-9BC9-481F-96B8-75F2B197DE5B}"/>
              </a:ext>
            </a:extLst>
          </p:cNvPr>
          <p:cNvSpPr/>
          <p:nvPr/>
        </p:nvSpPr>
        <p:spPr>
          <a:xfrm>
            <a:off x="10614454" y="5041557"/>
            <a:ext cx="864973" cy="622491"/>
          </a:xfrm>
          <a:prstGeom prst="rect">
            <a:avLst/>
          </a:prstGeom>
          <a:solidFill>
            <a:srgbClr val="FFFF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5AE3EAD-911C-413F-AD7E-9482C34BC67D}"/>
                  </a:ext>
                </a:extLst>
              </p:cNvPr>
              <p:cNvSpPr txBox="1"/>
              <p:nvPr/>
            </p:nvSpPr>
            <p:spPr>
              <a:xfrm>
                <a:off x="3155770" y="5403695"/>
                <a:ext cx="3455561" cy="882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ru-RU" sz="2800" i="1" smtClean="0">
                              <a:latin typeface="Cambria Math" panose="02040503050406030204" pitchFamily="18" charset="0"/>
                              <a:cs typeface="Courier New" panose="02070309020205020404" pitchFamily="49" charset="0"/>
                            </a:rPr>
                          </m:ctrlPr>
                        </m:fPr>
                        <m:num>
                          <m:sSub>
                            <m:sSubPr>
                              <m:ctrlPr>
                                <a:rPr lang="ru-RU" sz="2800" i="1">
                                  <a:latin typeface="Cambria Math" panose="02040503050406030204" pitchFamily="18" charset="0"/>
                                  <a:cs typeface="Courier New" panose="02070309020205020404" pitchFamily="49" charset="0"/>
                                </a:rPr>
                              </m:ctrlPr>
                            </m:sSubPr>
                            <m:e>
                              <m:r>
                                <a:rPr lang="en-US" sz="2800" i="1">
                                  <a:latin typeface="Cambria Math" panose="02040503050406030204" pitchFamily="18" charset="0"/>
                                  <a:cs typeface="Courier New" panose="02070309020205020404" pitchFamily="49" charset="0"/>
                                </a:rPr>
                                <m:t>𝐴</m:t>
                              </m:r>
                            </m:e>
                            <m:sub>
                              <m:r>
                                <a:rPr lang="en-US" sz="2800" i="1">
                                  <a:latin typeface="Cambria Math" panose="02040503050406030204" pitchFamily="18" charset="0"/>
                                  <a:cs typeface="Courier New" panose="02070309020205020404" pitchFamily="49" charset="0"/>
                                </a:rPr>
                                <m:t>12</m:t>
                              </m:r>
                            </m:sub>
                          </m:sSub>
                        </m:num>
                        <m:den>
                          <m:sSub>
                            <m:sSubPr>
                              <m:ctrlPr>
                                <a:rPr lang="ru-RU" sz="2800" i="1">
                                  <a:latin typeface="Cambria Math" panose="02040503050406030204" pitchFamily="18" charset="0"/>
                                  <a:cs typeface="Courier New" panose="02070309020205020404" pitchFamily="49" charset="0"/>
                                </a:rPr>
                              </m:ctrlPr>
                            </m:sSubPr>
                            <m:e>
                              <m:r>
                                <a:rPr lang="en-US" sz="2800" i="1">
                                  <a:latin typeface="Cambria Math" panose="02040503050406030204" pitchFamily="18" charset="0"/>
                                  <a:cs typeface="Courier New" panose="02070309020205020404" pitchFamily="49" charset="0"/>
                                </a:rPr>
                                <m:t>𝐴</m:t>
                              </m:r>
                            </m:e>
                            <m:sub>
                              <m:r>
                                <a:rPr lang="en-US" sz="2800" i="1">
                                  <a:latin typeface="Cambria Math" panose="02040503050406030204" pitchFamily="18" charset="0"/>
                                  <a:cs typeface="Courier New" panose="02070309020205020404" pitchFamily="49" charset="0"/>
                                </a:rPr>
                                <m:t>34</m:t>
                              </m:r>
                            </m:sub>
                          </m:sSub>
                        </m:den>
                      </m:f>
                      <m:r>
                        <a:rPr lang="ru-RU" sz="2800" b="0" i="1" smtClean="0">
                          <a:latin typeface="Cambria Math" panose="02040503050406030204" pitchFamily="18" charset="0"/>
                          <a:cs typeface="Courier New" panose="02070309020205020404" pitchFamily="49" charset="0"/>
                        </a:rPr>
                        <m:t>=</m:t>
                      </m:r>
                      <m:f>
                        <m:fPr>
                          <m:ctrlPr>
                            <a:rPr lang="ru-RU" sz="2800" b="0" i="1" smtClean="0">
                              <a:latin typeface="Cambria Math" panose="02040503050406030204" pitchFamily="18" charset="0"/>
                              <a:cs typeface="Courier New" panose="02070309020205020404" pitchFamily="49" charset="0"/>
                            </a:rPr>
                          </m:ctrlPr>
                        </m:fPr>
                        <m:num>
                          <m:sSub>
                            <m:sSubPr>
                              <m:ctrlPr>
                                <a:rPr lang="ru-RU" sz="2800" b="0" i="1" smtClean="0">
                                  <a:latin typeface="Cambria Math" panose="02040503050406030204" pitchFamily="18" charset="0"/>
                                  <a:cs typeface="Courier New" panose="02070309020205020404" pitchFamily="49" charset="0"/>
                                </a:rPr>
                              </m:ctrlPr>
                            </m:sSubPr>
                            <m:e>
                              <m:r>
                                <a:rPr lang="en-US" sz="2800" b="0" i="1" smtClean="0">
                                  <a:latin typeface="Cambria Math" panose="02040503050406030204" pitchFamily="18" charset="0"/>
                                  <a:cs typeface="Courier New" panose="02070309020205020404" pitchFamily="49" charset="0"/>
                                </a:rPr>
                                <m:t>𝑆</m:t>
                              </m:r>
                            </m:e>
                            <m:sub>
                              <m:r>
                                <a:rPr lang="en-US" sz="2800" b="0" i="1" smtClean="0">
                                  <a:latin typeface="Cambria Math" panose="02040503050406030204" pitchFamily="18" charset="0"/>
                                  <a:cs typeface="Courier New" panose="02070309020205020404" pitchFamily="49" charset="0"/>
                                </a:rPr>
                                <m:t>12</m:t>
                              </m:r>
                            </m:sub>
                          </m:sSub>
                        </m:num>
                        <m:den>
                          <m:sSub>
                            <m:sSubPr>
                              <m:ctrlPr>
                                <a:rPr lang="ru-RU" sz="2800" b="0" i="1" smtClean="0">
                                  <a:latin typeface="Cambria Math" panose="02040503050406030204" pitchFamily="18" charset="0"/>
                                  <a:cs typeface="Courier New" panose="02070309020205020404" pitchFamily="49" charset="0"/>
                                </a:rPr>
                              </m:ctrlPr>
                            </m:sSubPr>
                            <m:e>
                              <m:r>
                                <a:rPr lang="en-US" sz="2800" b="0" i="1" smtClean="0">
                                  <a:latin typeface="Cambria Math" panose="02040503050406030204" pitchFamily="18" charset="0"/>
                                  <a:cs typeface="Courier New" panose="02070309020205020404" pitchFamily="49" charset="0"/>
                                </a:rPr>
                                <m:t>𝑆</m:t>
                              </m:r>
                            </m:e>
                            <m:sub>
                              <m:r>
                                <a:rPr lang="en-US" sz="2800" b="0" i="1" smtClean="0">
                                  <a:latin typeface="Cambria Math" panose="02040503050406030204" pitchFamily="18" charset="0"/>
                                  <a:cs typeface="Courier New" panose="02070309020205020404" pitchFamily="49" charset="0"/>
                                </a:rPr>
                                <m:t>34</m:t>
                              </m:r>
                            </m:sub>
                          </m:sSub>
                        </m:den>
                      </m:f>
                      <m:r>
                        <a:rPr lang="en-US" sz="2800" b="0" i="1" smtClean="0">
                          <a:latin typeface="Cambria Math" panose="02040503050406030204" pitchFamily="18" charset="0"/>
                          <a:cs typeface="Courier New" panose="02070309020205020404" pitchFamily="49" charset="0"/>
                        </a:rPr>
                        <m:t>=</m:t>
                      </m:r>
                      <m:f>
                        <m:fPr>
                          <m:ctrlPr>
                            <a:rPr lang="en-US" sz="2800" b="0" i="1" smtClean="0">
                              <a:latin typeface="Cambria Math" panose="02040503050406030204" pitchFamily="18" charset="0"/>
                              <a:cs typeface="Courier New" panose="02070309020205020404" pitchFamily="49" charset="0"/>
                            </a:rPr>
                          </m:ctrlPr>
                        </m:fPr>
                        <m:num>
                          <m:r>
                            <a:rPr lang="en-US" sz="2800" b="0" i="1" smtClean="0">
                              <a:latin typeface="Cambria Math" panose="02040503050406030204" pitchFamily="18" charset="0"/>
                              <a:cs typeface="Courier New" panose="02070309020205020404" pitchFamily="49" charset="0"/>
                            </a:rPr>
                            <m:t>6</m:t>
                          </m:r>
                          <m:r>
                            <a:rPr lang="en-US" sz="2800" b="0" i="1" smtClean="0">
                              <a:latin typeface="Cambria Math" panose="02040503050406030204" pitchFamily="18" charset="0"/>
                              <a:ea typeface="Cambria Math" panose="02040503050406030204" pitchFamily="18" charset="0"/>
                              <a:cs typeface="Courier New" panose="02070309020205020404" pitchFamily="49" charset="0"/>
                            </a:rPr>
                            <m:t>∙2</m:t>
                          </m:r>
                        </m:num>
                        <m:den>
                          <m:r>
                            <a:rPr lang="en-US" sz="2800" b="0" i="1" smtClean="0">
                              <a:latin typeface="Cambria Math" panose="02040503050406030204" pitchFamily="18" charset="0"/>
                              <a:cs typeface="Courier New" panose="02070309020205020404" pitchFamily="49" charset="0"/>
                            </a:rPr>
                            <m:t>2</m:t>
                          </m:r>
                          <m:r>
                            <a:rPr lang="en-US" sz="2800" b="0" i="1" smtClean="0">
                              <a:latin typeface="Cambria Math" panose="02040503050406030204" pitchFamily="18" charset="0"/>
                              <a:ea typeface="Cambria Math" panose="02040503050406030204" pitchFamily="18" charset="0"/>
                              <a:cs typeface="Courier New" panose="02070309020205020404" pitchFamily="49" charset="0"/>
                            </a:rPr>
                            <m:t>∙3</m:t>
                          </m:r>
                        </m:den>
                      </m:f>
                      <m:r>
                        <a:rPr lang="en-US" sz="2800" b="0" i="1" smtClean="0">
                          <a:latin typeface="Cambria Math" panose="02040503050406030204" pitchFamily="18" charset="0"/>
                          <a:cs typeface="Courier New" panose="02070309020205020404" pitchFamily="49" charset="0"/>
                        </a:rPr>
                        <m:t>=</m:t>
                      </m:r>
                      <m:r>
                        <a:rPr lang="en-US" sz="2800" b="1" i="1" smtClean="0">
                          <a:solidFill>
                            <a:srgbClr val="FF0000"/>
                          </a:solidFill>
                          <a:latin typeface="Cambria Math" panose="02040503050406030204" pitchFamily="18" charset="0"/>
                          <a:cs typeface="Courier New" panose="02070309020205020404" pitchFamily="49" charset="0"/>
                        </a:rPr>
                        <m:t>𝟐</m:t>
                      </m:r>
                      <m:r>
                        <a:rPr lang="en-US" sz="2800" b="1" i="1" smtClean="0">
                          <a:solidFill>
                            <a:srgbClr val="FF0000"/>
                          </a:solidFill>
                          <a:latin typeface="Cambria Math" panose="02040503050406030204" pitchFamily="18" charset="0"/>
                          <a:cs typeface="Courier New" panose="02070309020205020404" pitchFamily="49" charset="0"/>
                        </a:rPr>
                        <m:t>.</m:t>
                      </m:r>
                    </m:oMath>
                  </m:oMathPara>
                </a14:m>
                <a:endParaRPr lang="ru-RU" sz="2800" b="1" dirty="0"/>
              </a:p>
            </p:txBody>
          </p:sp>
        </mc:Choice>
        <mc:Fallback xmlns="">
          <p:sp>
            <p:nvSpPr>
              <p:cNvPr id="13" name="TextBox 12">
                <a:extLst>
                  <a:ext uri="{FF2B5EF4-FFF2-40B4-BE49-F238E27FC236}">
                    <a16:creationId xmlns:a16="http://schemas.microsoft.com/office/drawing/2014/main" id="{05AE3EAD-911C-413F-AD7E-9482C34BC67D}"/>
                  </a:ext>
                </a:extLst>
              </p:cNvPr>
              <p:cNvSpPr txBox="1">
                <a:spLocks noRot="1" noChangeAspect="1" noMove="1" noResize="1" noEditPoints="1" noAdjustHandles="1" noChangeArrowheads="1" noChangeShapeType="1" noTextEdit="1"/>
              </p:cNvSpPr>
              <p:nvPr/>
            </p:nvSpPr>
            <p:spPr>
              <a:xfrm>
                <a:off x="3155770" y="5403695"/>
                <a:ext cx="3455561" cy="882101"/>
              </a:xfrm>
              <a:prstGeom prst="rect">
                <a:avLst/>
              </a:prstGeom>
              <a:blipFill>
                <a:blip r:embed="rId9"/>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26125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1"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DDD0745E-A7C6-4F53-BC86-3DE7ED1FEC75}"/>
              </a:ext>
            </a:extLst>
          </p:cNvPr>
          <p:cNvPicPr>
            <a:picLocks noChangeAspect="1"/>
          </p:cNvPicPr>
          <p:nvPr/>
        </p:nvPicPr>
        <p:blipFill>
          <a:blip r:embed="rId2"/>
          <a:stretch>
            <a:fillRect/>
          </a:stretch>
        </p:blipFill>
        <p:spPr>
          <a:xfrm>
            <a:off x="105414" y="434645"/>
            <a:ext cx="695325" cy="371475"/>
          </a:xfrm>
          <a:prstGeom prst="rect">
            <a:avLst/>
          </a:prstGeom>
        </p:spPr>
      </p:pic>
      <p:sp>
        <p:nvSpPr>
          <p:cNvPr id="19" name="TextBox 18">
            <a:extLst>
              <a:ext uri="{FF2B5EF4-FFF2-40B4-BE49-F238E27FC236}">
                <a16:creationId xmlns:a16="http://schemas.microsoft.com/office/drawing/2014/main" id="{18BA6CA8-D3BE-4802-A0D0-3C6EDC92F399}"/>
              </a:ext>
            </a:extLst>
          </p:cNvPr>
          <p:cNvSpPr txBox="1"/>
          <p:nvPr/>
        </p:nvSpPr>
        <p:spPr>
          <a:xfrm>
            <a:off x="88299" y="527071"/>
            <a:ext cx="9590513" cy="2677656"/>
          </a:xfrm>
          <a:prstGeom prst="rect">
            <a:avLst/>
          </a:prstGeom>
          <a:noFill/>
        </p:spPr>
        <p:txBody>
          <a:bodyPr wrap="square">
            <a:spAutoFit/>
          </a:bodyPr>
          <a:lstStyle/>
          <a:p>
            <a:pPr indent="715963" algn="just"/>
            <a:r>
              <a:rPr lang="ru-RU" sz="2400" dirty="0">
                <a:latin typeface="Courier New" panose="02070309020205020404" pitchFamily="49" charset="0"/>
                <a:cs typeface="Courier New" panose="02070309020205020404" pitchFamily="49" charset="0"/>
              </a:rPr>
              <a:t>На рисунке представлены графики зависимости температуры t двух тел одинаковой массы от сообщенного им количества теплоты Q. Первоначально тела находились в твердом агрегатном состоянии.</a:t>
            </a:r>
            <a:r>
              <a:rPr lang="en-US" sz="2400" dirty="0">
                <a:latin typeface="Courier New" panose="02070309020205020404" pitchFamily="49" charset="0"/>
                <a:cs typeface="Courier New" panose="02070309020205020404" pitchFamily="49" charset="0"/>
              </a:rPr>
              <a:t> </a:t>
            </a:r>
            <a:r>
              <a:rPr lang="ru-RU" sz="2400" b="0" i="0" u="none" strike="noStrike" dirty="0">
                <a:solidFill>
                  <a:srgbClr val="000000"/>
                </a:solidFill>
                <a:latin typeface="Courier New" panose="02070309020205020404" pitchFamily="49" charset="0"/>
              </a:rPr>
              <a:t>Используя данные графиков, выберите из предложенного перечня все верные утверждения.</a:t>
            </a:r>
          </a:p>
          <a:p>
            <a:pPr indent="715963" algn="just"/>
            <a:endParaRPr lang="ru-RU" sz="2400" dirty="0">
              <a:latin typeface="Courier New" panose="02070309020205020404" pitchFamily="49" charset="0"/>
              <a:cs typeface="Courier New" panose="02070309020205020404" pitchFamily="49" charset="0"/>
            </a:endParaRPr>
          </a:p>
        </p:txBody>
      </p:sp>
      <p:pic>
        <p:nvPicPr>
          <p:cNvPr id="4" name="Рисунок 3">
            <a:extLst>
              <a:ext uri="{FF2B5EF4-FFF2-40B4-BE49-F238E27FC236}">
                <a16:creationId xmlns:a16="http://schemas.microsoft.com/office/drawing/2014/main" id="{CFB7DD4C-9106-4B10-AD75-F2E9CAEDB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5927" y="623332"/>
            <a:ext cx="2407774" cy="2199830"/>
          </a:xfrm>
          <a:prstGeom prst="rect">
            <a:avLst/>
          </a:prstGeom>
        </p:spPr>
      </p:pic>
      <p:sp>
        <p:nvSpPr>
          <p:cNvPr id="20" name="TextBox 19">
            <a:extLst>
              <a:ext uri="{FF2B5EF4-FFF2-40B4-BE49-F238E27FC236}">
                <a16:creationId xmlns:a16="http://schemas.microsoft.com/office/drawing/2014/main" id="{DBF6FFCC-A296-45D0-9A80-F7716F783F89}"/>
              </a:ext>
            </a:extLst>
          </p:cNvPr>
          <p:cNvSpPr txBox="1"/>
          <p:nvPr/>
        </p:nvSpPr>
        <p:spPr>
          <a:xfrm>
            <a:off x="88299" y="2768411"/>
            <a:ext cx="12103701" cy="1569660"/>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Удельная теплота плавления первого тела больше удельной теплоты плавления второго тела.</a:t>
            </a:r>
          </a:p>
          <a:p>
            <a:r>
              <a:rPr lang="ru-RU" sz="2400" b="1"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Для второго тела удельная теплоемкость в твердом агрегатном состоянии меньше, чем в жидком.</a:t>
            </a:r>
          </a:p>
        </p:txBody>
      </p:sp>
      <p:sp>
        <p:nvSpPr>
          <p:cNvPr id="21" name="TextBox 20">
            <a:extLst>
              <a:ext uri="{FF2B5EF4-FFF2-40B4-BE49-F238E27FC236}">
                <a16:creationId xmlns:a16="http://schemas.microsoft.com/office/drawing/2014/main" id="{8848AAD4-3A5A-4C9F-844D-7C6DFBEFF100}"/>
              </a:ext>
            </a:extLst>
          </p:cNvPr>
          <p:cNvSpPr txBox="1"/>
          <p:nvPr/>
        </p:nvSpPr>
        <p:spPr>
          <a:xfrm>
            <a:off x="88299" y="4174826"/>
            <a:ext cx="11910112" cy="2308324"/>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3)</a:t>
            </a:r>
            <a:r>
              <a:rPr lang="ru-RU" sz="2400" dirty="0">
                <a:latin typeface="Courier New" panose="02070309020205020404" pitchFamily="49" charset="0"/>
                <a:cs typeface="Courier New" panose="02070309020205020404" pitchFamily="49" charset="0"/>
              </a:rPr>
              <a:t>Тела имеют одинаковую удельную теплоемкость в твердом агрегатном состоянии.</a:t>
            </a:r>
          </a:p>
          <a:p>
            <a:r>
              <a:rPr lang="ru-RU" sz="2400" b="1" dirty="0">
                <a:latin typeface="Courier New" panose="02070309020205020404" pitchFamily="49" charset="0"/>
                <a:cs typeface="Courier New" panose="02070309020205020404" pitchFamily="49" charset="0"/>
              </a:rPr>
              <a:t>4)</a:t>
            </a:r>
            <a:r>
              <a:rPr lang="ru-RU" sz="2400" dirty="0">
                <a:latin typeface="Courier New" panose="02070309020205020404" pitchFamily="49" charset="0"/>
                <a:cs typeface="Courier New" panose="02070309020205020404" pitchFamily="49" charset="0"/>
              </a:rPr>
              <a:t>Удельная теплоёмкость второго тела в твердом агрегатном состоянии в 3 раза больше, чем первого.</a:t>
            </a:r>
          </a:p>
          <a:p>
            <a:r>
              <a:rPr lang="ru-RU" sz="2400" b="1" dirty="0">
                <a:latin typeface="Courier New" panose="02070309020205020404" pitchFamily="49" charset="0"/>
                <a:cs typeface="Courier New" panose="02070309020205020404" pitchFamily="49" charset="0"/>
              </a:rPr>
              <a:t>5)</a:t>
            </a:r>
            <a:r>
              <a:rPr lang="ru-RU" sz="2400" dirty="0">
                <a:latin typeface="Courier New" panose="02070309020205020404" pitchFamily="49" charset="0"/>
                <a:cs typeface="Courier New" panose="02070309020205020404" pitchFamily="49" charset="0"/>
              </a:rPr>
              <a:t>Температура плавления второго тела в 2 раза выше, чем температура плавления первого тела.</a:t>
            </a:r>
          </a:p>
        </p:txBody>
      </p:sp>
    </p:spTree>
    <p:extLst>
      <p:ext uri="{BB962C8B-B14F-4D97-AF65-F5344CB8AC3E}">
        <p14:creationId xmlns:p14="http://schemas.microsoft.com/office/powerpoint/2010/main" val="318437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3404A32-498A-46D1-AC8C-87646C1F7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26" y="450337"/>
            <a:ext cx="3414594" cy="3119697"/>
          </a:xfrm>
          <a:prstGeom prst="rect">
            <a:avLst/>
          </a:prstGeom>
        </p:spPr>
      </p:pic>
      <p:sp>
        <p:nvSpPr>
          <p:cNvPr id="4" name="TextBox 3">
            <a:extLst>
              <a:ext uri="{FF2B5EF4-FFF2-40B4-BE49-F238E27FC236}">
                <a16:creationId xmlns:a16="http://schemas.microsoft.com/office/drawing/2014/main" id="{7EFDF515-B4BE-4191-BD1B-8EF0EBA90F0B}"/>
              </a:ext>
            </a:extLst>
          </p:cNvPr>
          <p:cNvSpPr txBox="1"/>
          <p:nvPr/>
        </p:nvSpPr>
        <p:spPr>
          <a:xfrm>
            <a:off x="3767460" y="622127"/>
            <a:ext cx="8329813" cy="830997"/>
          </a:xfrm>
          <a:prstGeom prst="rect">
            <a:avLst/>
          </a:prstGeom>
          <a:noFill/>
        </p:spPr>
        <p:txBody>
          <a:bodyPr wrap="square">
            <a:spAutoFit/>
          </a:bodyPr>
          <a:lstStyle/>
          <a:p>
            <a:r>
              <a:rPr lang="ru-RU" sz="2400" b="1" dirty="0">
                <a:solidFill>
                  <a:srgbClr val="FF0000"/>
                </a:solidFill>
                <a:latin typeface="Courier New" panose="02070309020205020404" pitchFamily="49" charset="0"/>
                <a:cs typeface="Courier New" panose="02070309020205020404" pitchFamily="49" charset="0"/>
              </a:rPr>
              <a:t>1) </a:t>
            </a:r>
            <a:r>
              <a:rPr lang="ru-RU" sz="2400" dirty="0">
                <a:latin typeface="Courier New" panose="02070309020205020404" pitchFamily="49" charset="0"/>
                <a:cs typeface="Courier New" panose="02070309020205020404" pitchFamily="49" charset="0"/>
              </a:rPr>
              <a:t>Плавление происходит на горизонтальном участке графиков.</a:t>
            </a:r>
          </a:p>
        </p:txBody>
      </p:sp>
      <p:grpSp>
        <p:nvGrpSpPr>
          <p:cNvPr id="12" name="Группа 11">
            <a:extLst>
              <a:ext uri="{FF2B5EF4-FFF2-40B4-BE49-F238E27FC236}">
                <a16:creationId xmlns:a16="http://schemas.microsoft.com/office/drawing/2014/main" id="{0F6FC0CE-62C4-4328-98AF-4536174E65D0}"/>
              </a:ext>
            </a:extLst>
          </p:cNvPr>
          <p:cNvGrpSpPr/>
          <p:nvPr/>
        </p:nvGrpSpPr>
        <p:grpSpPr>
          <a:xfrm>
            <a:off x="1225374" y="1387614"/>
            <a:ext cx="1252151" cy="1870844"/>
            <a:chOff x="1371600" y="1453124"/>
            <a:chExt cx="1252151" cy="1870844"/>
          </a:xfrm>
        </p:grpSpPr>
        <p:cxnSp>
          <p:nvCxnSpPr>
            <p:cNvPr id="7" name="Прямая соединительная линия 6">
              <a:extLst>
                <a:ext uri="{FF2B5EF4-FFF2-40B4-BE49-F238E27FC236}">
                  <a16:creationId xmlns:a16="http://schemas.microsoft.com/office/drawing/2014/main" id="{F816BAEB-6C75-4446-B5B2-CD7073BAB825}"/>
                </a:ext>
              </a:extLst>
            </p:cNvPr>
            <p:cNvCxnSpPr/>
            <p:nvPr/>
          </p:nvCxnSpPr>
          <p:spPr>
            <a:xfrm>
              <a:off x="1371600" y="1453124"/>
              <a:ext cx="0" cy="18708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85ECD415-4C3A-48D3-BFB0-54345C19FBF6}"/>
                </a:ext>
              </a:extLst>
            </p:cNvPr>
            <p:cNvCxnSpPr/>
            <p:nvPr/>
          </p:nvCxnSpPr>
          <p:spPr>
            <a:xfrm>
              <a:off x="2191265" y="1453124"/>
              <a:ext cx="0" cy="18708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B1AF654C-41A3-40E9-AE9D-EB65CDC998FE}"/>
                </a:ext>
              </a:extLst>
            </p:cNvPr>
            <p:cNvCxnSpPr/>
            <p:nvPr/>
          </p:nvCxnSpPr>
          <p:spPr>
            <a:xfrm>
              <a:off x="1371600" y="2306448"/>
              <a:ext cx="0" cy="935422"/>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92FA92E2-D218-4CEC-B918-0B901B86A1E0}"/>
                </a:ext>
              </a:extLst>
            </p:cNvPr>
            <p:cNvCxnSpPr/>
            <p:nvPr/>
          </p:nvCxnSpPr>
          <p:spPr>
            <a:xfrm>
              <a:off x="2623751" y="2364707"/>
              <a:ext cx="0" cy="935422"/>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14" name="Рисунок 13">
            <a:extLst>
              <a:ext uri="{FF2B5EF4-FFF2-40B4-BE49-F238E27FC236}">
                <a16:creationId xmlns:a16="http://schemas.microsoft.com/office/drawing/2014/main" id="{751CDD59-E645-4868-A31C-E4B2F6DBCBBE}"/>
              </a:ext>
            </a:extLst>
          </p:cNvPr>
          <p:cNvPicPr>
            <a:picLocks noChangeAspect="1"/>
          </p:cNvPicPr>
          <p:nvPr/>
        </p:nvPicPr>
        <p:blipFill>
          <a:blip r:embed="rId3"/>
          <a:stretch>
            <a:fillRect/>
          </a:stretch>
        </p:blipFill>
        <p:spPr>
          <a:xfrm>
            <a:off x="3979603" y="1396406"/>
            <a:ext cx="4075300" cy="830997"/>
          </a:xfrm>
          <a:prstGeom prst="rect">
            <a:avLst/>
          </a:prstGeom>
        </p:spPr>
      </p:pic>
      <p:sp>
        <p:nvSpPr>
          <p:cNvPr id="16" name="TextBox 15">
            <a:extLst>
              <a:ext uri="{FF2B5EF4-FFF2-40B4-BE49-F238E27FC236}">
                <a16:creationId xmlns:a16="http://schemas.microsoft.com/office/drawing/2014/main" id="{37ED1B36-8603-4A08-BC9E-3AD2FA91A298}"/>
              </a:ext>
            </a:extLst>
          </p:cNvPr>
          <p:cNvSpPr txBox="1"/>
          <p:nvPr/>
        </p:nvSpPr>
        <p:spPr>
          <a:xfrm>
            <a:off x="8222447" y="1840725"/>
            <a:ext cx="3698778" cy="461665"/>
          </a:xfrm>
          <a:prstGeom prst="rect">
            <a:avLst/>
          </a:prstGeom>
          <a:noFill/>
        </p:spPr>
        <p:txBody>
          <a:bodyPr wrap="square">
            <a:spAutoFit/>
          </a:bodyPr>
          <a:lstStyle/>
          <a:p>
            <a:r>
              <a:rPr lang="ru-RU" sz="2400" dirty="0">
                <a:solidFill>
                  <a:srgbClr val="FF0000"/>
                </a:solidFill>
                <a:latin typeface="Courier New" panose="02070309020205020404" pitchFamily="49" charset="0"/>
                <a:cs typeface="Courier New" panose="02070309020205020404" pitchFamily="49" charset="0"/>
              </a:rPr>
              <a:t>Утверждение верное.</a:t>
            </a:r>
          </a:p>
        </p:txBody>
      </p:sp>
      <p:sp>
        <p:nvSpPr>
          <p:cNvPr id="18" name="TextBox 17">
            <a:extLst>
              <a:ext uri="{FF2B5EF4-FFF2-40B4-BE49-F238E27FC236}">
                <a16:creationId xmlns:a16="http://schemas.microsoft.com/office/drawing/2014/main" id="{23822208-5404-4A1E-8624-67177A910426}"/>
              </a:ext>
            </a:extLst>
          </p:cNvPr>
          <p:cNvSpPr txBox="1"/>
          <p:nvPr/>
        </p:nvSpPr>
        <p:spPr>
          <a:xfrm>
            <a:off x="3767460" y="2281517"/>
            <a:ext cx="8194596" cy="830997"/>
          </a:xfrm>
          <a:prstGeom prst="rect">
            <a:avLst/>
          </a:prstGeom>
          <a:noFill/>
        </p:spPr>
        <p:txBody>
          <a:bodyPr wrap="square">
            <a:spAutoFit/>
          </a:bodyPr>
          <a:lstStyle/>
          <a:p>
            <a:r>
              <a:rPr lang="ru-RU" sz="2400" b="1" dirty="0">
                <a:solidFill>
                  <a:srgbClr val="FF0000"/>
                </a:solidFill>
                <a:latin typeface="Courier New" panose="02070309020205020404" pitchFamily="49" charset="0"/>
                <a:cs typeface="Courier New" panose="02070309020205020404" pitchFamily="49" charset="0"/>
              </a:rPr>
              <a:t>2) </a:t>
            </a:r>
            <a:r>
              <a:rPr lang="ru-RU" sz="2400" dirty="0">
                <a:latin typeface="Courier New" panose="02070309020205020404" pitchFamily="49" charset="0"/>
                <a:cs typeface="Courier New" panose="02070309020205020404" pitchFamily="49" charset="0"/>
              </a:rPr>
              <a:t>Для второго тела в твердом агрегатном состоянии:</a:t>
            </a:r>
          </a:p>
        </p:txBody>
      </p:sp>
      <p:pic>
        <p:nvPicPr>
          <p:cNvPr id="20" name="Рисунок 19">
            <a:extLst>
              <a:ext uri="{FF2B5EF4-FFF2-40B4-BE49-F238E27FC236}">
                <a16:creationId xmlns:a16="http://schemas.microsoft.com/office/drawing/2014/main" id="{DA90DEC4-C108-4565-8FD5-916F4C473FE8}"/>
              </a:ext>
            </a:extLst>
          </p:cNvPr>
          <p:cNvPicPr>
            <a:picLocks noChangeAspect="1"/>
          </p:cNvPicPr>
          <p:nvPr/>
        </p:nvPicPr>
        <p:blipFill>
          <a:blip r:embed="rId4"/>
          <a:stretch>
            <a:fillRect/>
          </a:stretch>
        </p:blipFill>
        <p:spPr>
          <a:xfrm>
            <a:off x="5873578" y="2651402"/>
            <a:ext cx="2945633" cy="449110"/>
          </a:xfrm>
          <a:prstGeom prst="rect">
            <a:avLst/>
          </a:prstGeom>
        </p:spPr>
      </p:pic>
      <p:sp>
        <p:nvSpPr>
          <p:cNvPr id="22" name="TextBox 21">
            <a:extLst>
              <a:ext uri="{FF2B5EF4-FFF2-40B4-BE49-F238E27FC236}">
                <a16:creationId xmlns:a16="http://schemas.microsoft.com/office/drawing/2014/main" id="{9E635DD6-C777-4324-BDED-5E8E8579121A}"/>
              </a:ext>
            </a:extLst>
          </p:cNvPr>
          <p:cNvSpPr txBox="1"/>
          <p:nvPr/>
        </p:nvSpPr>
        <p:spPr>
          <a:xfrm>
            <a:off x="3767461" y="3100219"/>
            <a:ext cx="8258768" cy="830997"/>
          </a:xfrm>
          <a:prstGeom prst="rect">
            <a:avLst/>
          </a:prstGeom>
          <a:noFill/>
        </p:spPr>
        <p:txBody>
          <a:bodyPr wrap="square">
            <a:spAutoFit/>
          </a:bodyPr>
          <a:lstStyle/>
          <a:p>
            <a:r>
              <a:rPr lang="ru-RU" sz="2400" dirty="0">
                <a:latin typeface="Courier New" panose="02070309020205020404" pitchFamily="49" charset="0"/>
                <a:cs typeface="Courier New" panose="02070309020205020404" pitchFamily="49" charset="0"/>
              </a:rPr>
              <a:t>Для второго тела в жидком агрегатном состоянии:</a:t>
            </a:r>
          </a:p>
        </p:txBody>
      </p:sp>
      <p:pic>
        <p:nvPicPr>
          <p:cNvPr id="24" name="Рисунок 23">
            <a:extLst>
              <a:ext uri="{FF2B5EF4-FFF2-40B4-BE49-F238E27FC236}">
                <a16:creationId xmlns:a16="http://schemas.microsoft.com/office/drawing/2014/main" id="{26B64692-37F4-4A34-9A80-DB3A10F4AE61}"/>
              </a:ext>
            </a:extLst>
          </p:cNvPr>
          <p:cNvPicPr>
            <a:picLocks noChangeAspect="1"/>
          </p:cNvPicPr>
          <p:nvPr/>
        </p:nvPicPr>
        <p:blipFill>
          <a:blip r:embed="rId5"/>
          <a:stretch>
            <a:fillRect/>
          </a:stretch>
        </p:blipFill>
        <p:spPr>
          <a:xfrm>
            <a:off x="5873578" y="3436842"/>
            <a:ext cx="2334080" cy="556996"/>
          </a:xfrm>
          <a:prstGeom prst="rect">
            <a:avLst/>
          </a:prstGeom>
        </p:spPr>
      </p:pic>
      <p:pic>
        <p:nvPicPr>
          <p:cNvPr id="26" name="Рисунок 25">
            <a:extLst>
              <a:ext uri="{FF2B5EF4-FFF2-40B4-BE49-F238E27FC236}">
                <a16:creationId xmlns:a16="http://schemas.microsoft.com/office/drawing/2014/main" id="{03AEA0FC-49C1-480F-A351-78391167F9EA}"/>
              </a:ext>
            </a:extLst>
          </p:cNvPr>
          <p:cNvPicPr>
            <a:picLocks noChangeAspect="1"/>
          </p:cNvPicPr>
          <p:nvPr/>
        </p:nvPicPr>
        <p:blipFill>
          <a:blip r:embed="rId6"/>
          <a:stretch>
            <a:fillRect/>
          </a:stretch>
        </p:blipFill>
        <p:spPr>
          <a:xfrm>
            <a:off x="116771" y="3776906"/>
            <a:ext cx="1909119" cy="450764"/>
          </a:xfrm>
          <a:prstGeom prst="rect">
            <a:avLst/>
          </a:prstGeom>
        </p:spPr>
      </p:pic>
      <p:sp>
        <p:nvSpPr>
          <p:cNvPr id="28" name="TextBox 27">
            <a:extLst>
              <a:ext uri="{FF2B5EF4-FFF2-40B4-BE49-F238E27FC236}">
                <a16:creationId xmlns:a16="http://schemas.microsoft.com/office/drawing/2014/main" id="{B4BF3210-580A-49B5-A198-B40B2FA471BE}"/>
              </a:ext>
            </a:extLst>
          </p:cNvPr>
          <p:cNvSpPr txBox="1"/>
          <p:nvPr/>
        </p:nvSpPr>
        <p:spPr>
          <a:xfrm>
            <a:off x="2136257" y="3822488"/>
            <a:ext cx="6098058" cy="461665"/>
          </a:xfrm>
          <a:prstGeom prst="rect">
            <a:avLst/>
          </a:prstGeom>
          <a:noFill/>
        </p:spPr>
        <p:txBody>
          <a:bodyPr wrap="square">
            <a:spAutoFit/>
          </a:bodyPr>
          <a:lstStyle/>
          <a:p>
            <a:r>
              <a:rPr lang="ru-RU" sz="2400" dirty="0">
                <a:solidFill>
                  <a:srgbClr val="FF0000"/>
                </a:solidFill>
                <a:latin typeface="Courier New" panose="02070309020205020404" pitchFamily="49" charset="0"/>
                <a:cs typeface="Courier New" panose="02070309020205020404" pitchFamily="49" charset="0"/>
              </a:rPr>
              <a:t>утверждение верное.</a:t>
            </a:r>
          </a:p>
        </p:txBody>
      </p:sp>
      <p:sp>
        <p:nvSpPr>
          <p:cNvPr id="30" name="TextBox 29">
            <a:extLst>
              <a:ext uri="{FF2B5EF4-FFF2-40B4-BE49-F238E27FC236}">
                <a16:creationId xmlns:a16="http://schemas.microsoft.com/office/drawing/2014/main" id="{B3704FD2-D8B8-428A-B043-531363622485}"/>
              </a:ext>
            </a:extLst>
          </p:cNvPr>
          <p:cNvSpPr txBox="1"/>
          <p:nvPr/>
        </p:nvSpPr>
        <p:spPr>
          <a:xfrm>
            <a:off x="71736" y="4237986"/>
            <a:ext cx="11954493" cy="830997"/>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3) </a:t>
            </a:r>
            <a:r>
              <a:rPr lang="ru-RU" sz="2400" dirty="0">
                <a:latin typeface="Courier New" panose="02070309020205020404" pitchFamily="49" charset="0"/>
                <a:cs typeface="Courier New" panose="02070309020205020404" pitchFamily="49" charset="0"/>
              </a:rPr>
              <a:t>Утверждение неверное, при подведении одинакового количества теплоты температура тел меняется по-разному.</a:t>
            </a:r>
          </a:p>
        </p:txBody>
      </p:sp>
      <p:sp>
        <p:nvSpPr>
          <p:cNvPr id="32" name="TextBox 31">
            <a:extLst>
              <a:ext uri="{FF2B5EF4-FFF2-40B4-BE49-F238E27FC236}">
                <a16:creationId xmlns:a16="http://schemas.microsoft.com/office/drawing/2014/main" id="{FA483547-3DBB-4A19-B7E3-E0D7EF66AE58}"/>
              </a:ext>
            </a:extLst>
          </p:cNvPr>
          <p:cNvSpPr txBox="1"/>
          <p:nvPr/>
        </p:nvSpPr>
        <p:spPr>
          <a:xfrm>
            <a:off x="97880" y="4949939"/>
            <a:ext cx="11838745" cy="1200329"/>
          </a:xfrm>
          <a:prstGeom prst="rect">
            <a:avLst/>
          </a:prstGeom>
          <a:noFill/>
        </p:spPr>
        <p:txBody>
          <a:bodyPr wrap="square">
            <a:spAutoFit/>
          </a:bodyPr>
          <a:lstStyle/>
          <a:p>
            <a:r>
              <a:rPr lang="ru-RU" sz="2400" b="1" dirty="0">
                <a:latin typeface="Courier New" panose="02070309020205020404" pitchFamily="49" charset="0"/>
                <a:cs typeface="Courier New" panose="02070309020205020404" pitchFamily="49" charset="0"/>
              </a:rPr>
              <a:t>4) </a:t>
            </a:r>
            <a:r>
              <a:rPr lang="ru-RU" sz="2400" dirty="0">
                <a:latin typeface="Courier New" panose="02070309020205020404" pitchFamily="49" charset="0"/>
                <a:cs typeface="Courier New" panose="02070309020205020404" pitchFamily="49" charset="0"/>
              </a:rPr>
              <a:t>Подведенная к телам теплота одинакова,  </a:t>
            </a:r>
          </a:p>
          <a:p>
            <a:r>
              <a:rPr lang="ru-RU" sz="2400" dirty="0">
                <a:latin typeface="Courier New" panose="02070309020205020404" pitchFamily="49" charset="0"/>
                <a:cs typeface="Courier New" panose="02070309020205020404" pitchFamily="49" charset="0"/>
              </a:rPr>
              <a:t>∆</a:t>
            </a:r>
            <a:r>
              <a:rPr lang="en-US" sz="2400" dirty="0">
                <a:latin typeface="Courier New" panose="02070309020205020404" pitchFamily="49" charset="0"/>
                <a:cs typeface="Courier New" panose="02070309020205020404" pitchFamily="49" charset="0"/>
              </a:rPr>
              <a:t>t</a:t>
            </a:r>
            <a:r>
              <a:rPr lang="en-US" sz="2400" baseline="-25000" dirty="0">
                <a:latin typeface="Courier New" panose="02070309020205020404" pitchFamily="49" charset="0"/>
                <a:cs typeface="Courier New" panose="02070309020205020404" pitchFamily="49" charset="0"/>
              </a:rPr>
              <a:t>2</a:t>
            </a:r>
            <a:r>
              <a:rPr lang="ru-RU" sz="2400" dirty="0">
                <a:latin typeface="Courier New" panose="02070309020205020404" pitchFamily="49" charset="0"/>
                <a:cs typeface="Courier New" panose="02070309020205020404" pitchFamily="49" charset="0"/>
              </a:rPr>
              <a:t> три раза больше, чем ∆</a:t>
            </a:r>
            <a:r>
              <a:rPr lang="en-US" sz="2400" dirty="0">
                <a:latin typeface="Courier New" panose="02070309020205020404" pitchFamily="49" charset="0"/>
                <a:cs typeface="Courier New" panose="02070309020205020404" pitchFamily="49" charset="0"/>
              </a:rPr>
              <a:t>t</a:t>
            </a:r>
            <a:r>
              <a:rPr lang="en-US" sz="2400" baseline="-25000"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 значит </a:t>
            </a:r>
            <a:r>
              <a:rPr lang="en-US" sz="2400" dirty="0">
                <a:latin typeface="Courier New" panose="02070309020205020404" pitchFamily="49" charset="0"/>
                <a:cs typeface="Courier New" panose="02070309020205020404" pitchFamily="49" charset="0"/>
              </a:rPr>
              <a:t>c</a:t>
            </a:r>
            <a:r>
              <a:rPr lang="en-US" sz="2400" baseline="-25000" dirty="0">
                <a:latin typeface="Courier New" panose="02070309020205020404" pitchFamily="49" charset="0"/>
                <a:cs typeface="Courier New" panose="02070309020205020404" pitchFamily="49" charset="0"/>
              </a:rPr>
              <a:t>2 </a:t>
            </a:r>
            <a:r>
              <a:rPr lang="ru-RU" sz="2400" dirty="0">
                <a:latin typeface="Courier New" panose="02070309020205020404" pitchFamily="49" charset="0"/>
                <a:cs typeface="Courier New" panose="02070309020205020404" pitchFamily="49" charset="0"/>
              </a:rPr>
              <a:t>в три раза меньше, чем</a:t>
            </a:r>
            <a:r>
              <a:rPr lang="en-US" sz="2400" dirty="0">
                <a:latin typeface="Courier New" panose="02070309020205020404" pitchFamily="49" charset="0"/>
                <a:cs typeface="Courier New" panose="02070309020205020404" pitchFamily="49" charset="0"/>
              </a:rPr>
              <a:t> c</a:t>
            </a:r>
            <a:r>
              <a:rPr lang="en-US" sz="2400" baseline="-25000"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a:t>
            </a:r>
            <a:r>
              <a:rPr lang="en-US" sz="2400" dirty="0">
                <a:latin typeface="Courier New" panose="02070309020205020404" pitchFamily="49" charset="0"/>
                <a:cs typeface="Courier New" panose="02070309020205020404" pitchFamily="49" charset="0"/>
              </a:rPr>
              <a:t> </a:t>
            </a:r>
            <a:r>
              <a:rPr lang="ru-RU" sz="2400" dirty="0">
                <a:latin typeface="Courier New" panose="02070309020205020404" pitchFamily="49" charset="0"/>
                <a:cs typeface="Courier New" panose="02070309020205020404" pitchFamily="49" charset="0"/>
              </a:rPr>
              <a:t>Утверждение неверное.</a:t>
            </a:r>
          </a:p>
        </p:txBody>
      </p:sp>
      <p:pic>
        <p:nvPicPr>
          <p:cNvPr id="34" name="Рисунок 33">
            <a:extLst>
              <a:ext uri="{FF2B5EF4-FFF2-40B4-BE49-F238E27FC236}">
                <a16:creationId xmlns:a16="http://schemas.microsoft.com/office/drawing/2014/main" id="{57A142F3-5CBA-4386-B4AE-42EF1AB1CF47}"/>
              </a:ext>
            </a:extLst>
          </p:cNvPr>
          <p:cNvPicPr>
            <a:picLocks noChangeAspect="1"/>
          </p:cNvPicPr>
          <p:nvPr/>
        </p:nvPicPr>
        <p:blipFill>
          <a:blip r:embed="rId7"/>
          <a:stretch>
            <a:fillRect/>
          </a:stretch>
        </p:blipFill>
        <p:spPr>
          <a:xfrm>
            <a:off x="7932366" y="5219908"/>
            <a:ext cx="2552700" cy="323850"/>
          </a:xfrm>
          <a:prstGeom prst="rect">
            <a:avLst/>
          </a:prstGeom>
        </p:spPr>
      </p:pic>
      <p:sp>
        <p:nvSpPr>
          <p:cNvPr id="36" name="TextBox 35">
            <a:extLst>
              <a:ext uri="{FF2B5EF4-FFF2-40B4-BE49-F238E27FC236}">
                <a16:creationId xmlns:a16="http://schemas.microsoft.com/office/drawing/2014/main" id="{E4060817-77B9-49AE-BA48-3ED368775A00}"/>
              </a:ext>
            </a:extLst>
          </p:cNvPr>
          <p:cNvSpPr txBox="1"/>
          <p:nvPr/>
        </p:nvSpPr>
        <p:spPr>
          <a:xfrm>
            <a:off x="174080" y="6038331"/>
            <a:ext cx="7660103" cy="461665"/>
          </a:xfrm>
          <a:prstGeom prst="rect">
            <a:avLst/>
          </a:prstGeom>
          <a:noFill/>
        </p:spPr>
        <p:txBody>
          <a:bodyPr wrap="square">
            <a:spAutoFit/>
          </a:bodyPr>
          <a:lstStyle/>
          <a:p>
            <a:r>
              <a:rPr lang="ru-RU" sz="2400" b="1" dirty="0">
                <a:solidFill>
                  <a:srgbClr val="FF0000"/>
                </a:solidFill>
                <a:latin typeface="Courier New" panose="02070309020205020404" pitchFamily="49" charset="0"/>
                <a:cs typeface="Courier New" panose="02070309020205020404" pitchFamily="49" charset="0"/>
              </a:rPr>
              <a:t>5) </a:t>
            </a:r>
            <a:r>
              <a:rPr lang="ru-RU" sz="2400" dirty="0">
                <a:latin typeface="Courier New" panose="02070309020205020404" pitchFamily="49" charset="0"/>
                <a:cs typeface="Courier New" panose="02070309020205020404" pitchFamily="49" charset="0"/>
              </a:rPr>
              <a:t>t</a:t>
            </a:r>
            <a:r>
              <a:rPr lang="ru-RU" sz="2400" baseline="-25000" dirty="0">
                <a:latin typeface="Courier New" panose="02070309020205020404" pitchFamily="49" charset="0"/>
                <a:cs typeface="Courier New" panose="02070309020205020404" pitchFamily="49" charset="0"/>
              </a:rPr>
              <a:t>пл2</a:t>
            </a:r>
            <a:r>
              <a:rPr lang="ru-RU" sz="2400" dirty="0">
                <a:latin typeface="Courier New" panose="02070309020205020404" pitchFamily="49" charset="0"/>
                <a:cs typeface="Courier New" panose="02070309020205020404" pitchFamily="49" charset="0"/>
              </a:rPr>
              <a:t> = </a:t>
            </a:r>
            <a:r>
              <a:rPr lang="en-US" sz="2400" dirty="0">
                <a:latin typeface="Courier New" panose="02070309020205020404" pitchFamily="49" charset="0"/>
                <a:cs typeface="Courier New" panose="02070309020205020404" pitchFamily="49" charset="0"/>
              </a:rPr>
              <a:t>2</a:t>
            </a:r>
            <a:r>
              <a:rPr lang="ru-RU" sz="2400" dirty="0" err="1">
                <a:latin typeface="Courier New" panose="02070309020205020404" pitchFamily="49" charset="0"/>
                <a:cs typeface="Courier New" panose="02070309020205020404" pitchFamily="49" charset="0"/>
              </a:rPr>
              <a:t>t</a:t>
            </a:r>
            <a:r>
              <a:rPr lang="ru-RU" sz="2400" baseline="-25000" dirty="0" err="1">
                <a:latin typeface="Courier New" panose="02070309020205020404" pitchFamily="49" charset="0"/>
                <a:cs typeface="Courier New" panose="02070309020205020404" pitchFamily="49" charset="0"/>
              </a:rPr>
              <a:t>пл</a:t>
            </a:r>
            <a:r>
              <a:rPr lang="en-US" sz="2400" baseline="-25000" dirty="0">
                <a:latin typeface="Courier New" panose="02070309020205020404" pitchFamily="49" charset="0"/>
                <a:cs typeface="Courier New" panose="02070309020205020404" pitchFamily="49" charset="0"/>
              </a:rPr>
              <a:t>1</a:t>
            </a:r>
            <a:r>
              <a:rPr lang="ru-RU" sz="2400" dirty="0">
                <a:latin typeface="Courier New" panose="02070309020205020404" pitchFamily="49" charset="0"/>
                <a:cs typeface="Courier New" panose="02070309020205020404" pitchFamily="49" charset="0"/>
              </a:rPr>
              <a:t>, </a:t>
            </a:r>
            <a:r>
              <a:rPr lang="ru-RU" sz="2400" dirty="0">
                <a:solidFill>
                  <a:srgbClr val="FF0000"/>
                </a:solidFill>
                <a:latin typeface="Courier New" panose="02070309020205020404" pitchFamily="49" charset="0"/>
                <a:cs typeface="Courier New" panose="02070309020205020404" pitchFamily="49" charset="0"/>
              </a:rPr>
              <a:t>утверждение верное.</a:t>
            </a:r>
          </a:p>
        </p:txBody>
      </p:sp>
    </p:spTree>
    <p:extLst>
      <p:ext uri="{BB962C8B-B14F-4D97-AF65-F5344CB8AC3E}">
        <p14:creationId xmlns:p14="http://schemas.microsoft.com/office/powerpoint/2010/main" val="383162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2843</Words>
  <Application>Microsoft Office PowerPoint</Application>
  <PresentationFormat>Широкоэкранный</PresentationFormat>
  <Paragraphs>217</Paragraphs>
  <Slides>32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32</vt:i4>
      </vt:variant>
    </vt:vector>
  </HeadingPairs>
  <TitlesOfParts>
    <vt:vector size="38" baseType="lpstr">
      <vt:lpstr>Arial</vt:lpstr>
      <vt:lpstr>Calibri</vt:lpstr>
      <vt:lpstr>Calibri Light</vt:lpstr>
      <vt:lpstr>Cambria Math</vt:lpstr>
      <vt:lpstr>Courier New</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 Дубовик</dc:creator>
  <cp:lastModifiedBy>Владимир Дубовик</cp:lastModifiedBy>
  <cp:revision>249</cp:revision>
  <dcterms:created xsi:type="dcterms:W3CDTF">2025-02-03T05:48:33Z</dcterms:created>
  <dcterms:modified xsi:type="dcterms:W3CDTF">2025-02-12T09:45:16Z</dcterms:modified>
</cp:coreProperties>
</file>