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56" r:id="rId3"/>
    <p:sldId id="290" r:id="rId4"/>
    <p:sldId id="258" r:id="rId5"/>
    <p:sldId id="259" r:id="rId6"/>
    <p:sldId id="260" r:id="rId7"/>
    <p:sldId id="261" r:id="rId8"/>
    <p:sldId id="29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92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93" r:id="rId27"/>
    <p:sldId id="279" r:id="rId28"/>
    <p:sldId id="281" r:id="rId29"/>
    <p:sldId id="282" r:id="rId30"/>
    <p:sldId id="283" r:id="rId31"/>
    <p:sldId id="284" r:id="rId32"/>
    <p:sldId id="285" r:id="rId33"/>
    <p:sldId id="295" r:id="rId34"/>
    <p:sldId id="296" r:id="rId35"/>
    <p:sldId id="297" r:id="rId36"/>
    <p:sldId id="286" r:id="rId37"/>
    <p:sldId id="294" r:id="rId38"/>
    <p:sldId id="298" r:id="rId39"/>
    <p:sldId id="299" r:id="rId40"/>
    <p:sldId id="300" r:id="rId41"/>
    <p:sldId id="301" r:id="rId4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1" autoAdjust="0"/>
    <p:restoredTop sz="94660"/>
  </p:normalViewPr>
  <p:slideViewPr>
    <p:cSldViewPr snapToGrid="0">
      <p:cViewPr>
        <p:scale>
          <a:sx n="68" d="100"/>
          <a:sy n="68" d="100"/>
        </p:scale>
        <p:origin x="744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0E1D6E-798E-4B3E-AEBB-C029AFAB1F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6F1326-C6B8-4A21-8CD3-21406BB513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4D454A-B9CC-4434-984F-1D00A1F15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0758-6191-4FFA-98A7-16F1FE54175E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4D5C6D-CDB4-41F4-9848-42DAB60B5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F9C33C-148D-4C90-944E-C0C556EF7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455C-72F8-4936-A6BF-29D79125A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620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D51C6B-E00F-4BE7-B096-4996A6016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6137CA-778B-4726-8556-072587D3AA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A74DE2-2029-4343-8E6A-EA85D81CC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0758-6191-4FFA-98A7-16F1FE54175E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90EA32-C820-47C7-9655-C5CFA381C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FAAC09-70C6-477A-89B9-C9515CD2B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455C-72F8-4936-A6BF-29D79125A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258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7ED467E-9868-4192-A712-BDBEDD7628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D9BE6A9-5EDF-43B9-A4A5-4A5AAC7CC2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6F2ECA-7A04-448A-806F-C4AC0101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0758-6191-4FFA-98A7-16F1FE54175E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96247B-8E1E-422F-B1CD-F4D607F43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0EC340-100D-4B93-9A43-880D6E2C7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455C-72F8-4936-A6BF-29D79125A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278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DA7051-1E78-4822-AEE5-8F3CAEF1B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272AAB-E50C-4B8F-9B9C-25F05C399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C16C77-0CE5-4336-B785-21D8CEAD0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0758-6191-4FFA-98A7-16F1FE54175E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B4BEE2-469D-4704-98E1-CF317E930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E7076E-623C-49A3-AC2F-718880BE6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455C-72F8-4936-A6BF-29D79125A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992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6B9AF9-26C4-4C99-AF76-FD321CFC2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A78F2F-803C-41DF-A628-5EA6BB8F0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0DD69E-AD9D-4CDB-A400-0E0C8F084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0758-6191-4FFA-98A7-16F1FE54175E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40E9A6-1934-4A5A-A661-E3245CF9E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F15877-2AFE-4101-8AE0-32A3D405E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455C-72F8-4936-A6BF-29D79125A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608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9D8EAF-7005-46E0-8B29-7CFF8A6F0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356641-8F51-42C5-9F15-C1466260F8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D0B2F3-BD30-451E-8D1C-9F2DCA5B1A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32657F2-F66A-426E-9E73-9A90E55A6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0758-6191-4FFA-98A7-16F1FE54175E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F99914-74AA-412B-8B95-F8FB56186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5AA6A4-97C9-4767-BD33-62EB72194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455C-72F8-4936-A6BF-29D79125A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723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48784D-F231-4594-BE73-1B1042889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1BE282-6A76-412E-9EDE-BB4BB86E4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383D47-7987-4441-BE52-260653116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4302F35-7AB8-4D51-88A9-FC36C62251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3092DE3-63B2-4ABC-88C6-DE4902120D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31CDF11-3740-4790-B336-1EFED57BC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0758-6191-4FFA-98A7-16F1FE54175E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362DC91-ECBC-47D4-B0C8-DE867E3A9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14EB4E7-5C37-451E-89AE-49D39137D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455C-72F8-4936-A6BF-29D79125A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737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04EE6D-25AD-42A2-9234-8D0848737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C4AA85E-62D7-4EFE-9C49-32FC8762D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0758-6191-4FFA-98A7-16F1FE54175E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6257524-C672-42F1-9588-F76AA11EE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46E63CC-A191-4BAA-A11F-96D5DEDAB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455C-72F8-4936-A6BF-29D79125A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126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EF64CB9-4747-4D6F-A982-52BD2F4BC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0758-6191-4FFA-98A7-16F1FE54175E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C71C703-39F9-4597-B212-B95D60178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6EF0580-B6C4-425C-A4B9-D726D1120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455C-72F8-4936-A6BF-29D79125A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446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9AD406-4605-46B2-B315-DC7DC6B11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A0E13B-95E5-4175-8673-9D0C93824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7AC3C76-6DD9-41C6-AA66-97D00ADFF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087378-38F3-4732-9B8D-F5B36C15E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0758-6191-4FFA-98A7-16F1FE54175E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83E574-1EF0-4500-BF2E-DBB401A57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D40791-3560-4D98-A844-49DC91A76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455C-72F8-4936-A6BF-29D79125A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780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3041A3-7E84-4DC2-BF5D-B40A1822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C951D9D-FD41-4057-8536-43BB5AF40C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F45DB83-548E-4AE6-B74F-10280E0A2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7C1A4F-4297-4BEA-A656-F89FA22A1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50758-6191-4FFA-98A7-16F1FE54175E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55FD81-F2E1-4859-B4C6-48A5C7E34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71A92F-C8B1-45F9-BDBA-EA63749FA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455C-72F8-4936-A6BF-29D79125A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580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0B4906-E2F0-4E65-B3C5-5C39E0278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6179AB-8254-4443-8C61-7CA9BA26F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21BED4-9D41-4713-B76E-3514C02F3D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50758-6191-4FFA-98A7-16F1FE54175E}" type="datetimeFigureOut">
              <a:rPr lang="ru-RU" smtClean="0"/>
              <a:t>17.03.2025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F6963A-70EA-4204-88ED-DFABEC1CF5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D9380A-23B5-4250-8FEC-4E24E20268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A455C-72F8-4936-A6BF-29D79125A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320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image" Target="../media/image21.png"/><Relationship Id="rId3" Type="http://schemas.openxmlformats.org/officeDocument/2006/relationships/image" Target="../media/image15.pn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11" Type="http://schemas.openxmlformats.org/officeDocument/2006/relationships/image" Target="../media/image19.png"/><Relationship Id="rId5" Type="http://schemas.openxmlformats.org/officeDocument/2006/relationships/image" Target="../media/image17.png"/><Relationship Id="rId15" Type="http://schemas.openxmlformats.org/officeDocument/2006/relationships/image" Target="../media/image23.png"/><Relationship Id="rId10" Type="http://schemas.openxmlformats.org/officeDocument/2006/relationships/image" Target="../media/image14.emf"/><Relationship Id="rId4" Type="http://schemas.openxmlformats.org/officeDocument/2006/relationships/image" Target="../media/image16.png"/><Relationship Id="rId9" Type="http://schemas.openxmlformats.org/officeDocument/2006/relationships/oleObject" Target="../embeddings/oleObject1.bin"/><Relationship Id="rId14" Type="http://schemas.openxmlformats.org/officeDocument/2006/relationships/image" Target="../media/image2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10" Type="http://schemas.openxmlformats.org/officeDocument/2006/relationships/image" Target="../media/image131.png"/><Relationship Id="rId4" Type="http://schemas.openxmlformats.org/officeDocument/2006/relationships/image" Target="../media/image125.png"/><Relationship Id="rId9" Type="http://schemas.openxmlformats.org/officeDocument/2006/relationships/image" Target="../media/image13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Relationship Id="rId9" Type="http://schemas.openxmlformats.org/officeDocument/2006/relationships/image" Target="../media/image1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3" Type="http://schemas.openxmlformats.org/officeDocument/2006/relationships/image" Target="../media/image148.png"/><Relationship Id="rId7" Type="http://schemas.openxmlformats.org/officeDocument/2006/relationships/image" Target="../media/image152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1.png"/><Relationship Id="rId5" Type="http://schemas.openxmlformats.org/officeDocument/2006/relationships/image" Target="../media/image150.png"/><Relationship Id="rId10" Type="http://schemas.openxmlformats.org/officeDocument/2006/relationships/image" Target="../media/image155.png"/><Relationship Id="rId4" Type="http://schemas.openxmlformats.org/officeDocument/2006/relationships/image" Target="../media/image149.png"/><Relationship Id="rId9" Type="http://schemas.openxmlformats.org/officeDocument/2006/relationships/image" Target="../media/image15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3" Type="http://schemas.openxmlformats.org/officeDocument/2006/relationships/image" Target="../media/image157.png"/><Relationship Id="rId7" Type="http://schemas.openxmlformats.org/officeDocument/2006/relationships/image" Target="../media/image161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png"/><Relationship Id="rId5" Type="http://schemas.openxmlformats.org/officeDocument/2006/relationships/image" Target="../media/image159.png"/><Relationship Id="rId10" Type="http://schemas.openxmlformats.org/officeDocument/2006/relationships/image" Target="../media/image164.png"/><Relationship Id="rId4" Type="http://schemas.openxmlformats.org/officeDocument/2006/relationships/image" Target="../media/image158.png"/><Relationship Id="rId9" Type="http://schemas.openxmlformats.org/officeDocument/2006/relationships/image" Target="../media/image16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165.png"/><Relationship Id="rId7" Type="http://schemas.openxmlformats.org/officeDocument/2006/relationships/image" Target="../media/image169.png"/><Relationship Id="rId12" Type="http://schemas.openxmlformats.org/officeDocument/2006/relationships/image" Target="../media/image174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8.png"/><Relationship Id="rId11" Type="http://schemas.openxmlformats.org/officeDocument/2006/relationships/image" Target="../media/image173.png"/><Relationship Id="rId5" Type="http://schemas.openxmlformats.org/officeDocument/2006/relationships/image" Target="../media/image167.png"/><Relationship Id="rId10" Type="http://schemas.openxmlformats.org/officeDocument/2006/relationships/image" Target="../media/image172.png"/><Relationship Id="rId4" Type="http://schemas.openxmlformats.org/officeDocument/2006/relationships/image" Target="../media/image166.png"/><Relationship Id="rId9" Type="http://schemas.openxmlformats.org/officeDocument/2006/relationships/image" Target="../media/image17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13" Type="http://schemas.openxmlformats.org/officeDocument/2006/relationships/image" Target="../media/image184.png"/><Relationship Id="rId3" Type="http://schemas.openxmlformats.org/officeDocument/2006/relationships/image" Target="../media/image176.png"/><Relationship Id="rId7" Type="http://schemas.openxmlformats.org/officeDocument/2006/relationships/image" Target="../media/image153.png"/><Relationship Id="rId12" Type="http://schemas.openxmlformats.org/officeDocument/2006/relationships/image" Target="../media/image183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6.png"/><Relationship Id="rId11" Type="http://schemas.openxmlformats.org/officeDocument/2006/relationships/image" Target="../media/image182.png"/><Relationship Id="rId5" Type="http://schemas.openxmlformats.org/officeDocument/2006/relationships/image" Target="../media/image178.png"/><Relationship Id="rId10" Type="http://schemas.openxmlformats.org/officeDocument/2006/relationships/image" Target="../media/image181.png"/><Relationship Id="rId4" Type="http://schemas.openxmlformats.org/officeDocument/2006/relationships/image" Target="../media/image177.png"/><Relationship Id="rId9" Type="http://schemas.openxmlformats.org/officeDocument/2006/relationships/image" Target="../media/image18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FD3765E-9D76-4D80-89AF-FC764E5E7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486"/>
            <a:ext cx="12192000" cy="611746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5E5C9F-ED81-40FB-A0E0-6CD6DF2565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24" y="478665"/>
            <a:ext cx="1031302" cy="103130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990044F-9A47-4061-8C76-4A70B93BBA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68376">
            <a:off x="-664099" y="79105"/>
            <a:ext cx="7706728" cy="578004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F33F6D0-0443-4BA0-BA4F-E762674F4D10}"/>
              </a:ext>
            </a:extLst>
          </p:cNvPr>
          <p:cNvSpPr/>
          <p:nvPr/>
        </p:nvSpPr>
        <p:spPr>
          <a:xfrm>
            <a:off x="6826294" y="478665"/>
            <a:ext cx="415088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ВАРИАНТ </a:t>
            </a:r>
          </a:p>
          <a:p>
            <a:pPr algn="ctr"/>
            <a:endParaRPr lang="ru-RU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0A5024D-6F5C-423F-8A52-87E875FF6989}"/>
              </a:ext>
            </a:extLst>
          </p:cNvPr>
          <p:cNvSpPr/>
          <p:nvPr/>
        </p:nvSpPr>
        <p:spPr>
          <a:xfrm>
            <a:off x="5416607" y="1485258"/>
            <a:ext cx="659186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0" u="none" strike="noStrike" cap="none" spc="0" baseline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</a:rPr>
              <a:t>14 марта 2025 года </a:t>
            </a:r>
          </a:p>
          <a:p>
            <a:pPr algn="ctr"/>
            <a:r>
              <a:rPr lang="ru-RU" sz="5400" b="1" i="0" u="none" strike="noStrike" cap="none" spc="0" baseline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</a:rPr>
              <a:t>Вариант ФИ2410401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8338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BDEC30-C901-440A-ADF5-69E0B0F00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84" y="2605189"/>
            <a:ext cx="4210050" cy="4667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DC2B87-06C0-4C0B-A23B-D2ED96C556E9}"/>
              </a:ext>
            </a:extLst>
          </p:cNvPr>
          <p:cNvSpPr txBox="1"/>
          <p:nvPr/>
        </p:nvSpPr>
        <p:spPr>
          <a:xfrm>
            <a:off x="177084" y="426873"/>
            <a:ext cx="117487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072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Чему равен максимально возможный КПД теплового двигателя, если температура его нагревателя равна 500 К, а температура холодильника на 200 К меньше, чем у нагревателя?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251102-9639-42B1-81B2-B9B11311A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164" y="511532"/>
            <a:ext cx="552450" cy="40005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F45BD13-2D11-436A-AB87-8BDDDFFFE1DD}"/>
              </a:ext>
            </a:extLst>
          </p:cNvPr>
          <p:cNvSpPr/>
          <p:nvPr/>
        </p:nvSpPr>
        <p:spPr>
          <a:xfrm>
            <a:off x="2108663" y="2458240"/>
            <a:ext cx="652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40</a:t>
            </a:r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5630620-7C94-48B5-A384-99C95208B32C}"/>
                  </a:ext>
                </a:extLst>
              </p:cNvPr>
              <p:cNvSpPr txBox="1"/>
              <p:nvPr/>
            </p:nvSpPr>
            <p:spPr>
              <a:xfrm>
                <a:off x="4121332" y="1656421"/>
                <a:ext cx="5863785" cy="7578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32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ru-RU" sz="3200" i="1" dirty="0">
                                <a:latin typeface="Cambria Math" panose="02040503050406030204" pitchFamily="18" charset="0"/>
                              </a:rPr>
                              <m:t>н</m:t>
                            </m:r>
                          </m:sub>
                        </m:sSub>
                        <m:r>
                          <a:rPr lang="ru-RU" sz="3200" i="1" dirty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32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ru-RU" sz="3200" i="1" dirty="0">
                                <a:latin typeface="Cambria Math" panose="02040503050406030204" pitchFamily="18" charset="0"/>
                              </a:rPr>
                              <m:t>х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ru-RU" sz="3200" b="0" i="1" dirty="0" smtClean="0">
                                <a:latin typeface="Cambria Math" panose="02040503050406030204" pitchFamily="18" charset="0"/>
                              </a:rPr>
                              <m:t>н</m:t>
                            </m:r>
                          </m:sub>
                        </m:sSub>
                      </m:den>
                    </m:f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100%</m:t>
                    </m:r>
                    <m:r>
                      <a:rPr lang="ru-RU" sz="32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3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200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500</m:t>
                        </m:r>
                      </m:den>
                    </m:f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100%=40%</m:t>
                    </m:r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5630620-7C94-48B5-A384-99C95208B3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332" y="1656421"/>
                <a:ext cx="5863785" cy="757836"/>
              </a:xfrm>
              <a:prstGeom prst="rect">
                <a:avLst/>
              </a:prstGeom>
              <a:blipFill>
                <a:blip r:embed="rId4"/>
                <a:stretch>
                  <a:fillRect l="-312" t="-2419" b="-112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215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AA94C8-527C-4897-99D0-1988DE3A0987}"/>
              </a:ext>
            </a:extLst>
          </p:cNvPr>
          <p:cNvSpPr txBox="1"/>
          <p:nvPr/>
        </p:nvSpPr>
        <p:spPr>
          <a:xfrm>
            <a:off x="0" y="426873"/>
            <a:ext cx="959476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072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В калориметре под поршнем находится вещество в твёрдом состоянии. Калориметр поместили в разогретую печь. На рисунке показан график изменения температуры t вещества по мере поглощения им количества теплоты Q. Выберите из предложенного перечня все утверждения, которые соответствуют результатам проведённых экспериментальных наблюдений, и укажите номера этих утверждений.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2E3A1B-0D01-4402-985B-1D30EB7B744E}"/>
              </a:ext>
            </a:extLst>
          </p:cNvPr>
          <p:cNvSpPr txBox="1"/>
          <p:nvPr/>
        </p:nvSpPr>
        <p:spPr>
          <a:xfrm>
            <a:off x="0" y="3606805"/>
            <a:ext cx="12440992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defTabSz="180975" rtl="0"/>
            <a:r>
              <a:rPr lang="ru-RU" sz="23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1)	Температура плавления вещества равна 90 °C.</a:t>
            </a:r>
          </a:p>
          <a:p>
            <a:pPr marR="0" algn="l" defTabSz="180975" rtl="0"/>
            <a:r>
              <a:rPr lang="ru-RU" sz="23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2)	Точка 2 графика соответствует моменту, к которому вещество полностью расплавилось.</a:t>
            </a:r>
          </a:p>
          <a:p>
            <a:pPr marR="0" algn="l" defTabSz="180975" rtl="0"/>
            <a:r>
              <a:rPr lang="ru-RU" sz="23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3)	Теплоёмкость вещества в жидком состоянии меньше, чем в твёрдом.</a:t>
            </a:r>
          </a:p>
          <a:p>
            <a:pPr marL="457200" marR="0" indent="-457200" algn="l" defTabSz="180975" rtl="0">
              <a:buAutoNum type="arabicParenR" startAt="4"/>
            </a:pPr>
            <a:r>
              <a:rPr lang="ru-RU" sz="23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Для того чтобы полностью расплавить вещество, уже находящееся при температуре плавления, ему надо передать количество теплоты 120 Дж.</a:t>
            </a:r>
          </a:p>
          <a:p>
            <a:pPr marR="0" algn="l" defTabSz="180975" rtl="0"/>
            <a:r>
              <a:rPr lang="ru-RU" sz="23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5)	Участок 2-3 графика соответствует переходу вещества в газообразное состояние.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F168CBB-3B8C-40B7-8AFF-744CE27E7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46" y="529173"/>
            <a:ext cx="552450" cy="3905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0D5E0F-BB5B-4D0F-AACB-70B01D832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4761" y="1308811"/>
            <a:ext cx="2432976" cy="128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56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E0B9B42-82AD-426E-ACF3-7A0792997932}"/>
              </a:ext>
            </a:extLst>
          </p:cNvPr>
          <p:cNvSpPr txBox="1"/>
          <p:nvPr/>
        </p:nvSpPr>
        <p:spPr>
          <a:xfrm>
            <a:off x="5677326" y="827117"/>
            <a:ext cx="16645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Неверно. 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7A7A4B-0658-4944-8238-2787C56E0CE9}"/>
              </a:ext>
            </a:extLst>
          </p:cNvPr>
          <p:cNvSpPr txBox="1"/>
          <p:nvPr/>
        </p:nvSpPr>
        <p:spPr>
          <a:xfrm>
            <a:off x="7026498" y="2168380"/>
            <a:ext cx="16645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Верно. 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DA9B2B-63A3-4EE7-B694-4AC74FCB859C}"/>
              </a:ext>
            </a:extLst>
          </p:cNvPr>
          <p:cNvSpPr txBox="1"/>
          <p:nvPr/>
        </p:nvSpPr>
        <p:spPr>
          <a:xfrm>
            <a:off x="10412845" y="3490694"/>
            <a:ext cx="16645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Неверно. 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B9A4E3-36A9-41CB-AD4C-27EC725F35EA}"/>
              </a:ext>
            </a:extLst>
          </p:cNvPr>
          <p:cNvSpPr txBox="1"/>
          <p:nvPr/>
        </p:nvSpPr>
        <p:spPr>
          <a:xfrm>
            <a:off x="2302333" y="4581406"/>
            <a:ext cx="16645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Верно. 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B1A402-D21B-4450-8FB7-91EA417CE1D9}"/>
              </a:ext>
            </a:extLst>
          </p:cNvPr>
          <p:cNvSpPr txBox="1"/>
          <p:nvPr/>
        </p:nvSpPr>
        <p:spPr>
          <a:xfrm>
            <a:off x="4601849" y="5381459"/>
            <a:ext cx="16645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Неверно. </a:t>
            </a:r>
            <a:endParaRPr lang="ru-RU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39C0211-CA0A-49F2-98B2-BA3C53B6C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29" y="5933919"/>
            <a:ext cx="5171018" cy="424673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551EAAA-4F20-4372-AAC0-3F1AADD80821}"/>
              </a:ext>
            </a:extLst>
          </p:cNvPr>
          <p:cNvSpPr/>
          <p:nvPr/>
        </p:nvSpPr>
        <p:spPr>
          <a:xfrm>
            <a:off x="2522266" y="5674899"/>
            <a:ext cx="652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24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75B27E-66A1-4C49-BEF0-3C48E4289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59" y="495970"/>
            <a:ext cx="4735522" cy="249238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EE5E1C7-6EA8-4808-9E03-8E6E296FEAEC}"/>
              </a:ext>
            </a:extLst>
          </p:cNvPr>
          <p:cNvSpPr txBox="1"/>
          <p:nvPr/>
        </p:nvSpPr>
        <p:spPr>
          <a:xfrm>
            <a:off x="4375597" y="457785"/>
            <a:ext cx="77018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0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1)	Температура плавления вещества равна 90 °C.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8F904CD-A069-4B20-8341-B28120A4176D}"/>
              </a:ext>
            </a:extLst>
          </p:cNvPr>
          <p:cNvSpPr txBox="1"/>
          <p:nvPr/>
        </p:nvSpPr>
        <p:spPr>
          <a:xfrm>
            <a:off x="4375596" y="1429716"/>
            <a:ext cx="78164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0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2)	Точка 2 графика соответствует моменту, к которому вещество полностью расплавилось.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1976E9-EB5F-43F8-8D33-7CB29395BC03}"/>
              </a:ext>
            </a:extLst>
          </p:cNvPr>
          <p:cNvSpPr txBox="1"/>
          <p:nvPr/>
        </p:nvSpPr>
        <p:spPr>
          <a:xfrm>
            <a:off x="332971" y="3149262"/>
            <a:ext cx="11744469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0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3)	Теплоёмкость вещества в жидком состоянии меньше, чем в твёрдом.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C411A3D-EFA0-478A-993D-4F070BD02444}"/>
                  </a:ext>
                </a:extLst>
              </p:cNvPr>
              <p:cNvSpPr txBox="1"/>
              <p:nvPr/>
            </p:nvSpPr>
            <p:spPr>
              <a:xfrm>
                <a:off x="8988487" y="2263378"/>
                <a:ext cx="2906117" cy="8858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с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↗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↘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C411A3D-EFA0-478A-993D-4F070BD02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8487" y="2263378"/>
                <a:ext cx="2906117" cy="8858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07CCD3AA-707E-44E5-9824-3E676979F8B0}"/>
              </a:ext>
            </a:extLst>
          </p:cNvPr>
          <p:cNvSpPr txBox="1"/>
          <p:nvPr/>
        </p:nvSpPr>
        <p:spPr>
          <a:xfrm>
            <a:off x="332971" y="3881942"/>
            <a:ext cx="11687810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180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 startAt="4"/>
              <a:tabLst/>
              <a:defRPr/>
            </a:pPr>
            <a:r>
              <a:rPr kumimoji="0" lang="ru-RU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Для того чтобы полностью расплавить вещество, уже находящееся при температуре плавления, ему надо передать количество теплоты 120 Дж.</a:t>
            </a: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CFA08371-F231-4644-BC67-F7D8BA2CEB8B}"/>
              </a:ext>
            </a:extLst>
          </p:cNvPr>
          <p:cNvCxnSpPr/>
          <p:nvPr/>
        </p:nvCxnSpPr>
        <p:spPr>
          <a:xfrm>
            <a:off x="1493950" y="1845190"/>
            <a:ext cx="13007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BF73B8DE-A8CC-41EE-8353-DD571D131B9D}"/>
              </a:ext>
            </a:extLst>
          </p:cNvPr>
          <p:cNvSpPr txBox="1"/>
          <p:nvPr/>
        </p:nvSpPr>
        <p:spPr>
          <a:xfrm>
            <a:off x="424388" y="5004524"/>
            <a:ext cx="11561633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0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5)	Участок 2-3 графика соответствует переходу вещества в газообразное состояние.</a:t>
            </a:r>
          </a:p>
        </p:txBody>
      </p:sp>
    </p:spTree>
    <p:extLst>
      <p:ext uri="{BB962C8B-B14F-4D97-AF65-F5344CB8AC3E}">
        <p14:creationId xmlns:p14="http://schemas.microsoft.com/office/powerpoint/2010/main" val="181063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499F381-1536-4C6E-B5BB-F3658F59176E}"/>
              </a:ext>
            </a:extLst>
          </p:cNvPr>
          <p:cNvSpPr txBox="1"/>
          <p:nvPr/>
        </p:nvSpPr>
        <p:spPr>
          <a:xfrm>
            <a:off x="202841" y="462342"/>
            <a:ext cx="1178202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072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В сосуде находится идеальный одноатомный газ, масса одной молекулы которого равна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ru-RU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о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Концентрация газа равна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а абсолютная температура равна Т. Установите соответствие между физическими величинами и формулами, по которым их можно рассчитать (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- постоянная Больцмана).</a:t>
            </a:r>
          </a:p>
          <a:p>
            <a:pPr indent="72072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К каждой позиции первого столбца подберите соответствующую позицию второго и запишите в таблицу выбранные цифры под соответствующими буквами.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49653C2E-0722-4B57-BC99-2F29791030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728190"/>
              </p:ext>
            </p:extLst>
          </p:nvPr>
        </p:nvGraphicFramePr>
        <p:xfrm>
          <a:off x="4909497" y="5229883"/>
          <a:ext cx="1683627" cy="1038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359">
                  <a:extLst>
                    <a:ext uri="{9D8B030D-6E8A-4147-A177-3AD203B41FA5}">
                      <a16:colId xmlns:a16="http://schemas.microsoft.com/office/drawing/2014/main" val="3718066183"/>
                    </a:ext>
                  </a:extLst>
                </a:gridCol>
                <a:gridCol w="836268">
                  <a:extLst>
                    <a:ext uri="{9D8B030D-6E8A-4147-A177-3AD203B41FA5}">
                      <a16:colId xmlns:a16="http://schemas.microsoft.com/office/drawing/2014/main" val="1936288462"/>
                    </a:ext>
                  </a:extLst>
                </a:gridCol>
              </a:tblGrid>
              <a:tr h="51944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355178"/>
                  </a:ext>
                </a:extLst>
              </a:tr>
              <a:tr h="51944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803736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F1E89DD-F441-4877-9968-A9DB4E0CE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35" y="462342"/>
            <a:ext cx="533400" cy="390525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B121E2E-4B68-4715-8224-794EFE206518}"/>
              </a:ext>
            </a:extLst>
          </p:cNvPr>
          <p:cNvSpPr/>
          <p:nvPr/>
        </p:nvSpPr>
        <p:spPr>
          <a:xfrm>
            <a:off x="5145244" y="5708229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</a:t>
            </a:r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5550798-91AB-484E-B9E0-421658EA7717}"/>
              </a:ext>
            </a:extLst>
          </p:cNvPr>
          <p:cNvSpPr/>
          <p:nvPr/>
        </p:nvSpPr>
        <p:spPr>
          <a:xfrm>
            <a:off x="6008944" y="5708229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4</a:t>
            </a:r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11D904-3A10-482B-97F5-44F8890DE380}"/>
              </a:ext>
            </a:extLst>
          </p:cNvPr>
          <p:cNvSpPr txBox="1"/>
          <p:nvPr/>
        </p:nvSpPr>
        <p:spPr>
          <a:xfrm>
            <a:off x="202841" y="3704916"/>
            <a:ext cx="609814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ФИЗИЧЕСКАЯ ВЕЛИЧИНА</a:t>
            </a:r>
          </a:p>
          <a:p>
            <a:pPr marR="0" algn="l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А) давление газа</a:t>
            </a:r>
          </a:p>
          <a:p>
            <a:pPr marR="0" algn="l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Б) среднеквадратичная скорость молекул газа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071DC3-D34E-46E3-8E61-6D91878DC687}"/>
              </a:ext>
            </a:extLst>
          </p:cNvPr>
          <p:cNvSpPr txBox="1"/>
          <p:nvPr/>
        </p:nvSpPr>
        <p:spPr>
          <a:xfrm>
            <a:off x="9221273" y="3699455"/>
            <a:ext cx="27635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ФОРМУЛА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4C861BD-AEC3-4CB5-808B-CD41CE736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3410" y="4161120"/>
            <a:ext cx="1002324" cy="200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0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BAFAD0-5BD2-46DA-9868-F23CE3A5AA38}"/>
              </a:ext>
            </a:extLst>
          </p:cNvPr>
          <p:cNvSpPr txBox="1"/>
          <p:nvPr/>
        </p:nvSpPr>
        <p:spPr>
          <a:xfrm>
            <a:off x="177085" y="513858"/>
            <a:ext cx="117873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072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На рисунке представлено расположение двух неподвижных точечных электрических зарядов +q и -2q (q &gt; 0). Точка А расположена посередине между зарядами. Во сколько раз увеличится модуль вектора напряжённости суммарного электрического поля этих зарядов в точке А, если заменить заряд +q на точечный заряд +2,5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F7C28B-B3A6-4341-BC74-E1098F70B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85" y="513858"/>
            <a:ext cx="542925" cy="40957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931BC0D-AD49-45DC-91F9-90C6C3641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372" y="2822182"/>
            <a:ext cx="2535851" cy="52971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BE91A8C-FB3B-4D56-800C-E5854CC99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085" y="6020324"/>
            <a:ext cx="4610100" cy="314325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43EBA90-C618-4DF3-8F25-C2E8C3211E82}"/>
              </a:ext>
            </a:extLst>
          </p:cNvPr>
          <p:cNvSpPr/>
          <p:nvPr/>
        </p:nvSpPr>
        <p:spPr>
          <a:xfrm>
            <a:off x="2096453" y="5688318"/>
            <a:ext cx="7713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0,5</a:t>
            </a:r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26A8E82-34E2-4FFD-93C9-DAE8DA2EDC48}"/>
                  </a:ext>
                </a:extLst>
              </p:cNvPr>
              <p:cNvSpPr txBox="1"/>
              <p:nvPr/>
            </p:nvSpPr>
            <p:spPr>
              <a:xfrm>
                <a:off x="323275" y="3476162"/>
                <a:ext cx="4124078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26A8E82-34E2-4FFD-93C9-DAE8DA2ED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75" y="3476162"/>
                <a:ext cx="4124078" cy="8066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773D53A-F25A-42E7-9351-D0A7ECCB18C6}"/>
                  </a:ext>
                </a:extLst>
              </p:cNvPr>
              <p:cNvSpPr txBox="1"/>
              <p:nvPr/>
            </p:nvSpPr>
            <p:spPr>
              <a:xfrm>
                <a:off x="7180069" y="3467377"/>
                <a:ext cx="4688656" cy="8154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2,5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0,5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773D53A-F25A-42E7-9351-D0A7ECCB1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0069" y="3467377"/>
                <a:ext cx="4688656" cy="8154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513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DCAAE9A-00B9-43AA-97BF-C9D8F0FF1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93" y="5918706"/>
            <a:ext cx="4457700" cy="4191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1E6606-1FCC-48DC-ABCB-4747BD1B98F4}"/>
              </a:ext>
            </a:extLst>
          </p:cNvPr>
          <p:cNvSpPr txBox="1"/>
          <p:nvPr/>
        </p:nvSpPr>
        <p:spPr>
          <a:xfrm>
            <a:off x="292993" y="520194"/>
            <a:ext cx="1172299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072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На рисунке приведён график зависимости силы тока I от времени t в катушке, индуктивность которой равна 5 </a:t>
            </a:r>
            <a:r>
              <a:rPr lang="ru-R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мГн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 Определите модуль ЭДС самоиндукции в интервале времени от 5 с до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с.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90D1B0-E131-4E3C-87AC-9A7AD0B6B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93" y="520194"/>
            <a:ext cx="533400" cy="390525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4DCE8E0-9676-4939-90B5-2CDF2FE84452}"/>
              </a:ext>
            </a:extLst>
          </p:cNvPr>
          <p:cNvSpPr/>
          <p:nvPr/>
        </p:nvSpPr>
        <p:spPr>
          <a:xfrm>
            <a:off x="1671297" y="5691475"/>
            <a:ext cx="652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75</a:t>
            </a:r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C207DCA-8ECD-4C0F-9D09-0C766079B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993" y="2218667"/>
            <a:ext cx="4305300" cy="2552700"/>
          </a:xfrm>
          <a:prstGeom prst="rect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351B6300-1E8D-490A-9206-8274BF4AD811}"/>
              </a:ext>
            </a:extLst>
          </p:cNvPr>
          <p:cNvCxnSpPr/>
          <p:nvPr/>
        </p:nvCxnSpPr>
        <p:spPr>
          <a:xfrm flipV="1">
            <a:off x="3232597" y="2665927"/>
            <a:ext cx="0" cy="18545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B392BBF4-E901-4598-87C5-495E38E0FBF2}"/>
              </a:ext>
            </a:extLst>
          </p:cNvPr>
          <p:cNvCxnSpPr>
            <a:cxnSpLocks/>
          </p:cNvCxnSpPr>
          <p:nvPr/>
        </p:nvCxnSpPr>
        <p:spPr>
          <a:xfrm flipV="1">
            <a:off x="3719847" y="4069724"/>
            <a:ext cx="0" cy="4507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047B1DD-7376-4EEE-BB7D-0068A59839B2}"/>
                  </a:ext>
                </a:extLst>
              </p:cNvPr>
              <p:cNvSpPr txBox="1"/>
              <p:nvPr/>
            </p:nvSpPr>
            <p:spPr>
              <a:xfrm>
                <a:off x="5640946" y="2975019"/>
                <a:ext cx="582858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𝑠𝑖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m:rPr>
                          <m:sty m:val="p"/>
                        </m:rPr>
                        <a:rPr lang="el-GR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𝐼𝑡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=5∙15∙1=75 мкВ.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047B1DD-7376-4EEE-BB7D-0068A59839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0946" y="2975019"/>
                <a:ext cx="5828583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508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2E3C5D-790B-4994-BC68-5CF208EBA6EC}"/>
              </a:ext>
            </a:extLst>
          </p:cNvPr>
          <p:cNvSpPr txBox="1"/>
          <p:nvPr/>
        </p:nvSpPr>
        <p:spPr>
          <a:xfrm>
            <a:off x="138448" y="401116"/>
            <a:ext cx="1192905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811213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В первом идеальном колебательном контуре происходят колебания силы тока с периодом 2 </a:t>
            </a:r>
            <a:r>
              <a:rPr lang="ru-R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мс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 С каким периодом будет изменяться заряд на пластинах конденсатора второго идеального колебательного контура, если и электроёмкость конденсатора, и индуктивность катушки второго контура в два раза больше, чем у первого?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6DB9D0-59A7-40D1-AB27-D51A3DD07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48" y="503416"/>
            <a:ext cx="542925" cy="3905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B6FF733-58EF-4D91-A8D2-C256EBADBC1D}"/>
                  </a:ext>
                </a:extLst>
              </p:cNvPr>
              <p:cNvSpPr txBox="1"/>
              <p:nvPr/>
            </p:nvSpPr>
            <p:spPr>
              <a:xfrm>
                <a:off x="409910" y="3076149"/>
                <a:ext cx="2987421" cy="4816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𝐿𝐶</m:t>
                          </m:r>
                        </m:e>
                      </m:ra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мс.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B6FF733-58EF-4D91-A8D2-C256EBADBC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910" y="3076149"/>
                <a:ext cx="2987421" cy="4816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021069F-FE52-441A-BF9E-E090026E6FC8}"/>
                  </a:ext>
                </a:extLst>
              </p:cNvPr>
              <p:cNvSpPr txBox="1"/>
              <p:nvPr/>
            </p:nvSpPr>
            <p:spPr>
              <a:xfrm>
                <a:off x="7877510" y="3072860"/>
                <a:ext cx="3384966" cy="4816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ra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4мс.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021069F-FE52-441A-BF9E-E090026E6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7510" y="3072860"/>
                <a:ext cx="3384966" cy="4816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D72B5B-960C-4136-8A93-B2DF761F7D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910" y="5833370"/>
            <a:ext cx="4248150" cy="266700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5C34379-3671-4BD8-A1CB-5713C83E3368}"/>
              </a:ext>
            </a:extLst>
          </p:cNvPr>
          <p:cNvSpPr/>
          <p:nvPr/>
        </p:nvSpPr>
        <p:spPr>
          <a:xfrm>
            <a:off x="2324633" y="5453739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4498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069A05-6F43-4203-A616-66929565A3EB}"/>
              </a:ext>
            </a:extLst>
          </p:cNvPr>
          <p:cNvSpPr txBox="1"/>
          <p:nvPr/>
        </p:nvSpPr>
        <p:spPr>
          <a:xfrm>
            <a:off x="215721" y="468678"/>
            <a:ext cx="1176055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072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В двух экспериментальных установках созданы однородные магнитные поля, векторы магнитной индукции которых равны по модулю и противоположны по направлению. В первую установку влетает электрон, а во вторую протон. Векторы скорости обеих частиц одинаковы по модулю и перпендикулярны вектору индукции магнитного поля (см. рисунок).</a:t>
            </a:r>
          </a:p>
          <a:p>
            <a:pPr indent="72072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Выберите все верные утверждения о движении частиц в первой и второй установках. Действием силы тяжести на частицы пренебречь.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DF11C1F-B5C7-4ED9-BF50-B87970675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65" y="484777"/>
            <a:ext cx="542925" cy="3905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98108C-18A2-4D8F-BC78-70693B1DF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222" y="4053357"/>
            <a:ext cx="4905375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236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D1ACBB2-4C84-46EE-B486-63F248726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65" y="6000074"/>
            <a:ext cx="5462515" cy="443259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4216508-05F8-49A2-BD92-D8CFD8FBE9D4}"/>
              </a:ext>
            </a:extLst>
          </p:cNvPr>
          <p:cNvSpPr/>
          <p:nvPr/>
        </p:nvSpPr>
        <p:spPr>
          <a:xfrm>
            <a:off x="2192107" y="5786128"/>
            <a:ext cx="8867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245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98108C-18A2-4D8F-BC78-70693B1DF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10" y="563182"/>
            <a:ext cx="4905375" cy="1790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7D5036-25AC-434F-8A27-D80CECBAD1FA}"/>
              </a:ext>
            </a:extLst>
          </p:cNvPr>
          <p:cNvSpPr txBox="1"/>
          <p:nvPr/>
        </p:nvSpPr>
        <p:spPr>
          <a:xfrm>
            <a:off x="5354392" y="563182"/>
            <a:ext cx="66873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defTabSz="180975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1)	Силы Лоренца, действующие на электрон и протон, направлены в противоположные стороны. </a:t>
            </a:r>
            <a:r>
              <a:rPr lang="ru-RU" sz="2400" b="0" i="0" u="none" strike="noStrike" dirty="0">
                <a:solidFill>
                  <a:srgbClr val="FF0000"/>
                </a:solidFill>
                <a:latin typeface="Courier New" panose="02070309020205020404" pitchFamily="49" charset="0"/>
              </a:rPr>
              <a:t>Неверно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A2244F-64F0-47D7-B4AF-20EADAE09963}"/>
              </a:ext>
            </a:extLst>
          </p:cNvPr>
          <p:cNvSpPr txBox="1"/>
          <p:nvPr/>
        </p:nvSpPr>
        <p:spPr>
          <a:xfrm>
            <a:off x="182810" y="2353882"/>
            <a:ext cx="118263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09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2)	Радиус окружности, по которой обращается протон в магнитном поле, больше радиуса окружности, по которой обращается электрон в магнитном поле.</a:t>
            </a:r>
            <a:r>
              <a:rPr lang="ru-RU" sz="2400" dirty="0">
                <a:solidFill>
                  <a:srgbClr val="FF0000"/>
                </a:solidFill>
                <a:latin typeface="Courier New" panose="02070309020205020404" pitchFamily="49" charset="0"/>
              </a:rPr>
              <a:t>Верно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B39D191-7D31-430C-B041-28B446AB681D}"/>
                  </a:ext>
                </a:extLst>
              </p:cNvPr>
              <p:cNvSpPr txBox="1"/>
              <p:nvPr/>
            </p:nvSpPr>
            <p:spPr>
              <a:xfrm>
                <a:off x="5788780" y="1662791"/>
                <a:ext cx="1240596" cy="6953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𝑚𝑣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𝑞𝐵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B39D191-7D31-430C-B041-28B446AB68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8780" y="1662791"/>
                <a:ext cx="1240596" cy="6953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CACCE554-8005-4D3E-98B0-91746033249B}"/>
              </a:ext>
            </a:extLst>
          </p:cNvPr>
          <p:cNvSpPr txBox="1"/>
          <p:nvPr/>
        </p:nvSpPr>
        <p:spPr>
          <a:xfrm>
            <a:off x="182810" y="3477804"/>
            <a:ext cx="1185893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defTabSz="180975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3)	Сила Лоренца, действующая на протон, совершает положительную работу при его движении в магнитном поле.</a:t>
            </a:r>
            <a:r>
              <a:rPr lang="ru-RU" sz="2400" b="0" i="0" u="none" strike="noStrike" dirty="0">
                <a:solidFill>
                  <a:srgbClr val="FF0000"/>
                </a:solidFill>
                <a:latin typeface="Courier New" panose="02070309020205020404" pitchFamily="49" charset="0"/>
              </a:rPr>
              <a:t> Неверно</a:t>
            </a:r>
            <a:endParaRPr lang="ru-RU" sz="2400" b="0" i="0" u="none" strike="noStrike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R="0" algn="l" defTabSz="180975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4)	Модуль импульса электрона в процессе его движения остаётся постоянным.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+mn-cs"/>
              </a:rPr>
              <a:t> Верно</a:t>
            </a:r>
            <a:endParaRPr lang="ru-RU" sz="2400" b="0" i="0" u="none" strike="noStrike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marR="0" algn="l" defTabSz="180975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5)	Кинетические энергии обеих частиц остаются постоянными в процессе их движения.</a:t>
            </a:r>
            <a:r>
              <a:rPr lang="ru-RU" sz="2400" dirty="0">
                <a:solidFill>
                  <a:srgbClr val="FF0000"/>
                </a:solidFill>
                <a:latin typeface="Courier New" panose="02070309020205020404" pitchFamily="49" charset="0"/>
              </a:rPr>
              <a:t> Верно</a:t>
            </a:r>
            <a:endParaRPr lang="ru-RU" sz="2400" b="0" i="0" u="none" strike="noStrike" dirty="0">
              <a:solidFill>
                <a:srgbClr val="000000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44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3276A9-0211-48E0-B708-69B686B50552}"/>
              </a:ext>
            </a:extLst>
          </p:cNvPr>
          <p:cNvSpPr txBox="1"/>
          <p:nvPr/>
        </p:nvSpPr>
        <p:spPr>
          <a:xfrm>
            <a:off x="202842" y="532867"/>
            <a:ext cx="1198915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072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К концам длинного однородного медного провода приложено напряжение U. Провод укоротили вдвое и приложили к нему прежнее напряжение U.</a:t>
            </a:r>
          </a:p>
          <a:p>
            <a:pPr indent="72072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Как изменятся при этом сила тока в проводе и его сопротивление? Для каждой величины определите соответствующий характер изменения:</a:t>
            </a:r>
          </a:p>
          <a:p>
            <a:pPr algn="ctr" defTabSz="393700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1)	Увеличится   2)	уменьшится   3)	не изменится</a:t>
            </a:r>
          </a:p>
          <a:p>
            <a:pPr indent="72072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Запишите в таблицу выбранные цифры для каждой физической величины. Цифры в ответе могут повторяться.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1D0CE39-FEF1-469F-BD9F-5BD7AD989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08" y="561844"/>
            <a:ext cx="542925" cy="371475"/>
          </a:xfrm>
          <a:prstGeom prst="rect">
            <a:avLst/>
          </a:prstGeom>
        </p:spPr>
      </p:pic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2ED966CB-D079-4A7C-A5C5-7F049CE099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703579"/>
              </p:ext>
            </p:extLst>
          </p:nvPr>
        </p:nvGraphicFramePr>
        <p:xfrm>
          <a:off x="1683677" y="4949550"/>
          <a:ext cx="8128000" cy="8968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06696827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069631144"/>
                    </a:ext>
                  </a:extLst>
                </a:gridCol>
              </a:tblGrid>
              <a:tr h="317981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</a:rPr>
                        <a:t>Сила тока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</a:rPr>
                        <a:t>Сопротивление провода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0005209"/>
                  </a:ext>
                </a:extLst>
              </a:tr>
              <a:tr h="5310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308441"/>
                  </a:ext>
                </a:extLst>
              </a:tr>
            </a:tbl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69326C0-B779-4891-9F59-490B3ACBB31F}"/>
              </a:ext>
            </a:extLst>
          </p:cNvPr>
          <p:cNvSpPr/>
          <p:nvPr/>
        </p:nvSpPr>
        <p:spPr>
          <a:xfrm>
            <a:off x="3560554" y="5223504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8EBEEB3-9FC0-4DD1-ADF7-5843A3432149}"/>
              </a:ext>
            </a:extLst>
          </p:cNvPr>
          <p:cNvSpPr/>
          <p:nvPr/>
        </p:nvSpPr>
        <p:spPr>
          <a:xfrm>
            <a:off x="7641011" y="5200060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</a:t>
            </a:r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AB76565-BD77-4B86-B6C8-E8032BBAA050}"/>
                  </a:ext>
                </a:extLst>
              </p:cNvPr>
              <p:cNvSpPr txBox="1"/>
              <p:nvPr/>
            </p:nvSpPr>
            <p:spPr>
              <a:xfrm>
                <a:off x="3769906" y="3949187"/>
                <a:ext cx="950517" cy="803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AB76565-BD77-4B86-B6C8-E8032BBAA0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9906" y="3949187"/>
                <a:ext cx="950517" cy="8038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E5369D0-4BE2-401F-B090-536B90A3AE68}"/>
                  </a:ext>
                </a:extLst>
              </p:cNvPr>
              <p:cNvSpPr txBox="1"/>
              <p:nvPr/>
            </p:nvSpPr>
            <p:spPr>
              <a:xfrm>
                <a:off x="7014493" y="3956045"/>
                <a:ext cx="1253035" cy="8068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E5369D0-4BE2-401F-B090-536B90A3A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4493" y="3956045"/>
                <a:ext cx="1253035" cy="80682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303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401C0E6-8525-494E-B2FB-502B07615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47" y="3306758"/>
            <a:ext cx="4419600" cy="37147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40D1DC-AEC1-490B-94B1-C390EE9AF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9350" y="577940"/>
            <a:ext cx="4483189" cy="28510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168E1C-DDC9-40CD-9AF0-23A90A749C3B}"/>
              </a:ext>
            </a:extLst>
          </p:cNvPr>
          <p:cNvSpPr txBox="1"/>
          <p:nvPr/>
        </p:nvSpPr>
        <p:spPr>
          <a:xfrm>
            <a:off x="138447" y="504146"/>
            <a:ext cx="74600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811213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На рисунке приведён график зависимости проекции скорости тела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от времени t. Определите проекцию ускорения этого тела а</a:t>
            </a:r>
            <a:r>
              <a:rPr lang="ru-RU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х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в интервале времени от 0 с до 5 с. Ответ запишите с учётом знака проекции.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805123-F8DF-41D8-9A46-5760EFB4C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699" y="504146"/>
            <a:ext cx="552450" cy="41910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68FBF92-9E93-4CD9-A69E-62FA32B8897C}"/>
              </a:ext>
            </a:extLst>
          </p:cNvPr>
          <p:cNvSpPr/>
          <p:nvPr/>
        </p:nvSpPr>
        <p:spPr>
          <a:xfrm>
            <a:off x="1253375" y="3064074"/>
            <a:ext cx="5597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-2</a:t>
            </a:r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E723C1D-A067-4B0C-9A27-351EF30001CF}"/>
                  </a:ext>
                </a:extLst>
              </p:cNvPr>
              <p:cNvSpPr txBox="1"/>
              <p:nvPr/>
            </p:nvSpPr>
            <p:spPr>
              <a:xfrm>
                <a:off x="2238266" y="2694235"/>
                <a:ext cx="4643515" cy="6119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0−10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=−2 </m:t>
                    </m:r>
                  </m:oMath>
                </a14:m>
                <a:r>
                  <a:rPr lang="ru-RU" sz="2800" dirty="0">
                    <a:latin typeface="+mj-lt"/>
                  </a:rPr>
                  <a:t>м/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с</m:t>
                        </m:r>
                      </m:e>
                      <m:sup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8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E723C1D-A067-4B0C-9A27-351EF3000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8266" y="2694235"/>
                <a:ext cx="4643515" cy="611962"/>
              </a:xfrm>
              <a:prstGeom prst="rect">
                <a:avLst/>
              </a:prstGeom>
              <a:blipFill>
                <a:blip r:embed="rId5"/>
                <a:stretch>
                  <a:fillRect t="-2000" r="-3675" b="-21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ый треугольник 3">
            <a:extLst>
              <a:ext uri="{FF2B5EF4-FFF2-40B4-BE49-F238E27FC236}">
                <a16:creationId xmlns:a16="http://schemas.microsoft.com/office/drawing/2014/main" id="{4F7236EC-B094-4B74-ADE1-16B9279A0BA3}"/>
              </a:ext>
            </a:extLst>
          </p:cNvPr>
          <p:cNvSpPr/>
          <p:nvPr/>
        </p:nvSpPr>
        <p:spPr>
          <a:xfrm>
            <a:off x="8242479" y="2073499"/>
            <a:ext cx="540913" cy="1010169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F088E71-69C3-4123-A81F-11492036DB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345" y="3799018"/>
            <a:ext cx="533400" cy="39052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3F39175-D6EF-41E5-AF08-0079114CD4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0345" y="6087698"/>
            <a:ext cx="3905250" cy="28575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96A3476-4EBF-473A-9066-7F5C325D575E}"/>
              </a:ext>
            </a:extLst>
          </p:cNvPr>
          <p:cNvSpPr txBox="1"/>
          <p:nvPr/>
        </p:nvSpPr>
        <p:spPr>
          <a:xfrm>
            <a:off x="129461" y="3704097"/>
            <a:ext cx="1182219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indent="719138" algn="just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Модуль силы трения, действующей на скользящий по горизонтальной доске стальной брусок массой 200 г, равен 0,9 Н. Чему равен коэффициент трения скольжения стали по дереву, из которого изготовлена доска?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A05B8BB-B0FB-4983-BCC3-C06BDD74D61E}"/>
                  </a:ext>
                </a:extLst>
              </p:cNvPr>
              <p:cNvSpPr txBox="1"/>
              <p:nvPr/>
            </p:nvSpPr>
            <p:spPr>
              <a:xfrm>
                <a:off x="7092953" y="4848184"/>
                <a:ext cx="2727991" cy="4695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тр</m:t>
                          </m:r>
                        </m:sub>
                      </m:sSub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A05B8BB-B0FB-4983-BCC3-C06BDD74D6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953" y="4848184"/>
                <a:ext cx="2727991" cy="4695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2DB59C7-04F7-43DF-89E0-98EE49C1D983}"/>
                  </a:ext>
                </a:extLst>
              </p:cNvPr>
              <p:cNvSpPr txBox="1"/>
              <p:nvPr/>
            </p:nvSpPr>
            <p:spPr>
              <a:xfrm>
                <a:off x="7092953" y="5381416"/>
                <a:ext cx="4090543" cy="8986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тр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𝑚𝑔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0,9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0,2∙10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=0,45.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2DB59C7-04F7-43DF-89E0-98EE49C1D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953" y="5381416"/>
                <a:ext cx="4090543" cy="89864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A62F6658-2C64-4F52-8CE4-CE7CCDD031EE}"/>
              </a:ext>
            </a:extLst>
          </p:cNvPr>
          <p:cNvSpPr/>
          <p:nvPr/>
        </p:nvSpPr>
        <p:spPr>
          <a:xfrm>
            <a:off x="1323907" y="5727117"/>
            <a:ext cx="10054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0,4</a:t>
            </a:r>
            <a:r>
              <a:rPr lang="ru-RU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5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2276DE4-6F83-4438-97D1-93FED6CD12A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00501" y="5026057"/>
            <a:ext cx="2452996" cy="140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18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BA9934-F495-4B03-BB61-5ACFCC89C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07" y="468885"/>
            <a:ext cx="552450" cy="419100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546066B9-E8AA-427C-921A-F320884C2082}"/>
              </a:ext>
            </a:extLst>
          </p:cNvPr>
          <p:cNvGrpSpPr/>
          <p:nvPr/>
        </p:nvGrpSpPr>
        <p:grpSpPr>
          <a:xfrm>
            <a:off x="357388" y="468885"/>
            <a:ext cx="11834611" cy="1200329"/>
            <a:chOff x="357388" y="468885"/>
            <a:chExt cx="11834611" cy="120032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9A61D80-F9D6-47F7-B860-724891EE36B1}"/>
                </a:ext>
              </a:extLst>
            </p:cNvPr>
            <p:cNvSpPr txBox="1"/>
            <p:nvPr/>
          </p:nvSpPr>
          <p:spPr>
            <a:xfrm>
              <a:off x="357388" y="468885"/>
              <a:ext cx="11834611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indent="631825" algn="just"/>
              <a:r>
                <a:rPr lang="ru-RU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Период полураспада изотопа калия</a:t>
              </a:r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ru-RU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равен 12,4 ч. Изначально образец содержал 3 </a:t>
              </a:r>
              <a:r>
                <a:rPr lang="ru-RU" sz="2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мкмоль</a:t>
              </a:r>
              <a:r>
                <a:rPr lang="ru-RU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этого изотопа. Сколько </a:t>
              </a:r>
              <a:r>
                <a:rPr lang="ru-RU" sz="2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микромолей</a:t>
              </a:r>
              <a:r>
                <a:rPr lang="ru-RU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этого изотопа останется в образце через 24,8 ч?</a:t>
              </a:r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EDD700AD-2A50-42C8-80BE-461627335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74660" y="468885"/>
              <a:ext cx="438150" cy="438150"/>
            </a:xfrm>
            <a:prstGeom prst="rect">
              <a:avLst/>
            </a:prstGeom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A2D53FF-C46F-42E0-A681-E986FF7E8B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388" y="2169195"/>
            <a:ext cx="4762500" cy="352425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887F776-B68C-412A-BC3D-3793B7B2BA59}"/>
              </a:ext>
            </a:extLst>
          </p:cNvPr>
          <p:cNvSpPr/>
          <p:nvPr/>
        </p:nvSpPr>
        <p:spPr>
          <a:xfrm>
            <a:off x="2235936" y="1846029"/>
            <a:ext cx="10054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0,75</a:t>
            </a:r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2655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0CAA31D-B69B-41A0-BC35-ADB5F5FE6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360" y="5352615"/>
            <a:ext cx="7800975" cy="8953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FCAC4B-7657-4EAF-BB80-6858197BC660}"/>
              </a:ext>
            </a:extLst>
          </p:cNvPr>
          <p:cNvSpPr txBox="1"/>
          <p:nvPr/>
        </p:nvSpPr>
        <p:spPr>
          <a:xfrm>
            <a:off x="151326" y="458968"/>
            <a:ext cx="12040673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072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При исследовании зависимости максимальной кинетической энергии фотоэлектронов от длины волны падающего света фотоэлемент освещали через различные светофильтры и наблюдали явление фотоэффекта. В первом опыте использовали светофильтр, пропускающий только фиолетовый свет, а во втором опыте - только оранжевый.</a:t>
            </a:r>
          </a:p>
          <a:p>
            <a:pPr indent="72072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Как изменяются длина прошедшей через светофильтр световой волны и максимальная кинетическая энергия фотоэлектронов при переходе от первого опыта ко второму? Для каждой величины определите соответствующий характер её изменения:</a:t>
            </a:r>
          </a:p>
          <a:p>
            <a:pPr indent="720725" algn="just" defTabSz="269875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1)	Увеличивается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2)	уменьшается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3)	не изменяется</a:t>
            </a:r>
          </a:p>
          <a:p>
            <a:pPr indent="72072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Запишите в таблицу выбранные цифры для каждой физической величины. Цифры в ответе могут повторяться.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42005E-5174-4911-A4B3-4E676BBB9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77" y="458968"/>
            <a:ext cx="571500" cy="409575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F775150-15E3-46C3-888D-D62788A9958B}"/>
              </a:ext>
            </a:extLst>
          </p:cNvPr>
          <p:cNvSpPr/>
          <p:nvPr/>
        </p:nvSpPr>
        <p:spPr>
          <a:xfrm>
            <a:off x="3991201" y="5735895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</a:t>
            </a:r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9ABE35B-0B73-4775-89B9-79E25155ACB5}"/>
              </a:ext>
            </a:extLst>
          </p:cNvPr>
          <p:cNvSpPr/>
          <p:nvPr/>
        </p:nvSpPr>
        <p:spPr>
          <a:xfrm>
            <a:off x="7782097" y="5741885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</a:t>
            </a:r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4955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09D6BF-6029-4AC7-A128-7DFA9AD10655}"/>
              </a:ext>
            </a:extLst>
          </p:cNvPr>
          <p:cNvSpPr txBox="1"/>
          <p:nvPr/>
        </p:nvSpPr>
        <p:spPr>
          <a:xfrm>
            <a:off x="305872" y="477770"/>
            <a:ext cx="1176163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072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Выберите все верные утверждения о физических явлениях, величинах и закономерностях. Запишите цифры, под которыми они указаны.</a:t>
            </a:r>
          </a:p>
          <a:p>
            <a:pPr indent="180975" algn="just" defTabSz="180975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1)	При уменьшении скорости движущегося тела его кинетическая энергия не изменяется.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Неверно.</a:t>
            </a:r>
          </a:p>
          <a:p>
            <a:pPr indent="180975" algn="just" defTabSz="180975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2)	Средняя кинетическая энергия теплового движения молекул гелия уменьшается при уменьшении температуры газа. </a:t>
            </a:r>
            <a:r>
              <a:rPr lang="ru-RU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Верно</a:t>
            </a:r>
          </a:p>
          <a:p>
            <a:pPr indent="180975" algn="just" defTabSz="180975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3)	Сопротивление алюминиевой проволоки постоянной толщины прямо пропорционально её длине. </a:t>
            </a:r>
            <a:r>
              <a:rPr lang="ru-RU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Верно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180975" algn="just" defTabSz="180975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4)	При переходе электромагнитных волн из воды в воздух частота волны уменьшается. </a:t>
            </a:r>
            <a:r>
              <a:rPr lang="ru-RU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Неверно.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indent="180975" algn="just" defTabSz="180975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5)	При испускании протона масса атомного ядра не меняется. </a:t>
            </a:r>
            <a:r>
              <a:rPr lang="ru-RU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Неверно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9C41F3-D312-4302-9856-B5B35F02F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57" y="517351"/>
            <a:ext cx="523875" cy="381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17ADAD-221B-42C8-8995-2AFB10637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2444" y="5882322"/>
            <a:ext cx="5518263" cy="45551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B3D87E1-3AAF-4C75-8A90-8325F96C7A76}"/>
              </a:ext>
            </a:extLst>
          </p:cNvPr>
          <p:cNvSpPr/>
          <p:nvPr/>
        </p:nvSpPr>
        <p:spPr>
          <a:xfrm>
            <a:off x="9141641" y="5577629"/>
            <a:ext cx="652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392817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95B257-34FC-4993-9BC7-417788484043}"/>
              </a:ext>
            </a:extLst>
          </p:cNvPr>
          <p:cNvSpPr txBox="1"/>
          <p:nvPr/>
        </p:nvSpPr>
        <p:spPr>
          <a:xfrm>
            <a:off x="254356" y="539616"/>
            <a:ext cx="709948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072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Определите напряжение, которое показывает вольтметр (см. фотографию), если абсолютная погрешность прямого измерения напряжения равна цене деления прибора.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44E4A32-FA56-4DF9-93BE-F6603B915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74" y="542836"/>
            <a:ext cx="542925" cy="3905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54C81E2-BB06-4840-9742-91F0C199F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774" y="5720666"/>
            <a:ext cx="4169468" cy="434564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9B4FC2B-6BBC-4F2A-83B4-C4E49E5334AC}"/>
              </a:ext>
            </a:extLst>
          </p:cNvPr>
          <p:cNvSpPr/>
          <p:nvPr/>
        </p:nvSpPr>
        <p:spPr>
          <a:xfrm>
            <a:off x="1594623" y="5508899"/>
            <a:ext cx="652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22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2808283-0C0C-440E-9777-67069DCCF69C}"/>
              </a:ext>
            </a:extLst>
          </p:cNvPr>
          <p:cNvSpPr/>
          <p:nvPr/>
        </p:nvSpPr>
        <p:spPr>
          <a:xfrm>
            <a:off x="3255861" y="5508898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7CF56D-9383-4150-8E61-C1786E0C4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4559" y="539616"/>
            <a:ext cx="4303085" cy="368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8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41338A-163F-4F31-911B-79528AFCD057}"/>
              </a:ext>
            </a:extLst>
          </p:cNvPr>
          <p:cNvSpPr txBox="1"/>
          <p:nvPr/>
        </p:nvSpPr>
        <p:spPr>
          <a:xfrm>
            <a:off x="228600" y="430042"/>
            <a:ext cx="1186466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072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Для проведения лабораторной работы по исследованию зависимости мощности электрического тока, выделяющейся в резисторе, от внутреннего сопротивления аккумулятора, собрали электрические цепи. Они состояли из последовательно соединённых резистора и аккумулятора с отличным от нуля внутренним сопротивлением. Характеристики этих цепей даны в таблице. Какие две цепи необходимо выбрать, чтобы провести такое исследование?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4CC98A-379E-4D4C-9DB7-DA604F4A3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21" y="430042"/>
            <a:ext cx="533400" cy="381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F6D119-ACF0-4A7E-AB18-4993CE147DE4}"/>
              </a:ext>
            </a:extLst>
          </p:cNvPr>
          <p:cNvSpPr txBox="1"/>
          <p:nvPr/>
        </p:nvSpPr>
        <p:spPr>
          <a:xfrm>
            <a:off x="348334" y="5239155"/>
            <a:ext cx="106299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Запишите в ответ номера выбранных проводников.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5AF208B-6813-4CC1-82FF-3D8DE7794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34" y="5620015"/>
            <a:ext cx="2464225" cy="807943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102DC9A-AF86-486C-ABE0-176E8F52E83B}"/>
              </a:ext>
            </a:extLst>
          </p:cNvPr>
          <p:cNvSpPr/>
          <p:nvPr/>
        </p:nvSpPr>
        <p:spPr>
          <a:xfrm>
            <a:off x="1829923" y="5700820"/>
            <a:ext cx="7569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1 3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F5C3F1-5C89-490A-938C-9E93CB7367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3134" y="3025718"/>
            <a:ext cx="7260128" cy="2295418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C8AF4CC-046A-4FD6-BA7C-8364C1B2C12E}"/>
              </a:ext>
            </a:extLst>
          </p:cNvPr>
          <p:cNvSpPr/>
          <p:nvPr/>
        </p:nvSpPr>
        <p:spPr>
          <a:xfrm>
            <a:off x="4833135" y="4018881"/>
            <a:ext cx="7260128" cy="269784"/>
          </a:xfrm>
          <a:prstGeom prst="rect">
            <a:avLst/>
          </a:prstGeom>
          <a:solidFill>
            <a:srgbClr val="FFFF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178B338-F839-49B1-9DA5-54462695073E}"/>
              </a:ext>
            </a:extLst>
          </p:cNvPr>
          <p:cNvSpPr/>
          <p:nvPr/>
        </p:nvSpPr>
        <p:spPr>
          <a:xfrm>
            <a:off x="4833134" y="4512017"/>
            <a:ext cx="7260128" cy="269784"/>
          </a:xfrm>
          <a:prstGeom prst="rect">
            <a:avLst/>
          </a:prstGeom>
          <a:solidFill>
            <a:srgbClr val="FFFF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740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CE5F73-CAE1-4414-BEA5-ED031C267292}"/>
              </a:ext>
            </a:extLst>
          </p:cNvPr>
          <p:cNvSpPr txBox="1"/>
          <p:nvPr/>
        </p:nvSpPr>
        <p:spPr>
          <a:xfrm>
            <a:off x="228600" y="533073"/>
            <a:ext cx="117348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072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В закрытом подвижным поршнем сосуде с начальным объёмом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r>
              <a:rPr lang="ru-RU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о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5 л при температуре </a:t>
            </a:r>
            <a:r>
              <a:rPr lang="ru-R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ru-RU" sz="2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89 °C находятся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ru-RU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о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2 г жидкой воды и её насыщенный пар. Давление насыщенного водяного пара при этой температуре равно </a:t>
            </a:r>
            <a:r>
              <a:rPr lang="ru-RU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р</a:t>
            </a:r>
            <a:r>
              <a:rPr lang="ru-RU" sz="24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о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67 кПа. Двигая поршень, объём сосуда медленно увеличивают в 4 раза, поддерживая температуру его содержимого постоянной. Затем поршень закрепляют и увеличивают абсолютную температуру содержимого сосуда в 2 раза. Используя представленную на рисунке координатную сетку, постройте график зависимости давления р пара в сосуде от занимаемого им объёма V. Объясните построение графика, опираясь на законы молекулярной физики и термодинамики.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5F34EF7-BEF1-42A9-B9A2-F2DF694AD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33073"/>
            <a:ext cx="53340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4068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105D6A-382F-404E-B01E-4C2022E0E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1" y="1030837"/>
            <a:ext cx="7158228" cy="4400550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2FA5DBD9-9B4C-42E4-A2FC-F2C888BF2CD0}"/>
              </a:ext>
            </a:extLst>
          </p:cNvPr>
          <p:cNvSpPr/>
          <p:nvPr/>
        </p:nvSpPr>
        <p:spPr>
          <a:xfrm>
            <a:off x="1803042" y="2047741"/>
            <a:ext cx="167426" cy="180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03CD97E7-9C35-4DCD-B2A3-D8E777670506}"/>
              </a:ext>
            </a:extLst>
          </p:cNvPr>
          <p:cNvSpPr/>
          <p:nvPr/>
        </p:nvSpPr>
        <p:spPr>
          <a:xfrm>
            <a:off x="6269032" y="3434307"/>
            <a:ext cx="167426" cy="180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FABB52-864F-4865-B6CE-918425468AF5}"/>
                  </a:ext>
                </a:extLst>
              </p:cNvPr>
              <p:cNvSpPr txBox="1"/>
              <p:nvPr/>
            </p:nvSpPr>
            <p:spPr>
              <a:xfrm>
                <a:off x="1349087" y="465009"/>
                <a:ext cx="1825307" cy="805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𝑃𝑉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𝑅𝑇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FABB52-864F-4865-B6CE-918425468A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087" y="465009"/>
                <a:ext cx="1825307" cy="8054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C3FB949-44AE-4150-B186-608DBFDEC157}"/>
                  </a:ext>
                </a:extLst>
              </p:cNvPr>
              <p:cNvSpPr txBox="1"/>
              <p:nvPr/>
            </p:nvSpPr>
            <p:spPr>
              <a:xfrm>
                <a:off x="3859716" y="360300"/>
                <a:ext cx="6257162" cy="9101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ru-RU" sz="2800" b="0" i="1" baseline="-2500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67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∙1</m:t>
                          </m:r>
                          <m:r>
                            <a:rPr lang="ru-R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8,31∙362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≈2 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г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C3FB949-44AE-4150-B186-608DBFDEC1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9716" y="360300"/>
                <a:ext cx="6257162" cy="9101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Овал 8">
            <a:extLst>
              <a:ext uri="{FF2B5EF4-FFF2-40B4-BE49-F238E27FC236}">
                <a16:creationId xmlns:a16="http://schemas.microsoft.com/office/drawing/2014/main" id="{73F42F54-CDBF-44D5-ABBA-B6C1E32A498D}"/>
              </a:ext>
            </a:extLst>
          </p:cNvPr>
          <p:cNvSpPr/>
          <p:nvPr/>
        </p:nvSpPr>
        <p:spPr>
          <a:xfrm>
            <a:off x="3331052" y="2047740"/>
            <a:ext cx="167426" cy="180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EEB0FB2-23F7-48C2-87A5-AB76A2621D80}"/>
                  </a:ext>
                </a:extLst>
              </p:cNvPr>
              <p:cNvSpPr txBox="1"/>
              <p:nvPr/>
            </p:nvSpPr>
            <p:spPr>
              <a:xfrm>
                <a:off x="7608877" y="2222407"/>
                <a:ext cx="3119379" cy="8931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ru-RU" sz="2800" b="0" i="1" baseline="-2500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𝑅𝑇</m:t>
                          </m:r>
                          <m:r>
                            <a:rPr lang="en-US" sz="2800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baseline="-2500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EEB0FB2-23F7-48C2-87A5-AB76A2621D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877" y="2222407"/>
                <a:ext cx="3119379" cy="893193"/>
              </a:xfrm>
              <a:prstGeom prst="rect">
                <a:avLst/>
              </a:prstGeom>
              <a:blipFill>
                <a:blip r:embed="rId5"/>
                <a:stretch>
                  <a:fillRect b="-6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Дуга 12">
            <a:extLst>
              <a:ext uri="{FF2B5EF4-FFF2-40B4-BE49-F238E27FC236}">
                <a16:creationId xmlns:a16="http://schemas.microsoft.com/office/drawing/2014/main" id="{346EB9AF-3C78-4843-87EB-F94E609FF912}"/>
              </a:ext>
            </a:extLst>
          </p:cNvPr>
          <p:cNvSpPr/>
          <p:nvPr/>
        </p:nvSpPr>
        <p:spPr>
          <a:xfrm rot="10800000">
            <a:off x="3402835" y="436739"/>
            <a:ext cx="6999000" cy="3101114"/>
          </a:xfrm>
          <a:prstGeom prst="arc">
            <a:avLst>
              <a:gd name="adj1" fmla="val 17189222"/>
              <a:gd name="adj2" fmla="val 123122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B69DB317-6A24-46FB-ACC0-4728BCE5F3BB}"/>
              </a:ext>
            </a:extLst>
          </p:cNvPr>
          <p:cNvCxnSpPr>
            <a:cxnSpLocks/>
            <a:stCxn id="4" idx="6"/>
          </p:cNvCxnSpPr>
          <p:nvPr/>
        </p:nvCxnSpPr>
        <p:spPr>
          <a:xfrm flipV="1">
            <a:off x="1970468" y="2130157"/>
            <a:ext cx="1422356" cy="77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064D62B5-5AF2-4C22-9DD2-4584199A285C}"/>
              </a:ext>
            </a:extLst>
          </p:cNvPr>
          <p:cNvCxnSpPr>
            <a:cxnSpLocks/>
            <a:endCxn id="18" idx="4"/>
          </p:cNvCxnSpPr>
          <p:nvPr/>
        </p:nvCxnSpPr>
        <p:spPr>
          <a:xfrm flipV="1">
            <a:off x="6335989" y="2230798"/>
            <a:ext cx="0" cy="130115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>
            <a:extLst>
              <a:ext uri="{FF2B5EF4-FFF2-40B4-BE49-F238E27FC236}">
                <a16:creationId xmlns:a16="http://schemas.microsoft.com/office/drawing/2014/main" id="{78721533-AC0D-436B-AFD6-696223CB97A6}"/>
              </a:ext>
            </a:extLst>
          </p:cNvPr>
          <p:cNvSpPr/>
          <p:nvPr/>
        </p:nvSpPr>
        <p:spPr>
          <a:xfrm>
            <a:off x="6252276" y="2050494"/>
            <a:ext cx="167426" cy="180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930A94B-ACD5-4728-816D-B5DA686062F1}"/>
                  </a:ext>
                </a:extLst>
              </p:cNvPr>
              <p:cNvSpPr txBox="1"/>
              <p:nvPr/>
            </p:nvSpPr>
            <p:spPr>
              <a:xfrm>
                <a:off x="1308906" y="1647632"/>
                <a:ext cx="5164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ru-RU" sz="1800" b="0" i="1" baseline="-2500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930A94B-ACD5-4728-816D-B5DA68606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906" y="1647632"/>
                <a:ext cx="51648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157C44B-550B-47AB-9964-E87D189EEF05}"/>
                  </a:ext>
                </a:extLst>
              </p:cNvPr>
              <p:cNvSpPr txBox="1"/>
              <p:nvPr/>
            </p:nvSpPr>
            <p:spPr>
              <a:xfrm>
                <a:off x="3257761" y="1659989"/>
                <a:ext cx="11280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ru-RU" sz="1800" b="0" i="1" baseline="-2500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157C44B-550B-47AB-9964-E87D189EEF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761" y="1659989"/>
                <a:ext cx="112800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C9AE47A-C607-4B5E-AE5A-3741FE8F4903}"/>
                  </a:ext>
                </a:extLst>
              </p:cNvPr>
              <p:cNvSpPr txBox="1"/>
              <p:nvPr/>
            </p:nvSpPr>
            <p:spPr>
              <a:xfrm>
                <a:off x="5774563" y="4299954"/>
                <a:ext cx="5972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C9AE47A-C607-4B5E-AE5A-3741FE8F4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4563" y="4299954"/>
                <a:ext cx="59728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56B63C3-CCCA-46E7-9C8F-57853B05E80C}"/>
                  </a:ext>
                </a:extLst>
              </p:cNvPr>
              <p:cNvSpPr txBox="1"/>
              <p:nvPr/>
            </p:nvSpPr>
            <p:spPr>
              <a:xfrm>
                <a:off x="7687006" y="4484620"/>
                <a:ext cx="2963119" cy="888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ru-RU" sz="2800" b="0" i="1" baseline="-2500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𝑅𝑇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56B63C3-CCCA-46E7-9C8F-57853B05E8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7006" y="4484620"/>
                <a:ext cx="2963119" cy="88819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22E34D8-9F2D-4107-AFDF-0369AA1E3812}"/>
                  </a:ext>
                </a:extLst>
              </p:cNvPr>
              <p:cNvSpPr txBox="1"/>
              <p:nvPr/>
            </p:nvSpPr>
            <p:spPr>
              <a:xfrm>
                <a:off x="5610262" y="3046446"/>
                <a:ext cx="5972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22E34D8-9F2D-4107-AFDF-0369AA1E38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262" y="3046446"/>
                <a:ext cx="597285" cy="369332"/>
              </a:xfrm>
              <a:prstGeom prst="rect">
                <a:avLst/>
              </a:prstGeom>
              <a:blipFill>
                <a:blip r:embed="rId10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16A93C3-86FB-4596-BF9E-8C6D73B139C3}"/>
                  </a:ext>
                </a:extLst>
              </p:cNvPr>
              <p:cNvSpPr txBox="1"/>
              <p:nvPr/>
            </p:nvSpPr>
            <p:spPr>
              <a:xfrm>
                <a:off x="6683840" y="1401410"/>
                <a:ext cx="53447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↗</m:t>
                      </m:r>
                      <m:r>
                        <a:rPr lang="ru-R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в 2 раза 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↗в 2 раза 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16A93C3-86FB-4596-BF9E-8C6D73B13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3840" y="1401410"/>
                <a:ext cx="5344733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6D96E82-8E80-4A99-B997-51179573CF73}"/>
                  </a:ext>
                </a:extLst>
              </p:cNvPr>
              <p:cNvSpPr txBox="1"/>
              <p:nvPr/>
            </p:nvSpPr>
            <p:spPr>
              <a:xfrm>
                <a:off x="6753057" y="3401565"/>
                <a:ext cx="520629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i="1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↗</m:t>
                      </m:r>
                      <m:r>
                        <a:rPr lang="ru-R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в 2 раза 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↘</m:t>
                      </m:r>
                      <m:r>
                        <a:rPr lang="ru-R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в 2 раза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6D96E82-8E80-4A99-B997-51179573CF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3057" y="3401565"/>
                <a:ext cx="5206297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94462D2-7FBB-46A0-BFCB-D1CD97F6FE18}"/>
                  </a:ext>
                </a:extLst>
              </p:cNvPr>
              <p:cNvSpPr txBox="1"/>
              <p:nvPr/>
            </p:nvSpPr>
            <p:spPr>
              <a:xfrm>
                <a:off x="6988297" y="5717352"/>
                <a:ext cx="520629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↗</m:t>
                      </m:r>
                      <m:r>
                        <a:rPr lang="ru-R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в 2 раза 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↗</m:t>
                      </m:r>
                      <m:r>
                        <a:rPr lang="ru-R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в 2 раза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94462D2-7FBB-46A0-BFCB-D1CD97F6FE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297" y="5717352"/>
                <a:ext cx="5206297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35466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BCFEF58-AC55-41CE-A307-EDFFA01AB713}"/>
              </a:ext>
            </a:extLst>
          </p:cNvPr>
          <p:cNvSpPr txBox="1"/>
          <p:nvPr/>
        </p:nvSpPr>
        <p:spPr>
          <a:xfrm>
            <a:off x="172717" y="475015"/>
            <a:ext cx="1186466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072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Шарик массой М = 10 кг скользит по гладкому горизонтальному столу со скоростью V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5 м/с и испытывает лобовое столкновение с покоящимся шариком массой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 кг. После этого скорость тяжёлого шарика остаётся направленной вдоль той же прямой и уменьшается до значения V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4 м/с. Какое количество теплоты Q выделяется в процессе столкновения шариков?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3F879D1-205C-43EB-AA3D-633F2A27C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17" y="475015"/>
            <a:ext cx="544132" cy="3944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4A89539-1ADE-414F-8FF6-3014634E72FC}"/>
                  </a:ext>
                </a:extLst>
              </p:cNvPr>
              <p:cNvSpPr txBox="1"/>
              <p:nvPr/>
            </p:nvSpPr>
            <p:spPr>
              <a:xfrm>
                <a:off x="172717" y="2919643"/>
                <a:ext cx="7404719" cy="8206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З.С.И.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𝑚𝑉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 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4A89539-1ADE-414F-8FF6-3014634E7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17" y="2919643"/>
                <a:ext cx="7404719" cy="8206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2019CAD-FFB8-4EED-A449-5719BC4F4441}"/>
                  </a:ext>
                </a:extLst>
              </p:cNvPr>
              <p:cNvSpPr txBox="1"/>
              <p:nvPr/>
            </p:nvSpPr>
            <p:spPr>
              <a:xfrm>
                <a:off x="172717" y="3876556"/>
                <a:ext cx="5336396" cy="868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З.С.Э.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sSubSup>
                            <m:sSub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2019CAD-FFB8-4EED-A449-5719BC4F4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17" y="3876556"/>
                <a:ext cx="5336396" cy="8685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ED4753-0414-4B53-BD5A-F4F65E8F1290}"/>
                  </a:ext>
                </a:extLst>
              </p:cNvPr>
              <p:cNvSpPr txBox="1"/>
              <p:nvPr/>
            </p:nvSpPr>
            <p:spPr>
              <a:xfrm>
                <a:off x="1473483" y="4881367"/>
                <a:ext cx="8520666" cy="7764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sSubSup>
                          <m:sSub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  <m:sSubSup>
                          <m:sSub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3200" dirty="0"/>
                  <a:t>-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3200" dirty="0"/>
                  <a:t>)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ED4753-0414-4B53-BD5A-F4F65E8F12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483" y="4881367"/>
                <a:ext cx="8520666" cy="776431"/>
              </a:xfrm>
              <a:prstGeom prst="rect">
                <a:avLst/>
              </a:prstGeom>
              <a:blipFill>
                <a:blip r:embed="rId5"/>
                <a:stretch>
                  <a:fillRect b="-181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483ACB0-0F27-4C43-AE7F-51A07325922E}"/>
                  </a:ext>
                </a:extLst>
              </p:cNvPr>
              <p:cNvSpPr txBox="1"/>
              <p:nvPr/>
            </p:nvSpPr>
            <p:spPr>
              <a:xfrm>
                <a:off x="3875076" y="5864571"/>
                <a:ext cx="48655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=5∙9−1∙25=20 Д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ж.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483ACB0-0F27-4C43-AE7F-51A073259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076" y="5864571"/>
                <a:ext cx="4865563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58147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CB36BC-4E38-4413-99A8-844CC46CAC26}"/>
              </a:ext>
            </a:extLst>
          </p:cNvPr>
          <p:cNvSpPr txBox="1"/>
          <p:nvPr/>
        </p:nvSpPr>
        <p:spPr>
          <a:xfrm>
            <a:off x="292994" y="510278"/>
            <a:ext cx="116586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072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Можно считать, что вся поверхность Земли равномерно заряжена отрицательным зарядом q</a:t>
            </a:r>
            <a:r>
              <a:rPr lang="ru-RU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≈ 0,5 МКл, а ионосфера имеет такой же по модулю положительный заряд. Пусть в электростатическом поле у поверхности Земли покоится пушинка массой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0,01 г, заряженная некоторым отрицательным зарядом. Какое дополнительное количество N электронов находится на первоначально незаряженной пушинке? Радиус Земли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з = 6400 км.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F79F88-6ECC-48A9-B590-A9DEE8A49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06" y="510278"/>
            <a:ext cx="617113" cy="45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7737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D41870-198A-4503-A08A-291EA5E46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699" y="1869725"/>
            <a:ext cx="3160691" cy="3118550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476171C7-8130-4C4E-BEFE-6C5DE59A946C}"/>
              </a:ext>
            </a:extLst>
          </p:cNvPr>
          <p:cNvSpPr/>
          <p:nvPr/>
        </p:nvSpPr>
        <p:spPr>
          <a:xfrm>
            <a:off x="6096000" y="446095"/>
            <a:ext cx="5980090" cy="5965810"/>
          </a:xfrm>
          <a:prstGeom prst="ellipse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44BC2F0B-C428-4214-A719-5E148A3B27A8}"/>
              </a:ext>
            </a:extLst>
          </p:cNvPr>
          <p:cNvGrpSpPr/>
          <p:nvPr/>
        </p:nvGrpSpPr>
        <p:grpSpPr>
          <a:xfrm>
            <a:off x="9086044" y="446095"/>
            <a:ext cx="263229" cy="1423630"/>
            <a:chOff x="2295331" y="2985796"/>
            <a:chExt cx="0" cy="2425959"/>
          </a:xfrm>
        </p:grpSpPr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CEE35E79-9F13-4A34-B3C2-99C389E59067}"/>
                </a:ext>
              </a:extLst>
            </p:cNvPr>
            <p:cNvCxnSpPr/>
            <p:nvPr/>
          </p:nvCxnSpPr>
          <p:spPr>
            <a:xfrm flipV="1">
              <a:off x="2295331" y="3937518"/>
              <a:ext cx="0" cy="147423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4F0E7D9A-0178-4C17-A6F5-E4632A51CDDD}"/>
                </a:ext>
              </a:extLst>
            </p:cNvPr>
            <p:cNvCxnSpPr/>
            <p:nvPr/>
          </p:nvCxnSpPr>
          <p:spPr>
            <a:xfrm flipV="1">
              <a:off x="2295331" y="2985796"/>
              <a:ext cx="0" cy="166084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3CF4E42C-5B51-40FA-B976-E8EC38DB9E92}"/>
              </a:ext>
            </a:extLst>
          </p:cNvPr>
          <p:cNvGrpSpPr/>
          <p:nvPr/>
        </p:nvGrpSpPr>
        <p:grpSpPr>
          <a:xfrm rot="740838">
            <a:off x="9659279" y="562456"/>
            <a:ext cx="263229" cy="1423630"/>
            <a:chOff x="2295331" y="2985796"/>
            <a:chExt cx="0" cy="2425959"/>
          </a:xfrm>
        </p:grpSpPr>
        <p:cxnSp>
          <p:nvCxnSpPr>
            <p:cNvPr id="14" name="Прямая со стрелкой 13">
              <a:extLst>
                <a:ext uri="{FF2B5EF4-FFF2-40B4-BE49-F238E27FC236}">
                  <a16:creationId xmlns:a16="http://schemas.microsoft.com/office/drawing/2014/main" id="{66807381-3D4F-4EC9-8F41-CD8F56A6378A}"/>
                </a:ext>
              </a:extLst>
            </p:cNvPr>
            <p:cNvCxnSpPr/>
            <p:nvPr/>
          </p:nvCxnSpPr>
          <p:spPr>
            <a:xfrm flipV="1">
              <a:off x="2295331" y="3937518"/>
              <a:ext cx="0" cy="147423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A4AC9C5E-9F0E-402A-B5F6-12B14F3C7800}"/>
                </a:ext>
              </a:extLst>
            </p:cNvPr>
            <p:cNvCxnSpPr/>
            <p:nvPr/>
          </p:nvCxnSpPr>
          <p:spPr>
            <a:xfrm flipV="1">
              <a:off x="2295331" y="2985796"/>
              <a:ext cx="0" cy="166084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004680F-477B-4812-ADC6-86E09A8166F1}"/>
              </a:ext>
            </a:extLst>
          </p:cNvPr>
          <p:cNvGrpSpPr/>
          <p:nvPr/>
        </p:nvGrpSpPr>
        <p:grpSpPr>
          <a:xfrm rot="20621033">
            <a:off x="8490052" y="503101"/>
            <a:ext cx="263229" cy="1423630"/>
            <a:chOff x="2295331" y="2985796"/>
            <a:chExt cx="0" cy="2425959"/>
          </a:xfrm>
        </p:grpSpPr>
        <p:cxnSp>
          <p:nvCxnSpPr>
            <p:cNvPr id="17" name="Прямая со стрелкой 16">
              <a:extLst>
                <a:ext uri="{FF2B5EF4-FFF2-40B4-BE49-F238E27FC236}">
                  <a16:creationId xmlns:a16="http://schemas.microsoft.com/office/drawing/2014/main" id="{3D12B73F-E681-4FF9-982C-C87A10B3C6A7}"/>
                </a:ext>
              </a:extLst>
            </p:cNvPr>
            <p:cNvCxnSpPr/>
            <p:nvPr/>
          </p:nvCxnSpPr>
          <p:spPr>
            <a:xfrm flipV="1">
              <a:off x="2295331" y="3937518"/>
              <a:ext cx="0" cy="147423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41F65F2B-E858-4ACC-8D5E-5D0BFFB1BAC9}"/>
                </a:ext>
              </a:extLst>
            </p:cNvPr>
            <p:cNvCxnSpPr/>
            <p:nvPr/>
          </p:nvCxnSpPr>
          <p:spPr>
            <a:xfrm flipV="1">
              <a:off x="2295331" y="2985796"/>
              <a:ext cx="0" cy="166084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35C21A18-1B14-426F-A0CB-9927029211FB}"/>
              </a:ext>
            </a:extLst>
          </p:cNvPr>
          <p:cNvGrpSpPr/>
          <p:nvPr/>
        </p:nvGrpSpPr>
        <p:grpSpPr>
          <a:xfrm rot="1551664">
            <a:off x="10186224" y="781682"/>
            <a:ext cx="263229" cy="1423630"/>
            <a:chOff x="2295331" y="2985796"/>
            <a:chExt cx="0" cy="2425959"/>
          </a:xfrm>
        </p:grpSpPr>
        <p:cxnSp>
          <p:nvCxnSpPr>
            <p:cNvPr id="20" name="Прямая со стрелкой 19">
              <a:extLst>
                <a:ext uri="{FF2B5EF4-FFF2-40B4-BE49-F238E27FC236}">
                  <a16:creationId xmlns:a16="http://schemas.microsoft.com/office/drawing/2014/main" id="{9AE2F815-FB97-4E60-924B-6ADC53CCAB36}"/>
                </a:ext>
              </a:extLst>
            </p:cNvPr>
            <p:cNvCxnSpPr/>
            <p:nvPr/>
          </p:nvCxnSpPr>
          <p:spPr>
            <a:xfrm flipV="1">
              <a:off x="2295331" y="3937518"/>
              <a:ext cx="0" cy="147423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4FDCD485-BC62-491B-BCB6-1E4BFE584501}"/>
                </a:ext>
              </a:extLst>
            </p:cNvPr>
            <p:cNvCxnSpPr/>
            <p:nvPr/>
          </p:nvCxnSpPr>
          <p:spPr>
            <a:xfrm flipV="1">
              <a:off x="2295331" y="2985796"/>
              <a:ext cx="0" cy="166084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5E27189D-EAEF-4CDD-B28B-9DA2F68199BE}"/>
              </a:ext>
            </a:extLst>
          </p:cNvPr>
          <p:cNvGrpSpPr/>
          <p:nvPr/>
        </p:nvGrpSpPr>
        <p:grpSpPr>
          <a:xfrm rot="19188897">
            <a:off x="7833770" y="771228"/>
            <a:ext cx="263229" cy="1423630"/>
            <a:chOff x="2295331" y="2985796"/>
            <a:chExt cx="0" cy="2425959"/>
          </a:xfrm>
        </p:grpSpPr>
        <p:cxnSp>
          <p:nvCxnSpPr>
            <p:cNvPr id="23" name="Прямая со стрелкой 22">
              <a:extLst>
                <a:ext uri="{FF2B5EF4-FFF2-40B4-BE49-F238E27FC236}">
                  <a16:creationId xmlns:a16="http://schemas.microsoft.com/office/drawing/2014/main" id="{3BDB4D08-988A-4B47-8821-2AD1E39786F3}"/>
                </a:ext>
              </a:extLst>
            </p:cNvPr>
            <p:cNvCxnSpPr/>
            <p:nvPr/>
          </p:nvCxnSpPr>
          <p:spPr>
            <a:xfrm flipV="1">
              <a:off x="2295331" y="3937518"/>
              <a:ext cx="0" cy="147423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36735534-16FF-4157-98CC-AB7B112B5F15}"/>
                </a:ext>
              </a:extLst>
            </p:cNvPr>
            <p:cNvCxnSpPr/>
            <p:nvPr/>
          </p:nvCxnSpPr>
          <p:spPr>
            <a:xfrm flipV="1">
              <a:off x="2295331" y="2985796"/>
              <a:ext cx="0" cy="166084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Овал 24">
            <a:extLst>
              <a:ext uri="{FF2B5EF4-FFF2-40B4-BE49-F238E27FC236}">
                <a16:creationId xmlns:a16="http://schemas.microsoft.com/office/drawing/2014/main" id="{B08499B1-A33B-4F59-945D-98C06AFF0531}"/>
              </a:ext>
            </a:extLst>
          </p:cNvPr>
          <p:cNvSpPr/>
          <p:nvPr/>
        </p:nvSpPr>
        <p:spPr>
          <a:xfrm>
            <a:off x="8992739" y="1298127"/>
            <a:ext cx="180453" cy="22357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43CCB69-FEA1-4750-AC93-FAD7CBC3B7A6}"/>
                  </a:ext>
                </a:extLst>
              </p:cNvPr>
              <p:cNvSpPr txBox="1"/>
              <p:nvPr/>
            </p:nvSpPr>
            <p:spPr>
              <a:xfrm>
                <a:off x="1157728" y="512153"/>
                <a:ext cx="157934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sz="3200" i="1">
                              <a:latin typeface="Cambria Math" panose="02040503050406030204" pitchFamily="18" charset="0"/>
                            </a:rPr>
                            <m:t>к</m:t>
                          </m:r>
                        </m:sub>
                      </m:sSub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43CCB69-FEA1-4750-AC93-FAD7CBC3B7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728" y="512153"/>
                <a:ext cx="1579343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EB8E24B-3C40-4A07-952B-F6FA820E03ED}"/>
                  </a:ext>
                </a:extLst>
              </p:cNvPr>
              <p:cNvSpPr txBox="1"/>
              <p:nvPr/>
            </p:nvSpPr>
            <p:spPr>
              <a:xfrm>
                <a:off x="1781584" y="1204619"/>
                <a:ext cx="235942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к</m:t>
                        </m:r>
                      </m:sub>
                    </m:sSub>
                  </m:oMath>
                </a14:m>
                <a:r>
                  <a:rPr lang="ru-RU" sz="3200" dirty="0"/>
                  <a:t>=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𝑞𝐸</m:t>
                    </m:r>
                    <m:r>
                      <a:rPr lang="ru-RU" sz="32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</a:rPr>
                      <m:t>𝑁𝑒𝐸</m:t>
                    </m:r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EB8E24B-3C40-4A07-952B-F6FA820E03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584" y="1204619"/>
                <a:ext cx="2359428" cy="492443"/>
              </a:xfrm>
              <a:prstGeom prst="rect">
                <a:avLst/>
              </a:prstGeom>
              <a:blipFill>
                <a:blip r:embed="rId4"/>
                <a:stretch>
                  <a:fillRect t="-25000" b="-51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476FBA9-0D07-4785-953E-7480A01C90DB}"/>
                  </a:ext>
                </a:extLst>
              </p:cNvPr>
              <p:cNvSpPr txBox="1"/>
              <p:nvPr/>
            </p:nvSpPr>
            <p:spPr>
              <a:xfrm>
                <a:off x="1157728" y="2111770"/>
                <a:ext cx="2314352" cy="552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ru-RU" sz="3200" b="0" i="1" smtClean="0">
                                  <a:latin typeface="Cambria Math" panose="02040503050406030204" pitchFamily="18" charset="0"/>
                                </a:rPr>
                                <m:t>з</m:t>
                              </m:r>
                            </m:sub>
                          </m:sSub>
                        </m:e>
                      </m:acc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ru-RU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ru-RU" sz="3200" b="0" i="1" smtClean="0">
                                  <a:latin typeface="Cambria Math" panose="02040503050406030204" pitchFamily="18" charset="0"/>
                                </a:rPr>
                                <m:t>и</m:t>
                              </m:r>
                            </m:sub>
                          </m:sSub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476FBA9-0D07-4785-953E-7480A01C90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728" y="2111770"/>
                <a:ext cx="2314352" cy="552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5100C46-E23E-4CF4-BA4B-EE16C0FD509F}"/>
                  </a:ext>
                </a:extLst>
              </p:cNvPr>
              <p:cNvSpPr txBox="1"/>
              <p:nvPr/>
            </p:nvSpPr>
            <p:spPr>
              <a:xfrm>
                <a:off x="1170789" y="2804236"/>
                <a:ext cx="2331023" cy="1017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ru-RU" sz="3200" b="0" i="1" smtClean="0">
                                  <a:latin typeface="Cambria Math" panose="02040503050406030204" pitchFamily="18" charset="0"/>
                                </a:rPr>
                                <m:t>з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sz="3200" b="0" i="1" smtClean="0">
                                  <a:latin typeface="Cambria Math" panose="02040503050406030204" pitchFamily="18" charset="0"/>
                                </a:rPr>
                                <m:t>з</m:t>
                              </m:r>
                            </m:sub>
                            <m:sup>
                              <m:r>
                                <a:rPr lang="ru-RU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+0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5100C46-E23E-4CF4-BA4B-EE16C0FD5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789" y="2804236"/>
                <a:ext cx="2331023" cy="10178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88A602A-EB83-43CA-8C21-B58D56558ECF}"/>
                  </a:ext>
                </a:extLst>
              </p:cNvPr>
              <p:cNvSpPr txBox="1"/>
              <p:nvPr/>
            </p:nvSpPr>
            <p:spPr>
              <a:xfrm>
                <a:off x="1082752" y="3970432"/>
                <a:ext cx="2419060" cy="1017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𝑁𝑒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ru-RU" sz="3200" i="1">
                                  <a:latin typeface="Cambria Math" panose="02040503050406030204" pitchFamily="18" charset="0"/>
                                </a:rPr>
                                <m:t>з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sz="3200" i="1">
                                  <a:latin typeface="Cambria Math" panose="02040503050406030204" pitchFamily="18" charset="0"/>
                                </a:rPr>
                                <m:t>з</m:t>
                              </m:r>
                            </m:sub>
                            <m:sup>
                              <m:r>
                                <a:rPr lang="ru-RU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88A602A-EB83-43CA-8C21-B58D56558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752" y="3970432"/>
                <a:ext cx="2419060" cy="10178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87F36A4-E93A-465E-A8FD-E6320CC778E6}"/>
                  </a:ext>
                </a:extLst>
              </p:cNvPr>
              <p:cNvSpPr txBox="1"/>
              <p:nvPr/>
            </p:nvSpPr>
            <p:spPr>
              <a:xfrm>
                <a:off x="457268" y="5269936"/>
                <a:ext cx="10052624" cy="10781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𝑚𝑔</m:t>
                          </m:r>
                          <m:sSubSup>
                            <m:sSub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sz="3200" i="1">
                                  <a:latin typeface="Cambria Math" panose="02040503050406030204" pitchFamily="18" charset="0"/>
                                </a:rPr>
                                <m:t>з</m:t>
                              </m:r>
                            </m:sub>
                            <m:sup>
                              <m:r>
                                <a:rPr lang="ru-RU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ru-RU" sz="3200" i="1">
                                  <a:latin typeface="Cambria Math" panose="02040503050406030204" pitchFamily="18" charset="0"/>
                                </a:rPr>
                                <m:t>з</m:t>
                              </m:r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∙10∙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64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sup>
                          </m:sSup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1,6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−19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∙9∙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∙0,5∙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5,69∙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sup>
                      </m:sSup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87F36A4-E93A-465E-A8FD-E6320CC77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68" y="5269936"/>
                <a:ext cx="10052624" cy="107811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9482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30433D3-8122-4C5D-9945-B12C8E686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93" y="5827929"/>
            <a:ext cx="4305300" cy="304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AC88F9-D910-43FA-8F41-80510D32251A}"/>
              </a:ext>
            </a:extLst>
          </p:cNvPr>
          <p:cNvSpPr txBox="1"/>
          <p:nvPr/>
        </p:nvSpPr>
        <p:spPr>
          <a:xfrm>
            <a:off x="292994" y="555662"/>
            <a:ext cx="899469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072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Камень массой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m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 2 кг падает под углом </a:t>
            </a: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α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30° к вертикали со скоростью v=15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м/c в ящик с песком обшей массой М = 18кг, который покоится на гладком горизонтальном столе (см. рисунок). Определите скорость ящика после застревания камня в песке.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6C36F5-75A0-499C-9458-9E9A68B363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993" y="555662"/>
            <a:ext cx="552450" cy="390525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9BEB9DB-6468-401D-9D86-0B4FC3AEAC75}"/>
              </a:ext>
            </a:extLst>
          </p:cNvPr>
          <p:cNvSpPr/>
          <p:nvPr/>
        </p:nvSpPr>
        <p:spPr>
          <a:xfrm>
            <a:off x="1283165" y="5504763"/>
            <a:ext cx="10054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0,75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5CC41B-754D-4239-98E4-EB808F6146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2532" y="750924"/>
            <a:ext cx="2266474" cy="1752889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44697334-DD9B-4573-A4DF-B713E01A516C}"/>
              </a:ext>
            </a:extLst>
          </p:cNvPr>
          <p:cNvGrpSpPr/>
          <p:nvPr/>
        </p:nvGrpSpPr>
        <p:grpSpPr>
          <a:xfrm>
            <a:off x="442559" y="2863986"/>
            <a:ext cx="2267909" cy="1775562"/>
            <a:chOff x="3329188" y="3167390"/>
            <a:chExt cx="2267909" cy="1775562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27F25588-F10D-4D80-BB53-FCF7A13C6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29188" y="3187152"/>
              <a:ext cx="2267909" cy="17558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68BB66F-1C78-4A3E-AAAF-0870466203CB}"/>
                </a:ext>
              </a:extLst>
            </p:cNvPr>
            <p:cNvSpPr txBox="1"/>
            <p:nvPr/>
          </p:nvSpPr>
          <p:spPr>
            <a:xfrm>
              <a:off x="4183756" y="3167390"/>
              <a:ext cx="8290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До:</a:t>
              </a: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3FC58E2D-33B1-4404-9209-DC7202669489}"/>
              </a:ext>
            </a:extLst>
          </p:cNvPr>
          <p:cNvGrpSpPr/>
          <p:nvPr/>
        </p:nvGrpSpPr>
        <p:grpSpPr>
          <a:xfrm>
            <a:off x="3328788" y="2818915"/>
            <a:ext cx="3085075" cy="1828939"/>
            <a:chOff x="3328788" y="2818915"/>
            <a:chExt cx="3085075" cy="1828939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1" name="Объект 20">
                  <a:extLst>
                    <a:ext uri="{FF2B5EF4-FFF2-40B4-BE49-F238E27FC236}">
                      <a16:creationId xmlns:a16="http://schemas.microsoft.com/office/drawing/2014/main" id="{18AA692F-B374-45C7-92C7-8A1120F2394C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881741475"/>
                    </p:ext>
                  </p:extLst>
                </p:nvPr>
              </p:nvGraphicFramePr>
              <p:xfrm>
                <a:off x="3328788" y="2818915"/>
                <a:ext cx="2614812" cy="1828939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77" r:id="rId7" imgW="1452263" imgH="1016175" progId="">
                        <p:embed/>
                      </p:oleObj>
                    </mc:Choice>
                    <mc:Fallback>
                      <p:oleObj r:id="rId7" imgW="1452263" imgH="1016175" progId="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328788" y="2818915"/>
                              <a:ext cx="2614812" cy="1828939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1" name="Объект 20">
                  <a:extLst>
                    <a:ext uri="{FF2B5EF4-FFF2-40B4-BE49-F238E27FC236}">
                      <a16:creationId xmlns:a16="http://schemas.microsoft.com/office/drawing/2014/main" id="{18AA692F-B374-45C7-92C7-8A1120F2394C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881741475"/>
                    </p:ext>
                  </p:extLst>
                </p:nvPr>
              </p:nvGraphicFramePr>
              <p:xfrm>
                <a:off x="3328788" y="2818915"/>
                <a:ext cx="2614812" cy="1828939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36" r:id="rId9" imgW="1452263" imgH="1016175" progId="">
                        <p:embed/>
                      </p:oleObj>
                    </mc:Choice>
                    <mc:Fallback>
                      <p:oleObj r:id="rId9" imgW="1452263" imgH="1016175" progId="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328788" y="2818915"/>
                              <a:ext cx="2614812" cy="1828939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C5ABED1D-C889-4BED-BB9F-E4C9F71CF85C}"/>
                    </a:ext>
                  </a:extLst>
                </p:cNvPr>
                <p:cNvSpPr txBox="1"/>
                <p:nvPr/>
              </p:nvSpPr>
              <p:spPr>
                <a:xfrm>
                  <a:off x="6153600" y="3891608"/>
                  <a:ext cx="260263" cy="31329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ru-RU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ru-RU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p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</m:oMath>
                    </m:oMathPara>
                  </a14:m>
                  <a:endParaRPr lang="ru-RU" b="1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C5ABED1D-C889-4BED-BB9F-E4C9F71CF8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3600" y="3891608"/>
                  <a:ext cx="260263" cy="313291"/>
                </a:xfrm>
                <a:prstGeom prst="rect">
                  <a:avLst/>
                </a:prstGeom>
                <a:blipFill>
                  <a:blip r:embed="rId11"/>
                  <a:stretch>
                    <a:fillRect l="-13953" r="-465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5E830D2D-278D-4D28-A271-2F8294DD43E5}"/>
              </a:ext>
            </a:extLst>
          </p:cNvPr>
          <p:cNvCxnSpPr/>
          <p:nvPr/>
        </p:nvCxnSpPr>
        <p:spPr>
          <a:xfrm>
            <a:off x="5382395" y="4231025"/>
            <a:ext cx="100584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F7B2932D-39D1-42BA-8C67-7029FE72CBE6}"/>
              </a:ext>
            </a:extLst>
          </p:cNvPr>
          <p:cNvCxnSpPr/>
          <p:nvPr/>
        </p:nvCxnSpPr>
        <p:spPr>
          <a:xfrm>
            <a:off x="569218" y="4781006"/>
            <a:ext cx="62887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FEC1A4E-41C5-4F52-A268-B573B1F3C233}"/>
                  </a:ext>
                </a:extLst>
              </p:cNvPr>
              <p:cNvSpPr txBox="1"/>
              <p:nvPr/>
            </p:nvSpPr>
            <p:spPr>
              <a:xfrm>
                <a:off x="6561920" y="4433278"/>
                <a:ext cx="185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FEC1A4E-41C5-4F52-A268-B573B1F3C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920" y="4433278"/>
                <a:ext cx="185948" cy="276999"/>
              </a:xfrm>
              <a:prstGeom prst="rect">
                <a:avLst/>
              </a:prstGeom>
              <a:blipFill>
                <a:blip r:embed="rId12"/>
                <a:stretch>
                  <a:fillRect l="-19355" r="-161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FE3B24E-62F4-4CE5-8C85-351856C352CA}"/>
                  </a:ext>
                </a:extLst>
              </p:cNvPr>
              <p:cNvSpPr txBox="1"/>
              <p:nvPr/>
            </p:nvSpPr>
            <p:spPr>
              <a:xfrm>
                <a:off x="8065380" y="3134108"/>
                <a:ext cx="2829493" cy="4873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  <m:acc>
                        <m:accPr>
                          <m:chr m:val="⃗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</m:e>
                      </m:acc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FE3B24E-62F4-4CE5-8C85-351856C35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5380" y="3134108"/>
                <a:ext cx="2829493" cy="48737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6B67C112-D2C6-4C79-9BB0-67A055C4C776}"/>
              </a:ext>
            </a:extLst>
          </p:cNvPr>
          <p:cNvSpPr txBox="1"/>
          <p:nvPr/>
        </p:nvSpPr>
        <p:spPr>
          <a:xfrm>
            <a:off x="3610096" y="4214550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endParaRPr lang="ru-RU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CF6A8F9-D2F9-4F3A-BABA-4CCCE6B50584}"/>
              </a:ext>
            </a:extLst>
          </p:cNvPr>
          <p:cNvSpPr txBox="1"/>
          <p:nvPr/>
        </p:nvSpPr>
        <p:spPr>
          <a:xfrm>
            <a:off x="684181" y="4202445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endParaRPr lang="ru-RU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4731061-B8C8-40DB-AEAF-1C8A5CCE7A0B}"/>
                  </a:ext>
                </a:extLst>
              </p:cNvPr>
              <p:cNvSpPr txBox="1"/>
              <p:nvPr/>
            </p:nvSpPr>
            <p:spPr>
              <a:xfrm>
                <a:off x="7440657" y="3733384"/>
                <a:ext cx="40789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𝑚𝑣𝑠𝑖𝑛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4731061-B8C8-40DB-AEAF-1C8A5CCE7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0657" y="3733384"/>
                <a:ext cx="4078937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59A136D-8BCF-4C71-BEBE-0DCC03C287A1}"/>
                  </a:ext>
                </a:extLst>
              </p:cNvPr>
              <p:cNvSpPr txBox="1"/>
              <p:nvPr/>
            </p:nvSpPr>
            <p:spPr>
              <a:xfrm>
                <a:off x="6096000" y="4884392"/>
                <a:ext cx="5710409" cy="8254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𝑚𝑣𝑠𝑖𝑛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∙15∙0,5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2+18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=0,75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259A136D-8BCF-4C71-BEBE-0DCC03C287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884392"/>
                <a:ext cx="5710409" cy="82541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576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641E7E-EED6-4AC1-95EF-DD9019026BF2}"/>
              </a:ext>
            </a:extLst>
          </p:cNvPr>
          <p:cNvSpPr txBox="1"/>
          <p:nvPr/>
        </p:nvSpPr>
        <p:spPr>
          <a:xfrm>
            <a:off x="267235" y="529904"/>
            <a:ext cx="1163284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072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В жёсткий теплоизолированный пустой сосуд объёмом V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 25 литров напустили </a:t>
            </a: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ν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0,5 моль гелия со среднеквадратичной скоростью атомов V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ru-RU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 1400 м/с, а затем добавили ещё </a:t>
            </a: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ν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0,5 моль неона со среднеквадратичной скоростью атомов V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620 м/с.</a:t>
            </a:r>
          </a:p>
          <a:p>
            <a:pPr indent="72072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Какое давление р установится в сосуде после достижения равновесного состояния?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9677A0-3FD5-4919-A115-C8DE23587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22" y="529904"/>
            <a:ext cx="690563" cy="5030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6A58C9-A63F-4B9C-9A40-6412532378FE}"/>
              </a:ext>
            </a:extLst>
          </p:cNvPr>
          <p:cNvSpPr txBox="1"/>
          <p:nvPr/>
        </p:nvSpPr>
        <p:spPr>
          <a:xfrm>
            <a:off x="267235" y="3325390"/>
            <a:ext cx="7679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К газовым смесям применим закон Дальтона: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1A42086-CA5E-4163-9620-A10F39439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6696" y="3289973"/>
            <a:ext cx="3713382" cy="58021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DDF4EFF-35B4-411B-A283-AE456BF0F5C1}"/>
                  </a:ext>
                </a:extLst>
              </p:cNvPr>
              <p:cNvSpPr txBox="1"/>
              <p:nvPr/>
            </p:nvSpPr>
            <p:spPr>
              <a:xfrm>
                <a:off x="1511809" y="3870189"/>
                <a:ext cx="9387839" cy="10483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𝐻𝑒</m:t>
                        </m:r>
                      </m:sub>
                    </m:sSub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𝐻𝑒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acc>
                  </m:oMath>
                </a14:m>
                <a:r>
                  <a:rPr lang="en-US" sz="2400" dirty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𝐻𝑒</m:t>
                        </m:r>
                      </m:sub>
                    </m:sSub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𝐻𝑒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𝐻𝑒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𝐻𝑒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𝑁𝑒</m:t>
                            </m:r>
                          </m:sub>
                        </m:sSub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;</m:t>
                        </m:r>
                      </m:e>
                    </m:acc>
                  </m:oMath>
                </a14:m>
                <a:endParaRPr lang="ru-RU" sz="24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DDF4EFF-35B4-411B-A283-AE456BF0F5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809" y="3870189"/>
                <a:ext cx="9387839" cy="1048300"/>
              </a:xfrm>
              <a:prstGeom prst="rect">
                <a:avLst/>
              </a:prstGeom>
              <a:blipFill>
                <a:blip r:embed="rId4"/>
                <a:stretch>
                  <a:fillRect t="-17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5A2E028-D8E8-4952-AAD3-698F35FD5F02}"/>
                  </a:ext>
                </a:extLst>
              </p:cNvPr>
              <p:cNvSpPr txBox="1"/>
              <p:nvPr/>
            </p:nvSpPr>
            <p:spPr>
              <a:xfrm>
                <a:off x="1824913" y="5001623"/>
                <a:ext cx="8761629" cy="6939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𝐻𝑒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𝐻𝑒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acc>
                        <m:accPr>
                          <m:chr m:val="̅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𝐻𝑒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acc>
                        <m:accPr>
                          <m:chr m:val="̅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𝐻𝑒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𝐻𝑒</m:t>
                              </m:r>
                            </m:sub>
                          </m:sSub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𝐻𝑒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acc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acc>
                            <m:accPr>
                              <m:chr m:val="̅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acc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5A2E028-D8E8-4952-AAD3-698F35FD5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913" y="5001623"/>
                <a:ext cx="8761629" cy="6939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A2D103-4402-4985-B93B-84F8F3E22C5F}"/>
                  </a:ext>
                </a:extLst>
              </p:cNvPr>
              <p:cNvSpPr txBox="1"/>
              <p:nvPr/>
            </p:nvSpPr>
            <p:spPr>
              <a:xfrm>
                <a:off x="131771" y="5753938"/>
                <a:ext cx="11928458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∙25∙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0,5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∙4∙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1400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+0,5∙20∙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620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=103520 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Па=103,52 кПа.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7A2D103-4402-4985-B93B-84F8F3E22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71" y="5753938"/>
                <a:ext cx="11928458" cy="6938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BDF78CC-5D67-4162-B942-75A17F6293E3}"/>
              </a:ext>
            </a:extLst>
          </p:cNvPr>
          <p:cNvSpPr/>
          <p:nvPr/>
        </p:nvSpPr>
        <p:spPr>
          <a:xfrm>
            <a:off x="4071486" y="2682208"/>
            <a:ext cx="38747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1-й способ решения:</a:t>
            </a:r>
          </a:p>
        </p:txBody>
      </p:sp>
    </p:spTree>
    <p:extLst>
      <p:ext uri="{BB962C8B-B14F-4D97-AF65-F5344CB8AC3E}">
        <p14:creationId xmlns:p14="http://schemas.microsoft.com/office/powerpoint/2010/main" val="18353955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05EF117-8727-4566-A86D-D80CB05FB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1630"/>
            <a:ext cx="12192000" cy="495474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D9AADDB-61AB-4CC7-9781-9507BD716911}"/>
              </a:ext>
            </a:extLst>
          </p:cNvPr>
          <p:cNvSpPr/>
          <p:nvPr/>
        </p:nvSpPr>
        <p:spPr>
          <a:xfrm>
            <a:off x="4158610" y="366855"/>
            <a:ext cx="38747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2-й способ решения:</a:t>
            </a:r>
          </a:p>
        </p:txBody>
      </p:sp>
    </p:spTree>
    <p:extLst>
      <p:ext uri="{BB962C8B-B14F-4D97-AF65-F5344CB8AC3E}">
        <p14:creationId xmlns:p14="http://schemas.microsoft.com/office/powerpoint/2010/main" val="8806533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581D24-010E-49E7-890E-2C47A8B8711E}"/>
              </a:ext>
            </a:extLst>
          </p:cNvPr>
          <p:cNvSpPr txBox="1"/>
          <p:nvPr/>
        </p:nvSpPr>
        <p:spPr>
          <a:xfrm>
            <a:off x="201142" y="540137"/>
            <a:ext cx="787603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19138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Прямоугольный треугольник АВС расположен около тонкой собирающей линзы с фокусным расстоянием F = 2 см так, что катет АВ лежит на главной оптической осп линзы (см. рис.). Расстояние от оптического центра О линзы до вершины А прямого угла этого треугольника равно О А = 3F, длина катета АС равна F. Чему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E54DCB-8601-4004-A75C-DAD14EB53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42" y="540137"/>
            <a:ext cx="597460" cy="4450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39F069-B9B4-4FCE-AC93-70C94B3F4565}"/>
              </a:ext>
            </a:extLst>
          </p:cNvPr>
          <p:cNvSpPr txBox="1"/>
          <p:nvPr/>
        </p:nvSpPr>
        <p:spPr>
          <a:xfrm>
            <a:off x="201142" y="3503100"/>
            <a:ext cx="116616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равно расстояние ОВ, если площадь фигуры, являющейся изображением треугольника АВС в линзе, в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12 раз меньше площади треугольника АВС?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38CD632-4C37-4515-A06C-6AB6E61D6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0933" y="723952"/>
            <a:ext cx="3863531" cy="235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6873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2BA74782-293E-49FE-93BA-0C832521C4AA}"/>
              </a:ext>
            </a:extLst>
          </p:cNvPr>
          <p:cNvGrpSpPr/>
          <p:nvPr/>
        </p:nvGrpSpPr>
        <p:grpSpPr>
          <a:xfrm>
            <a:off x="225383" y="984402"/>
            <a:ext cx="8877762" cy="5374513"/>
            <a:chOff x="225384" y="984402"/>
            <a:chExt cx="7138584" cy="3416629"/>
          </a:xfrm>
        </p:grpSpPr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4F8CD165-2577-4FCA-9BE4-507314D5D773}"/>
                </a:ext>
              </a:extLst>
            </p:cNvPr>
            <p:cNvGrpSpPr/>
            <p:nvPr/>
          </p:nvGrpSpPr>
          <p:grpSpPr>
            <a:xfrm>
              <a:off x="225384" y="984402"/>
              <a:ext cx="6614328" cy="3277308"/>
              <a:chOff x="225384" y="984402"/>
              <a:chExt cx="6614328" cy="3277308"/>
            </a:xfrm>
          </p:grpSpPr>
          <p:grpSp>
            <p:nvGrpSpPr>
              <p:cNvPr id="5" name="Группа 4">
                <a:extLst>
                  <a:ext uri="{FF2B5EF4-FFF2-40B4-BE49-F238E27FC236}">
                    <a16:creationId xmlns:a16="http://schemas.microsoft.com/office/drawing/2014/main" id="{EF30FBEB-6119-4DDC-B20D-29D6938D89FC}"/>
                  </a:ext>
                </a:extLst>
              </p:cNvPr>
              <p:cNvGrpSpPr/>
              <p:nvPr/>
            </p:nvGrpSpPr>
            <p:grpSpPr>
              <a:xfrm>
                <a:off x="225384" y="984402"/>
                <a:ext cx="6614328" cy="3277308"/>
                <a:chOff x="322920" y="960018"/>
                <a:chExt cx="6614328" cy="3277308"/>
              </a:xfrm>
            </p:grpSpPr>
            <p:pic>
              <p:nvPicPr>
                <p:cNvPr id="2" name="Рисунок 1">
                  <a:extLst>
                    <a:ext uri="{FF2B5EF4-FFF2-40B4-BE49-F238E27FC236}">
                      <a16:creationId xmlns:a16="http://schemas.microsoft.com/office/drawing/2014/main" id="{7AFBB661-5521-41D0-BE16-F607F5D44C9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22920" y="960018"/>
                  <a:ext cx="5382936" cy="3277308"/>
                </a:xfrm>
                <a:prstGeom prst="rect">
                  <a:avLst/>
                </a:prstGeom>
              </p:spPr>
            </p:pic>
            <p:cxnSp>
              <p:nvCxnSpPr>
                <p:cNvPr id="4" name="Прямая соединительная линия 3">
                  <a:extLst>
                    <a:ext uri="{FF2B5EF4-FFF2-40B4-BE49-F238E27FC236}">
                      <a16:creationId xmlns:a16="http://schemas.microsoft.com/office/drawing/2014/main" id="{EED14CCC-824F-44B4-9106-D4D450CEF1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63296" y="2596895"/>
                  <a:ext cx="6473952" cy="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7" name="Рисунок 6">
                <a:extLst>
                  <a:ext uri="{FF2B5EF4-FFF2-40B4-BE49-F238E27FC236}">
                    <a16:creationId xmlns:a16="http://schemas.microsoft.com/office/drawing/2014/main" id="{21324B7D-9D9D-455E-A7A2-2E606A3FBF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30852" y="2549842"/>
                <a:ext cx="838200" cy="142875"/>
              </a:xfrm>
              <a:prstGeom prst="rect">
                <a:avLst/>
              </a:prstGeom>
            </p:spPr>
          </p:pic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AF7A46C6-3BB6-416B-9C34-6766FED28C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26177" y="2791587"/>
                <a:ext cx="285750" cy="257175"/>
              </a:xfrm>
              <a:prstGeom prst="rect">
                <a:avLst/>
              </a:prstGeom>
            </p:spPr>
          </p:pic>
        </p:grp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AC59AD01-22A2-43A1-B060-5344E12D0C69}"/>
                </a:ext>
              </a:extLst>
            </p:cNvPr>
            <p:cNvCxnSpPr>
              <a:cxnSpLocks/>
            </p:cNvCxnSpPr>
            <p:nvPr/>
          </p:nvCxnSpPr>
          <p:spPr>
            <a:xfrm>
              <a:off x="1840992" y="1751993"/>
              <a:ext cx="2779776" cy="13570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9023583F-2893-4496-A236-38BBAE868810}"/>
                </a:ext>
              </a:extLst>
            </p:cNvPr>
            <p:cNvCxnSpPr/>
            <p:nvPr/>
          </p:nvCxnSpPr>
          <p:spPr>
            <a:xfrm>
              <a:off x="1767840" y="1719072"/>
              <a:ext cx="28529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67584CF7-8BF7-4D89-8101-8E128B65379F}"/>
                </a:ext>
              </a:extLst>
            </p:cNvPr>
            <p:cNvCxnSpPr>
              <a:cxnSpLocks/>
            </p:cNvCxnSpPr>
            <p:nvPr/>
          </p:nvCxnSpPr>
          <p:spPr>
            <a:xfrm>
              <a:off x="4530852" y="1731264"/>
              <a:ext cx="2308860" cy="26697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7672F14A-4A25-41E1-B317-ABCC8E66441D}"/>
                </a:ext>
              </a:extLst>
            </p:cNvPr>
            <p:cNvCxnSpPr/>
            <p:nvPr/>
          </p:nvCxnSpPr>
          <p:spPr>
            <a:xfrm>
              <a:off x="816864" y="2621279"/>
              <a:ext cx="3803904" cy="80772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3C7F85E0-B9D1-4028-ADC6-7D25FB409128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" y="1751993"/>
              <a:ext cx="6754368" cy="1474315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ACAB7F12-AE64-420D-A886-FD4BD0244AF4}"/>
                </a:ext>
              </a:extLst>
            </p:cNvPr>
            <p:cNvCxnSpPr/>
            <p:nvPr/>
          </p:nvCxnSpPr>
          <p:spPr>
            <a:xfrm>
              <a:off x="5324856" y="1467421"/>
              <a:ext cx="0" cy="2450591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DA09659A-2BE2-44C1-9155-21D08C5CB842}"/>
                </a:ext>
              </a:extLst>
            </p:cNvPr>
            <p:cNvCxnSpPr/>
            <p:nvPr/>
          </p:nvCxnSpPr>
          <p:spPr>
            <a:xfrm flipV="1">
              <a:off x="4620768" y="2621279"/>
              <a:ext cx="891159" cy="80772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05E902C5-1070-4DAC-A42C-26452BD313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10428" y="2621280"/>
              <a:ext cx="0" cy="474363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7518F0F2-908D-4A9F-9729-8FDDE038C74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45836" y="2621280"/>
              <a:ext cx="160020" cy="474363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>
              <a:extLst>
                <a:ext uri="{FF2B5EF4-FFF2-40B4-BE49-F238E27FC236}">
                  <a16:creationId xmlns:a16="http://schemas.microsoft.com/office/drawing/2014/main" id="{36B3CD86-1B54-4151-8437-6792119815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11930" y="2621281"/>
              <a:ext cx="234243" cy="0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>
              <a:extLst>
                <a:ext uri="{FF2B5EF4-FFF2-40B4-BE49-F238E27FC236}">
                  <a16:creationId xmlns:a16="http://schemas.microsoft.com/office/drawing/2014/main" id="{00C8659B-3F92-4EBC-8DF5-27CCD41F35E2}"/>
                </a:ext>
              </a:extLst>
            </p:cNvPr>
            <p:cNvCxnSpPr>
              <a:cxnSpLocks/>
            </p:cNvCxnSpPr>
            <p:nvPr/>
          </p:nvCxnSpPr>
          <p:spPr>
            <a:xfrm>
              <a:off x="4620768" y="3109040"/>
              <a:ext cx="10850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5BD74B42-0851-4073-9BA8-CE6E2E3B939B}"/>
                    </a:ext>
                  </a:extLst>
                </p:cNvPr>
                <p:cNvSpPr txBox="1"/>
                <p:nvPr/>
              </p:nvSpPr>
              <p:spPr>
                <a:xfrm>
                  <a:off x="5641521" y="2971800"/>
                  <a:ext cx="486736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ru-RU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ru-RU" sz="3200" dirty="0"/>
                </a:p>
              </p:txBody>
            </p:sp>
          </mc:Choice>
          <mc:Fallback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5BD74B42-0851-4073-9BA8-CE6E2E3B93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1521" y="2971800"/>
                  <a:ext cx="486736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2BD89FAA-9C74-4192-8FDD-CAA9B0AAED3D}"/>
                    </a:ext>
                  </a:extLst>
                </p:cNvPr>
                <p:cNvSpPr txBox="1"/>
                <p:nvPr/>
              </p:nvSpPr>
              <p:spPr>
                <a:xfrm>
                  <a:off x="5647108" y="2160003"/>
                  <a:ext cx="486736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ru-RU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ru-RU" sz="3200" dirty="0"/>
                </a:p>
              </p:txBody>
            </p:sp>
          </mc:Choice>
          <mc:Fallback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2BD89FAA-9C74-4192-8FDD-CAA9B0AAED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47108" y="2160003"/>
                  <a:ext cx="486736" cy="49244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B8B13DC0-45A9-4D0F-BBC0-9ADC639811F2}"/>
                    </a:ext>
                  </a:extLst>
                </p:cNvPr>
                <p:cNvSpPr txBox="1"/>
                <p:nvPr/>
              </p:nvSpPr>
              <p:spPr>
                <a:xfrm>
                  <a:off x="5296953" y="2179180"/>
                  <a:ext cx="49776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ru-RU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ru-RU" sz="3200" dirty="0"/>
                </a:p>
              </p:txBody>
            </p:sp>
          </mc:Choice>
          <mc:Fallback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B8B13DC0-45A9-4D0F-BBC0-9ADC639811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6953" y="2179180"/>
                  <a:ext cx="497765" cy="49244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19E845E-15F3-4913-8F4B-B8FB879A116C}"/>
                  </a:ext>
                </a:extLst>
              </p:cNvPr>
              <p:cNvSpPr txBox="1"/>
              <p:nvPr/>
            </p:nvSpPr>
            <p:spPr>
              <a:xfrm>
                <a:off x="9103145" y="563124"/>
                <a:ext cx="2427331" cy="8096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𝑂𝐴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19E845E-15F3-4913-8F4B-B8FB879A11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3145" y="563124"/>
                <a:ext cx="2427331" cy="80964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089CFB5-6D50-43C0-B186-5EDE8E2E2092}"/>
                  </a:ext>
                </a:extLst>
              </p:cNvPr>
              <p:cNvSpPr txBox="1"/>
              <p:nvPr/>
            </p:nvSpPr>
            <p:spPr>
              <a:xfrm>
                <a:off x="9111265" y="1487069"/>
                <a:ext cx="2386551" cy="8096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089CFB5-6D50-43C0-B186-5EDE8E2E20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1265" y="1487069"/>
                <a:ext cx="2386551" cy="80964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410CB81-B43C-43E0-AA77-9979222B14AC}"/>
                  </a:ext>
                </a:extLst>
              </p:cNvPr>
              <p:cNvSpPr txBox="1"/>
              <p:nvPr/>
            </p:nvSpPr>
            <p:spPr>
              <a:xfrm>
                <a:off x="9225866" y="2587454"/>
                <a:ext cx="2144241" cy="492443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𝑂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=1,5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F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410CB81-B43C-43E0-AA77-9979222B1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5866" y="2587454"/>
                <a:ext cx="2144241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07776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C8DB67C-B9D0-4E05-BAB2-9366BB1BB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65" y="574096"/>
            <a:ext cx="5195728" cy="314881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B8D20EA-5BA0-4FAE-AFC0-A18E64A65336}"/>
                  </a:ext>
                </a:extLst>
              </p:cNvPr>
              <p:cNvSpPr txBox="1"/>
              <p:nvPr/>
            </p:nvSpPr>
            <p:spPr>
              <a:xfrm>
                <a:off x="7843252" y="579278"/>
                <a:ext cx="2144241" cy="492443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=1,5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</m:oMath>
                  </m:oMathPara>
                </a14:m>
                <a:endParaRPr lang="ru-RU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B8D20EA-5BA0-4FAE-AFC0-A18E64A653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3252" y="579278"/>
                <a:ext cx="2144241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E956157-C37D-4682-9236-53EFD00ACD89}"/>
                  </a:ext>
                </a:extLst>
              </p:cNvPr>
              <p:cNvSpPr txBox="1"/>
              <p:nvPr/>
            </p:nvSpPr>
            <p:spPr>
              <a:xfrm>
                <a:off x="6988852" y="1465459"/>
                <a:ext cx="3853042" cy="10113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𝐴𝐵𝐶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ru-RU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ru-RU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ru-RU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𝐴𝐶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E956157-C37D-4682-9236-53EFD00ACD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852" y="1465459"/>
                <a:ext cx="3853042" cy="10113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2150E002-4508-46F9-92BC-2B775BE528DC}"/>
              </a:ext>
            </a:extLst>
          </p:cNvPr>
          <p:cNvCxnSpPr/>
          <p:nvPr/>
        </p:nvCxnSpPr>
        <p:spPr>
          <a:xfrm>
            <a:off x="1583871" y="1240971"/>
            <a:ext cx="3935186" cy="169817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EB1E6E7-8DD0-43C3-AC11-7F2B5431B2E6}"/>
                  </a:ext>
                </a:extLst>
              </p:cNvPr>
              <p:cNvSpPr txBox="1"/>
              <p:nvPr/>
            </p:nvSpPr>
            <p:spPr>
              <a:xfrm>
                <a:off x="5418549" y="2842369"/>
                <a:ext cx="6697346" cy="9773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𝐴𝐵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𝐴𝐶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𝑂𝐴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1,5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𝐴𝐵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EB1E6E7-8DD0-43C3-AC11-7F2B5431B2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549" y="2842369"/>
                <a:ext cx="6697346" cy="9773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5D84C3C-B0C5-4692-9E9F-2BE514B118B3}"/>
                  </a:ext>
                </a:extLst>
              </p:cNvPr>
              <p:cNvSpPr txBox="1"/>
              <p:nvPr/>
            </p:nvSpPr>
            <p:spPr>
              <a:xfrm>
                <a:off x="2750480" y="4116652"/>
                <a:ext cx="6120156" cy="9219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𝐴𝐵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=12⟹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𝐴𝐵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ru-RU" sz="32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5D84C3C-B0C5-4692-9E9F-2BE514B118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480" y="4116652"/>
                <a:ext cx="6120156" cy="9219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BE777D5-D130-4528-9F1D-240C39213265}"/>
                  </a:ext>
                </a:extLst>
              </p:cNvPr>
              <p:cNvSpPr txBox="1"/>
              <p:nvPr/>
            </p:nvSpPr>
            <p:spPr>
              <a:xfrm>
                <a:off x="184279" y="5324312"/>
                <a:ext cx="571989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Пусть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 тогда 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𝐴𝐵</m:t>
                      </m:r>
                      <m:r>
                        <a:rPr lang="ru-R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=6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BE777D5-D130-4528-9F1D-240C39213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79" y="5324312"/>
                <a:ext cx="5719899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D4B41C4-4906-4482-9713-ACACB64556F2}"/>
                  </a:ext>
                </a:extLst>
              </p:cNvPr>
              <p:cNvSpPr txBox="1"/>
              <p:nvPr/>
            </p:nvSpPr>
            <p:spPr>
              <a:xfrm>
                <a:off x="6348258" y="5321858"/>
                <a:ext cx="483792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𝑂𝐵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𝑂𝐴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D4B41C4-4906-4482-9713-ACACB64556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8258" y="5321858"/>
                <a:ext cx="4837927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70EFD14-2BC1-4E0A-848A-7A5165F9CEE7}"/>
                  </a:ext>
                </a:extLst>
              </p:cNvPr>
              <p:cNvSpPr txBox="1"/>
              <p:nvPr/>
            </p:nvSpPr>
            <p:spPr>
              <a:xfrm>
                <a:off x="6348257" y="5814301"/>
                <a:ext cx="542873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𝑂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𝑂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=1,5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70EFD14-2BC1-4E0A-848A-7A5165F9C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8257" y="5814301"/>
                <a:ext cx="5428730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04046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2CBC4BC-B491-422E-A322-481EA6E76FAC}"/>
                  </a:ext>
                </a:extLst>
              </p:cNvPr>
              <p:cNvSpPr txBox="1"/>
              <p:nvPr/>
            </p:nvSpPr>
            <p:spPr>
              <a:xfrm>
                <a:off x="2697345" y="587829"/>
                <a:ext cx="6797310" cy="9773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𝑂𝐵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𝑂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+6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1,5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2CBC4BC-B491-422E-A322-481EA6E76F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7345" y="587829"/>
                <a:ext cx="6797310" cy="97731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157EC8B-F25A-46BC-8928-5A6D2276C04F}"/>
                  </a:ext>
                </a:extLst>
              </p:cNvPr>
              <p:cNvSpPr txBox="1"/>
              <p:nvPr/>
            </p:nvSpPr>
            <p:spPr>
              <a:xfrm>
                <a:off x="3714749" y="2057400"/>
                <a:ext cx="5206041" cy="10253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1,5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1,5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157EC8B-F25A-46BC-8928-5A6D2276C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749" y="2057400"/>
                <a:ext cx="5206041" cy="10253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374A231-7CB4-4DF0-AE09-996FD15AE534}"/>
                  </a:ext>
                </a:extLst>
              </p:cNvPr>
              <p:cNvSpPr txBox="1"/>
              <p:nvPr/>
            </p:nvSpPr>
            <p:spPr>
              <a:xfrm>
                <a:off x="2961360" y="3574997"/>
                <a:ext cx="626928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4,5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𝐹𝑥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=4,5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𝐹𝑥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−6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374A231-7CB4-4DF0-AE09-996FD15AE5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1360" y="3574997"/>
                <a:ext cx="6269280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562947C-9B40-412E-B815-F2927A86268C}"/>
                  </a:ext>
                </a:extLst>
              </p:cNvPr>
              <p:cNvSpPr txBox="1"/>
              <p:nvPr/>
            </p:nvSpPr>
            <p:spPr>
              <a:xfrm>
                <a:off x="3297509" y="4335224"/>
                <a:ext cx="5596981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𝐹𝑥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=0⟹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ru-R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см.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562947C-9B40-412E-B815-F2927A862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7509" y="4335224"/>
                <a:ext cx="5596981" cy="9251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E14444-CF9C-47B4-B8FD-51156F6C0165}"/>
                  </a:ext>
                </a:extLst>
              </p:cNvPr>
              <p:cNvSpPr txBox="1"/>
              <p:nvPr/>
            </p:nvSpPr>
            <p:spPr>
              <a:xfrm>
                <a:off x="1980203" y="5514539"/>
                <a:ext cx="8675131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𝑂𝐵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𝑂𝐴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ru-R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∙2+6∙</m:t>
                      </m:r>
                      <m:f>
                        <m:fPr>
                          <m:ctrlPr>
                            <a:rPr lang="ru-R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ru-R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 см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E14444-CF9C-47B4-B8FD-51156F6C01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203" y="5514539"/>
                <a:ext cx="8675131" cy="9251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61156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5246B9-ED05-4101-9734-AAEB2CA64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18" y="502103"/>
            <a:ext cx="552450" cy="4000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73EB6E7-E551-4311-9CCF-031DB6B1E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0962" y="4086905"/>
            <a:ext cx="4410075" cy="20478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0CA401-4A86-4F34-BE1B-439E4EEB0C05}"/>
              </a:ext>
            </a:extLst>
          </p:cNvPr>
          <p:cNvSpPr txBox="1"/>
          <p:nvPr/>
        </p:nvSpPr>
        <p:spPr>
          <a:xfrm>
            <a:off x="186417" y="566678"/>
            <a:ext cx="1168445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19138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Небольшое тело начинает скользить без начальной скорости с высоты Н = 2,16 м по жёсткому наклонному жёлобу, имеющему горизонтальный участок, который затем переходит в полуокружность радиусом Н/2 (см. рисунок). Жёлоб закреплён в вертикальной плоскости, все его участки плавно состыкованы. Через какое время после отрыва от жёлоба модуль скорости тела будет минимальным? Трение отсутствует. Обоснуйте применимость законов, использованных для решения задачи.</a:t>
            </a:r>
          </a:p>
        </p:txBody>
      </p:sp>
    </p:spTree>
    <p:extLst>
      <p:ext uri="{BB962C8B-B14F-4D97-AF65-F5344CB8AC3E}">
        <p14:creationId xmlns:p14="http://schemas.microsoft.com/office/powerpoint/2010/main" val="36920765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10DD069C-D502-4C1E-895A-65CBC23323EF}"/>
              </a:ext>
            </a:extLst>
          </p:cNvPr>
          <p:cNvCxnSpPr>
            <a:cxnSpLocks/>
          </p:cNvCxnSpPr>
          <p:nvPr/>
        </p:nvCxnSpPr>
        <p:spPr>
          <a:xfrm flipV="1">
            <a:off x="649705" y="541421"/>
            <a:ext cx="0" cy="57150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30B0DFE6-DD6E-4288-833A-A1422CEB4305}"/>
              </a:ext>
            </a:extLst>
          </p:cNvPr>
          <p:cNvCxnSpPr>
            <a:cxnSpLocks/>
          </p:cNvCxnSpPr>
          <p:nvPr/>
        </p:nvCxnSpPr>
        <p:spPr>
          <a:xfrm flipH="1">
            <a:off x="8282282" y="400782"/>
            <a:ext cx="3114500" cy="399472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DD2585F-B15D-453D-9F7C-C944D596DE6C}"/>
                  </a:ext>
                </a:extLst>
              </p:cNvPr>
              <p:cNvSpPr txBox="1"/>
              <p:nvPr/>
            </p:nvSpPr>
            <p:spPr>
              <a:xfrm>
                <a:off x="8039408" y="4018547"/>
                <a:ext cx="2076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DD2585F-B15D-453D-9F7C-C944D596D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9408" y="4018547"/>
                <a:ext cx="207621" cy="276999"/>
              </a:xfrm>
              <a:prstGeom prst="rect">
                <a:avLst/>
              </a:prstGeom>
              <a:blipFill>
                <a:blip r:embed="rId2"/>
                <a:stretch>
                  <a:fillRect l="-29412" r="-23529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23FBD61-38C6-4F0B-8697-5B8F1C8FCCEB}"/>
                  </a:ext>
                </a:extLst>
              </p:cNvPr>
              <p:cNvSpPr txBox="1"/>
              <p:nvPr/>
            </p:nvSpPr>
            <p:spPr>
              <a:xfrm>
                <a:off x="242376" y="519119"/>
                <a:ext cx="1980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23FBD61-38C6-4F0B-8697-5B8F1C8FCC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76" y="519119"/>
                <a:ext cx="198003" cy="276999"/>
              </a:xfrm>
              <a:prstGeom prst="rect">
                <a:avLst/>
              </a:prstGeom>
              <a:blipFill>
                <a:blip r:embed="rId3"/>
                <a:stretch>
                  <a:fillRect l="-31250" r="-25000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B29A124-BB11-4C98-B769-9E2C6F824C6D}"/>
                  </a:ext>
                </a:extLst>
              </p:cNvPr>
              <p:cNvSpPr txBox="1"/>
              <p:nvPr/>
            </p:nvSpPr>
            <p:spPr>
              <a:xfrm>
                <a:off x="369874" y="6025625"/>
                <a:ext cx="1811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B29A124-BB11-4C98-B769-9E2C6F824C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74" y="6025625"/>
                <a:ext cx="181140" cy="276999"/>
              </a:xfrm>
              <a:prstGeom prst="rect">
                <a:avLst/>
              </a:prstGeom>
              <a:blipFill>
                <a:blip r:embed="rId4"/>
                <a:stretch>
                  <a:fillRect l="-34483" r="-31034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E07C349-1E5B-459D-B41A-CB54D8BD49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79" y="1173079"/>
            <a:ext cx="11087100" cy="51435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43DA36E-799A-4C50-A72E-DD78FDF6C7BE}"/>
                  </a:ext>
                </a:extLst>
              </p:cNvPr>
              <p:cNvSpPr txBox="1"/>
              <p:nvPr/>
            </p:nvSpPr>
            <p:spPr>
              <a:xfrm>
                <a:off x="10155545" y="2711068"/>
                <a:ext cx="61504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43DA36E-799A-4C50-A72E-DD78FDF6C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5545" y="2711068"/>
                <a:ext cx="615040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EAEC5F2-7350-4380-9A06-F09AB6254325}"/>
                  </a:ext>
                </a:extLst>
              </p:cNvPr>
              <p:cNvSpPr txBox="1"/>
              <p:nvPr/>
            </p:nvSpPr>
            <p:spPr>
              <a:xfrm>
                <a:off x="10688007" y="1318598"/>
                <a:ext cx="353430" cy="4831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EAEC5F2-7350-4380-9A06-F09AB62543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8007" y="1318598"/>
                <a:ext cx="353430" cy="4831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BEFE30A6-0E97-42EE-8B13-6E4EBD9ACAF5}"/>
              </a:ext>
            </a:extLst>
          </p:cNvPr>
          <p:cNvCxnSpPr>
            <a:cxnSpLocks/>
          </p:cNvCxnSpPr>
          <p:nvPr/>
        </p:nvCxnSpPr>
        <p:spPr>
          <a:xfrm>
            <a:off x="8198130" y="2033563"/>
            <a:ext cx="3652000" cy="467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9234BDF6-6C72-4683-8A39-4BE4F8D90ECE}"/>
              </a:ext>
            </a:extLst>
          </p:cNvPr>
          <p:cNvCxnSpPr>
            <a:cxnSpLocks/>
          </p:cNvCxnSpPr>
          <p:nvPr/>
        </p:nvCxnSpPr>
        <p:spPr>
          <a:xfrm flipV="1">
            <a:off x="10093912" y="796119"/>
            <a:ext cx="1" cy="322242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87943BC2-CBF9-4A12-8944-1177A80374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88942">
            <a:off x="9221429" y="1450032"/>
            <a:ext cx="1047750" cy="352425"/>
          </a:xfrm>
          <a:prstGeom prst="rect">
            <a:avLst/>
          </a:prstGeom>
        </p:spPr>
      </p:pic>
      <p:sp>
        <p:nvSpPr>
          <p:cNvPr id="28" name="Дуга 27">
            <a:extLst>
              <a:ext uri="{FF2B5EF4-FFF2-40B4-BE49-F238E27FC236}">
                <a16:creationId xmlns:a16="http://schemas.microsoft.com/office/drawing/2014/main" id="{A73B2C52-5641-4BE3-8FE7-FF2C9ECEF8B7}"/>
              </a:ext>
            </a:extLst>
          </p:cNvPr>
          <p:cNvSpPr/>
          <p:nvPr/>
        </p:nvSpPr>
        <p:spPr>
          <a:xfrm>
            <a:off x="6231901" y="1631342"/>
            <a:ext cx="4100761" cy="1220365"/>
          </a:xfrm>
          <a:prstGeom prst="arc">
            <a:avLst>
              <a:gd name="adj1" fmla="val 11298204"/>
              <a:gd name="adj2" fmla="val 20995244"/>
            </a:avLst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683AC80-A9BA-417D-A8D2-646B06C3A2E7}"/>
              </a:ext>
            </a:extLst>
          </p:cNvPr>
          <p:cNvSpPr txBox="1"/>
          <p:nvPr/>
        </p:nvSpPr>
        <p:spPr>
          <a:xfrm>
            <a:off x="9600420" y="1710078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</a:t>
            </a:r>
            <a:endParaRPr lang="ru-RU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F0DC750-AE67-476B-9F9D-78DF9F9E0246}"/>
              </a:ext>
            </a:extLst>
          </p:cNvPr>
          <p:cNvSpPr txBox="1"/>
          <p:nvPr/>
        </p:nvSpPr>
        <p:spPr>
          <a:xfrm>
            <a:off x="9795627" y="2250570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68C0BE3-9E9C-4FCF-9592-2255C1D73D85}"/>
                  </a:ext>
                </a:extLst>
              </p:cNvPr>
              <p:cNvSpPr txBox="1"/>
              <p:nvPr/>
            </p:nvSpPr>
            <p:spPr>
              <a:xfrm>
                <a:off x="9087217" y="2288624"/>
                <a:ext cx="446084" cy="4558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sz="2800" b="0" i="1" smtClean="0">
                                  <a:latin typeface="Cambria Math" panose="02040503050406030204" pitchFamily="18" charset="0"/>
                                </a:rPr>
                                <m:t>ц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68C0BE3-9E9C-4FCF-9592-2255C1D73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7217" y="2288624"/>
                <a:ext cx="446084" cy="4558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CD6539F-E0B8-4C5E-883D-B11D95AFB1F3}"/>
                  </a:ext>
                </a:extLst>
              </p:cNvPr>
              <p:cNvSpPr txBox="1"/>
              <p:nvPr/>
            </p:nvSpPr>
            <p:spPr>
              <a:xfrm>
                <a:off x="9405046" y="840784"/>
                <a:ext cx="327910" cy="4209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2800" baseline="-25000" dirty="0"/>
                  <a:t>0</a:t>
                </a:r>
                <a:endParaRPr lang="ru-RU" sz="2800" baseline="-25000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CD6539F-E0B8-4C5E-883D-B11D95AFB1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5046" y="840784"/>
                <a:ext cx="327910" cy="420949"/>
              </a:xfrm>
              <a:prstGeom prst="rect">
                <a:avLst/>
              </a:prstGeom>
              <a:blipFill>
                <a:blip r:embed="rId10"/>
                <a:stretch>
                  <a:fillRect r="-42593" b="-492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60966A35-BF14-48B1-AFE2-32B224A99074}"/>
              </a:ext>
            </a:extLst>
          </p:cNvPr>
          <p:cNvCxnSpPr>
            <a:cxnSpLocks/>
          </p:cNvCxnSpPr>
          <p:nvPr/>
        </p:nvCxnSpPr>
        <p:spPr>
          <a:xfrm flipV="1">
            <a:off x="11396782" y="2079410"/>
            <a:ext cx="0" cy="3854086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740181D6-75D1-4327-B617-27A4DAEAE758}"/>
              </a:ext>
            </a:extLst>
          </p:cNvPr>
          <p:cNvSpPr txBox="1"/>
          <p:nvPr/>
        </p:nvSpPr>
        <p:spPr>
          <a:xfrm>
            <a:off x="11368562" y="3744843"/>
            <a:ext cx="383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endParaRPr lang="ru-RU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1650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9F3641-DE4A-4393-A931-54854F09B5DA}"/>
              </a:ext>
            </a:extLst>
          </p:cNvPr>
          <p:cNvSpPr txBox="1"/>
          <p:nvPr/>
        </p:nvSpPr>
        <p:spPr>
          <a:xfrm>
            <a:off x="0" y="506627"/>
            <a:ext cx="10323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1. Для И.С.О. из 2-го закона Ньютона, в проекции на 0х: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9554F09-AB11-4708-9DBF-A9DC44FA1BB4}"/>
                  </a:ext>
                </a:extLst>
              </p:cNvPr>
              <p:cNvSpPr txBox="1"/>
              <p:nvPr/>
            </p:nvSpPr>
            <p:spPr>
              <a:xfrm>
                <a:off x="2947086" y="1068860"/>
                <a:ext cx="6522106" cy="4558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ru-RU" sz="2800" b="0" i="1" smtClean="0">
                              <a:latin typeface="Cambria Math" panose="02040503050406030204" pitchFamily="18" charset="0"/>
                            </a:rPr>
                            <m:t>ц</m:t>
                          </m:r>
                        </m:sub>
                      </m:sSub>
                      <m:r>
                        <a:rPr lang="ru-R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𝑚𝑔𝑐𝑜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 в мо</m:t>
                      </m:r>
                      <m:r>
                        <a:rPr 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мент отрыва.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9554F09-AB11-4708-9DBF-A9DC44FA1B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7086" y="1068860"/>
                <a:ext cx="6522106" cy="4558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B22301E-B3B7-456F-89C3-9567604C5B3B}"/>
                  </a:ext>
                </a:extLst>
              </p:cNvPr>
              <p:cNvSpPr txBox="1"/>
              <p:nvPr/>
            </p:nvSpPr>
            <p:spPr>
              <a:xfrm>
                <a:off x="1698475" y="1654240"/>
                <a:ext cx="2497222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𝑚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ru-RU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𝑚𝑔𝑐𝑜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B22301E-B3B7-456F-89C3-9567604C5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475" y="1654240"/>
                <a:ext cx="2497222" cy="8617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F77B59D-0F24-4E51-A571-DF2C58D0F3DB}"/>
                  </a:ext>
                </a:extLst>
              </p:cNvPr>
              <p:cNvSpPr txBox="1"/>
              <p:nvPr/>
            </p:nvSpPr>
            <p:spPr>
              <a:xfrm>
                <a:off x="4554356" y="1744510"/>
                <a:ext cx="1214948" cy="803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F77B59D-0F24-4E51-A571-DF2C58D0F3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4356" y="1744510"/>
                <a:ext cx="1214948" cy="8038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B393B5-67A0-4E78-A06D-9AD0AE3EA0AD}"/>
                  </a:ext>
                </a:extLst>
              </p:cNvPr>
              <p:cNvSpPr txBox="1"/>
              <p:nvPr/>
            </p:nvSpPr>
            <p:spPr>
              <a:xfrm>
                <a:off x="6311664" y="1686546"/>
                <a:ext cx="2027286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  <m:r>
                        <a:rPr lang="ru-RU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𝑔𝑐𝑜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B393B5-67A0-4E78-A06D-9AD0AE3EA0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1664" y="1686546"/>
                <a:ext cx="2027286" cy="8617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E1609D9-BCB0-4862-8A09-B65B20980D92}"/>
                  </a:ext>
                </a:extLst>
              </p:cNvPr>
              <p:cNvSpPr txBox="1"/>
              <p:nvPr/>
            </p:nvSpPr>
            <p:spPr>
              <a:xfrm>
                <a:off x="9009556" y="1633573"/>
                <a:ext cx="1807674" cy="9401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𝑔𝐻</m:t>
                          </m:r>
                        </m:den>
                      </m:f>
                      <m:r>
                        <a:rPr lang="ru-RU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𝑐𝑜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E1609D9-BCB0-4862-8A09-B65B20980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9556" y="1633573"/>
                <a:ext cx="1807674" cy="9401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E0E6CDE-7B55-430E-ACD0-36B81EFF53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415" y="2597422"/>
            <a:ext cx="3016980" cy="3753952"/>
          </a:xfrm>
          <a:prstGeom prst="rect">
            <a:avLst/>
          </a:prstGeom>
        </p:spPr>
      </p:pic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1D3643BE-A403-41BB-8797-E269850C7E1F}"/>
              </a:ext>
            </a:extLst>
          </p:cNvPr>
          <p:cNvCxnSpPr>
            <a:cxnSpLocks/>
          </p:cNvCxnSpPr>
          <p:nvPr/>
        </p:nvCxnSpPr>
        <p:spPr>
          <a:xfrm flipH="1">
            <a:off x="149871" y="2029810"/>
            <a:ext cx="3114500" cy="399472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1E7E8AB0-26C8-42EF-B5C7-47F74C5E687D}"/>
              </a:ext>
            </a:extLst>
          </p:cNvPr>
          <p:cNvCxnSpPr>
            <a:cxnSpLocks/>
          </p:cNvCxnSpPr>
          <p:nvPr/>
        </p:nvCxnSpPr>
        <p:spPr>
          <a:xfrm>
            <a:off x="356415" y="3201962"/>
            <a:ext cx="3652000" cy="467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1FFFD0B3-972F-4508-8DFB-D2EAFABC4635}"/>
              </a:ext>
            </a:extLst>
          </p:cNvPr>
          <p:cNvCxnSpPr>
            <a:cxnSpLocks/>
          </p:cNvCxnSpPr>
          <p:nvPr/>
        </p:nvCxnSpPr>
        <p:spPr>
          <a:xfrm flipV="1">
            <a:off x="2369275" y="2518528"/>
            <a:ext cx="0" cy="369144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4C1F3E2F-B114-4667-9C61-A9EF24778027}"/>
              </a:ext>
            </a:extLst>
          </p:cNvPr>
          <p:cNvCxnSpPr>
            <a:cxnSpLocks/>
          </p:cNvCxnSpPr>
          <p:nvPr/>
        </p:nvCxnSpPr>
        <p:spPr>
          <a:xfrm flipV="1">
            <a:off x="3264371" y="3201962"/>
            <a:ext cx="0" cy="2914634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6080D19-DFDD-419A-9942-0E1D198B144D}"/>
              </a:ext>
            </a:extLst>
          </p:cNvPr>
          <p:cNvSpPr txBox="1"/>
          <p:nvPr/>
        </p:nvSpPr>
        <p:spPr>
          <a:xfrm>
            <a:off x="3279385" y="4680540"/>
            <a:ext cx="383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endParaRPr lang="ru-RU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4CA6F457-3C58-41C7-BFA4-F89C4214C476}"/>
              </a:ext>
            </a:extLst>
          </p:cNvPr>
          <p:cNvCxnSpPr>
            <a:cxnSpLocks/>
          </p:cNvCxnSpPr>
          <p:nvPr/>
        </p:nvCxnSpPr>
        <p:spPr>
          <a:xfrm>
            <a:off x="149870" y="4404507"/>
            <a:ext cx="3652000" cy="467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D908522-2B4D-4303-8828-C44D481FD868}"/>
              </a:ext>
            </a:extLst>
          </p:cNvPr>
          <p:cNvSpPr txBox="1"/>
          <p:nvPr/>
        </p:nvSpPr>
        <p:spPr>
          <a:xfrm>
            <a:off x="2034804" y="3341802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/>
              <a:t>α</a:t>
            </a:r>
            <a:endParaRPr lang="ru-RU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6ED082F-4AED-42DB-AD6A-1E7B75876B78}"/>
                  </a:ext>
                </a:extLst>
              </p:cNvPr>
              <p:cNvSpPr txBox="1"/>
              <p:nvPr/>
            </p:nvSpPr>
            <p:spPr>
              <a:xfrm>
                <a:off x="4486365" y="3064803"/>
                <a:ext cx="3686330" cy="7636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6ED082F-4AED-42DB-AD6A-1E7B75876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365" y="3064803"/>
                <a:ext cx="3686330" cy="76360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0D4A02C-919E-47CA-888B-79FBCF560D2F}"/>
                  </a:ext>
                </a:extLst>
              </p:cNvPr>
              <p:cNvSpPr txBox="1"/>
              <p:nvPr/>
            </p:nvSpPr>
            <p:spPr>
              <a:xfrm>
                <a:off x="8918888" y="2802723"/>
                <a:ext cx="2388667" cy="9401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𝑔𝐻</m:t>
                          </m:r>
                        </m:den>
                      </m:f>
                      <m:r>
                        <a:rPr lang="ru-RU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0D4A02C-919E-47CA-888B-79FBCF560D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8888" y="2802723"/>
                <a:ext cx="2388667" cy="9401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CEB04FE-BC89-4DF1-9EC4-C13B404109C9}"/>
                  </a:ext>
                </a:extLst>
              </p:cNvPr>
              <p:cNvSpPr txBox="1"/>
              <p:nvPr/>
            </p:nvSpPr>
            <p:spPr>
              <a:xfrm>
                <a:off x="6918131" y="4066786"/>
                <a:ext cx="2629118" cy="815223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𝑔h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𝑔𝐻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CEB04FE-BC89-4DF1-9EC4-C13B40410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8131" y="4066786"/>
                <a:ext cx="2629118" cy="81522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6866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140ABB-30AF-4A24-94F4-1A4E7DBE126D}"/>
              </a:ext>
            </a:extLst>
          </p:cNvPr>
          <p:cNvSpPr txBox="1"/>
          <p:nvPr/>
        </p:nvSpPr>
        <p:spPr>
          <a:xfrm>
            <a:off x="0" y="506627"/>
            <a:ext cx="6083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Из закона сохранения энергии: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B4AE159-08F0-4E6B-B60F-761EF0E61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146" y="1648036"/>
            <a:ext cx="7670568" cy="356192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4A579C3-976D-4182-AF2D-9FB2BE7B432F}"/>
                  </a:ext>
                </a:extLst>
              </p:cNvPr>
              <p:cNvSpPr txBox="1"/>
              <p:nvPr/>
            </p:nvSpPr>
            <p:spPr>
              <a:xfrm>
                <a:off x="8502593" y="483486"/>
                <a:ext cx="3340594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𝑚𝑔𝐻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𝑚𝑔h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4A579C3-976D-4182-AF2D-9FB2BE7B43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2593" y="483486"/>
                <a:ext cx="3340594" cy="8617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0D9FE72-022F-4817-839D-1D22063D73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897" y="2128215"/>
            <a:ext cx="142875" cy="147638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C972F3FA-B6AC-4030-8BE2-0BD21FB9BC44}"/>
              </a:ext>
            </a:extLst>
          </p:cNvPr>
          <p:cNvCxnSpPr>
            <a:cxnSpLocks/>
          </p:cNvCxnSpPr>
          <p:nvPr/>
        </p:nvCxnSpPr>
        <p:spPr>
          <a:xfrm>
            <a:off x="4850593" y="2202034"/>
            <a:ext cx="3652000" cy="467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54135BEB-FF2B-4A93-A95C-1EC92165D87C}"/>
              </a:ext>
            </a:extLst>
          </p:cNvPr>
          <p:cNvCxnSpPr>
            <a:cxnSpLocks/>
          </p:cNvCxnSpPr>
          <p:nvPr/>
        </p:nvCxnSpPr>
        <p:spPr>
          <a:xfrm flipH="1" flipV="1">
            <a:off x="7758549" y="2202034"/>
            <a:ext cx="15014" cy="272016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74DD77B-4909-4999-BBD7-D16FC5677D43}"/>
              </a:ext>
            </a:extLst>
          </p:cNvPr>
          <p:cNvSpPr txBox="1"/>
          <p:nvPr/>
        </p:nvSpPr>
        <p:spPr>
          <a:xfrm>
            <a:off x="7773563" y="3680612"/>
            <a:ext cx="383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endParaRPr lang="ru-RU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87189BA-31C7-4437-B46C-5E81FA5AF702}"/>
                  </a:ext>
                </a:extLst>
              </p:cNvPr>
              <p:cNvSpPr txBox="1"/>
              <p:nvPr/>
            </p:nvSpPr>
            <p:spPr>
              <a:xfrm>
                <a:off x="836579" y="1522290"/>
                <a:ext cx="7476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𝑚𝑔𝐻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87189BA-31C7-4437-B46C-5E81FA5AF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579" y="1522290"/>
                <a:ext cx="747641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E2D1D31-72DC-4DF2-83DF-FE97AF4D457A}"/>
                  </a:ext>
                </a:extLst>
              </p:cNvPr>
              <p:cNvSpPr txBox="1"/>
              <p:nvPr/>
            </p:nvSpPr>
            <p:spPr>
              <a:xfrm>
                <a:off x="6989384" y="1587588"/>
                <a:ext cx="142430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𝑚𝑔h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E2D1D31-72DC-4DF2-83DF-FE97AF4D4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9384" y="1587588"/>
                <a:ext cx="1424301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3DC58FA-F455-4419-8728-FF6CCB202010}"/>
                  </a:ext>
                </a:extLst>
              </p:cNvPr>
              <p:cNvSpPr txBox="1"/>
              <p:nvPr/>
            </p:nvSpPr>
            <p:spPr>
              <a:xfrm>
                <a:off x="8942289" y="1587588"/>
                <a:ext cx="2430345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𝑔𝐻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𝑔h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3DC58FA-F455-4419-8728-FF6CCB202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2289" y="1587588"/>
                <a:ext cx="2430345" cy="8617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117F042-16E8-4A51-8212-F2401EFF3338}"/>
                  </a:ext>
                </a:extLst>
              </p:cNvPr>
              <p:cNvSpPr txBox="1"/>
              <p:nvPr/>
            </p:nvSpPr>
            <p:spPr>
              <a:xfrm>
                <a:off x="9254144" y="2841148"/>
                <a:ext cx="1837491" cy="7209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ru-RU" sz="28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117F042-16E8-4A51-8212-F2401EFF33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4144" y="2841148"/>
                <a:ext cx="1837491" cy="7209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54D1796-F2E3-4D1E-9858-95A2DBE150E0}"/>
                  </a:ext>
                </a:extLst>
              </p:cNvPr>
              <p:cNvSpPr txBox="1"/>
              <p:nvPr/>
            </p:nvSpPr>
            <p:spPr>
              <a:xfrm>
                <a:off x="9116582" y="3953901"/>
                <a:ext cx="2629118" cy="815223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𝑔h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𝑔𝐻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54D1796-F2E3-4D1E-9858-95A2DBE150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6582" y="3953901"/>
                <a:ext cx="2629118" cy="81522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78A6E96-14EA-4F64-BEAC-0B480BA604FD}"/>
                  </a:ext>
                </a:extLst>
              </p:cNvPr>
              <p:cNvSpPr txBox="1"/>
              <p:nvPr/>
            </p:nvSpPr>
            <p:spPr>
              <a:xfrm>
                <a:off x="632703" y="5554871"/>
                <a:ext cx="7523919" cy="6696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𝑔h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𝑔𝐻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  <m:r>
                      <a:rPr lang="en-US" sz="28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𝐻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𝐻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ru-RU" sz="28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78A6E96-14EA-4F64-BEAC-0B480BA60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703" y="5554871"/>
                <a:ext cx="7523919" cy="66967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56AC6B-6994-4558-A808-008B769BD9E0}"/>
                  </a:ext>
                </a:extLst>
              </p:cNvPr>
              <p:cNvSpPr txBox="1"/>
              <p:nvPr/>
            </p:nvSpPr>
            <p:spPr>
              <a:xfrm>
                <a:off x="8502593" y="5104906"/>
                <a:ext cx="234878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56AC6B-6994-4558-A808-008B769BD9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2593" y="5104906"/>
                <a:ext cx="2348784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31E18AB-676F-49DF-963D-3221C4266385}"/>
                  </a:ext>
                </a:extLst>
              </p:cNvPr>
              <p:cNvSpPr txBox="1"/>
              <p:nvPr/>
            </p:nvSpPr>
            <p:spPr>
              <a:xfrm>
                <a:off x="8584808" y="5544843"/>
                <a:ext cx="1846333" cy="91057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h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𝐻</m:t>
                          </m:r>
                        </m:num>
                        <m:den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</m:t>
                          </m:r>
                        </m:den>
                      </m:f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;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31E18AB-676F-49DF-963D-3221C4266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4808" y="5544843"/>
                <a:ext cx="1846333" cy="91057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636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E3A1DF1-F771-463C-AF07-BAF6C2B04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65" y="5877242"/>
            <a:ext cx="4076700" cy="2762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0A6FEFC-7A20-4184-9AAE-36915205B9CF}"/>
                  </a:ext>
                </a:extLst>
              </p:cNvPr>
              <p:cNvSpPr txBox="1"/>
              <p:nvPr/>
            </p:nvSpPr>
            <p:spPr>
              <a:xfrm>
                <a:off x="162365" y="467233"/>
                <a:ext cx="11671479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720725" algn="just"/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Смешение х груза пружинного маятника меняется с течением времени t по закону </a:t>
                </a:r>
                <a:r>
                  <a:rPr lang="en-US" sz="2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x</a:t>
                </a:r>
                <a:r>
                  <a:rPr lang="ru-RU" sz="2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2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Asin</a:t>
                </a:r>
                <a:r>
                  <a:rPr lang="ru-RU" sz="2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(4</a:t>
                </a:r>
                <a14:m>
                  <m:oMath xmlns:m="http://schemas.openxmlformats.org/officeDocument/2006/math">
                    <m:r>
                      <a:rPr lang="ru-RU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𝝅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𝒕</m:t>
                    </m:r>
                  </m:oMath>
                </a14:m>
                <a:r>
                  <a:rPr lang="ru-RU" sz="2400" b="1" i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). 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Через какое минимальное время, начиная с момента </a:t>
                </a:r>
                <a:r>
                  <a:rPr lang="ru-RU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:r>
                  <a:rPr lang="ru-RU" sz="2400" baseline="-250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o</a:t>
                </a:r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0, кинетическая энергия груза маятника примет минимальное значение?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0A6FEFC-7A20-4184-9AAE-36915205B9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65" y="467233"/>
                <a:ext cx="11671479" cy="1569660"/>
              </a:xfrm>
              <a:prstGeom prst="rect">
                <a:avLst/>
              </a:prstGeom>
              <a:blipFill>
                <a:blip r:embed="rId3"/>
                <a:stretch>
                  <a:fillRect l="-836" t="-3113" r="-784" b="-81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E4211E6-F779-4A93-B550-1517391B58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365" y="492207"/>
            <a:ext cx="533400" cy="390525"/>
          </a:xfrm>
          <a:prstGeom prst="rect">
            <a:avLst/>
          </a:prstGeom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26E4B39C-27E5-48BC-8EB1-238308DD2458}"/>
              </a:ext>
            </a:extLst>
          </p:cNvPr>
          <p:cNvSpPr/>
          <p:nvPr/>
        </p:nvSpPr>
        <p:spPr>
          <a:xfrm>
            <a:off x="1439917" y="5554076"/>
            <a:ext cx="10054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0</a:t>
            </a:r>
            <a:r>
              <a:rPr lang="ru-RU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,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25</a:t>
            </a:r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0BCA90B-9C78-44FC-9F33-0BB21005AEE3}"/>
                  </a:ext>
                </a:extLst>
              </p:cNvPr>
              <p:cNvSpPr txBox="1"/>
              <p:nvPr/>
            </p:nvSpPr>
            <p:spPr>
              <a:xfrm>
                <a:off x="4239065" y="2242716"/>
                <a:ext cx="3343992" cy="809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=0,5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0BCA90B-9C78-44FC-9F33-0BB21005A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065" y="2242716"/>
                <a:ext cx="3343992" cy="8094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4D5A55-1ABC-4A28-B590-0E70DB2CB2A1}"/>
                  </a:ext>
                </a:extLst>
              </p:cNvPr>
              <p:cNvSpPr txBox="1"/>
              <p:nvPr/>
            </p:nvSpPr>
            <p:spPr>
              <a:xfrm>
                <a:off x="638288" y="3305901"/>
                <a:ext cx="10915424" cy="803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через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после начала колебаний т.е 0, 25 с⟹ </m:t>
                          </m:r>
                          <m:sSub>
                            <m:sSubPr>
                              <m:ctrlPr>
                                <a:rPr lang="ru-R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ru-R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e>
                      </m:func>
                    </m:oMath>
                  </m:oMathPara>
                </a14:m>
                <a:endParaRPr lang="ru-RU" sz="2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4D5A55-1ABC-4A28-B590-0E70DB2CB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88" y="3305901"/>
                <a:ext cx="10915424" cy="8038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846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A6A1721-730E-4803-916B-1B2CE5088D80}"/>
                  </a:ext>
                </a:extLst>
              </p:cNvPr>
              <p:cNvSpPr txBox="1"/>
              <p:nvPr/>
            </p:nvSpPr>
            <p:spPr>
              <a:xfrm>
                <a:off x="1770560" y="470961"/>
                <a:ext cx="2629118" cy="815223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𝑔h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𝑔𝐻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A6A1721-730E-4803-916B-1B2CE5088D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560" y="470961"/>
                <a:ext cx="2629118" cy="8152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AC7FCA0-1F57-4F06-8D8F-367A4A9BF3CB}"/>
                  </a:ext>
                </a:extLst>
              </p:cNvPr>
              <p:cNvSpPr txBox="1"/>
              <p:nvPr/>
            </p:nvSpPr>
            <p:spPr>
              <a:xfrm>
                <a:off x="1770560" y="1445454"/>
                <a:ext cx="1846333" cy="91057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h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𝐻</m:t>
                          </m:r>
                        </m:num>
                        <m:den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</m:t>
                          </m:r>
                        </m:den>
                      </m:f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;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AC7FCA0-1F57-4F06-8D8F-367A4A9BF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560" y="1445454"/>
                <a:ext cx="1846333" cy="9105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8B36BD3-3566-40C0-B49A-24DDCF9DE896}"/>
                  </a:ext>
                </a:extLst>
              </p:cNvPr>
              <p:cNvSpPr txBox="1"/>
              <p:nvPr/>
            </p:nvSpPr>
            <p:spPr>
              <a:xfrm>
                <a:off x="5477979" y="736129"/>
                <a:ext cx="6194260" cy="1100109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𝑔𝐻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𝑔𝐻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𝑔𝐻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8B36BD3-3566-40C0-B49A-24DDCF9DE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979" y="736129"/>
                <a:ext cx="6194260" cy="11001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28DFD57-F379-4D63-9909-437463262D5A}"/>
                  </a:ext>
                </a:extLst>
              </p:cNvPr>
              <p:cNvSpPr txBox="1"/>
              <p:nvPr/>
            </p:nvSpPr>
            <p:spPr>
              <a:xfrm>
                <a:off x="5477979" y="2080516"/>
                <a:ext cx="1521057" cy="1273041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𝑔𝐻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28DFD57-F379-4D63-9909-437463262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979" y="2080516"/>
                <a:ext cx="1521057" cy="12730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1ED9DCE-33EF-4DA5-9F46-748854B5EC44}"/>
              </a:ext>
            </a:extLst>
          </p:cNvPr>
          <p:cNvSpPr txBox="1"/>
          <p:nvPr/>
        </p:nvSpPr>
        <p:spPr>
          <a:xfrm>
            <a:off x="1712094" y="3518742"/>
            <a:ext cx="7927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3. 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После отрыва тело движется по параболе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Дуга 6">
            <a:extLst>
              <a:ext uri="{FF2B5EF4-FFF2-40B4-BE49-F238E27FC236}">
                <a16:creationId xmlns:a16="http://schemas.microsoft.com/office/drawing/2014/main" id="{F988ADB5-6099-4797-A6C9-6A9A36F2719F}"/>
              </a:ext>
            </a:extLst>
          </p:cNvPr>
          <p:cNvSpPr/>
          <p:nvPr/>
        </p:nvSpPr>
        <p:spPr>
          <a:xfrm>
            <a:off x="2251130" y="4302012"/>
            <a:ext cx="3844870" cy="2210038"/>
          </a:xfrm>
          <a:prstGeom prst="arc">
            <a:avLst>
              <a:gd name="adj1" fmla="val 11289209"/>
              <a:gd name="adj2" fmla="val 2062945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2AE2A28-95F5-40D0-BF49-74412AF5DE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013" y="4709745"/>
            <a:ext cx="215884" cy="22308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051F299-C134-4445-86BC-73E3DAAB53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8612">
            <a:off x="5008730" y="4448384"/>
            <a:ext cx="1047750" cy="176212"/>
          </a:xfrm>
          <a:prstGeom prst="rect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623BDAC9-865F-4DE4-8CE8-DEF24D49C91E}"/>
              </a:ext>
            </a:extLst>
          </p:cNvPr>
          <p:cNvCxnSpPr>
            <a:cxnSpLocks/>
            <a:endCxn id="11" idx="3"/>
          </p:cNvCxnSpPr>
          <p:nvPr/>
        </p:nvCxnSpPr>
        <p:spPr>
          <a:xfrm>
            <a:off x="3917633" y="4886978"/>
            <a:ext cx="1986633" cy="1871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234FEFC-06A8-47FF-AE9A-5C756B00A6BE}"/>
              </a:ext>
            </a:extLst>
          </p:cNvPr>
          <p:cNvSpPr txBox="1"/>
          <p:nvPr/>
        </p:nvSpPr>
        <p:spPr>
          <a:xfrm>
            <a:off x="5319923" y="4563493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</a:t>
            </a:r>
            <a:endParaRPr lang="ru-RU" dirty="0"/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89C4110F-DEAA-4E0B-B009-65BE651642F6}"/>
              </a:ext>
            </a:extLst>
          </p:cNvPr>
          <p:cNvCxnSpPr>
            <a:cxnSpLocks/>
          </p:cNvCxnSpPr>
          <p:nvPr/>
        </p:nvCxnSpPr>
        <p:spPr>
          <a:xfrm flipV="1">
            <a:off x="2251130" y="4020006"/>
            <a:ext cx="16726" cy="12254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A277F4E-B1D4-4E95-AB6C-CC71344B6A06}"/>
              </a:ext>
            </a:extLst>
          </p:cNvPr>
          <p:cNvSpPr txBox="1"/>
          <p:nvPr/>
        </p:nvSpPr>
        <p:spPr>
          <a:xfrm>
            <a:off x="2272870" y="399609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D7C6FED-89EA-46FB-B1C1-CF6109A0CED9}"/>
                  </a:ext>
                </a:extLst>
              </p:cNvPr>
              <p:cNvSpPr txBox="1"/>
              <p:nvPr/>
            </p:nvSpPr>
            <p:spPr>
              <a:xfrm>
                <a:off x="7911101" y="4091053"/>
                <a:ext cx="2615203" cy="4648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𝑣𝑠𝑖𝑛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𝑔𝑡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D7C6FED-89EA-46FB-B1C1-CF6109A0CE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1101" y="4091053"/>
                <a:ext cx="2615203" cy="4648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86DC88B-385D-407F-A925-592EA279AD3A}"/>
                  </a:ext>
                </a:extLst>
              </p:cNvPr>
              <p:cNvSpPr txBox="1"/>
              <p:nvPr/>
            </p:nvSpPr>
            <p:spPr>
              <a:xfrm>
                <a:off x="6282064" y="4527816"/>
                <a:ext cx="1760225" cy="8792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86DC88B-385D-407F-A925-592EA279AD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064" y="4527816"/>
                <a:ext cx="1760225" cy="8792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7EDA527-DDAD-40C8-BFB3-57979C1E40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476" y="4235382"/>
            <a:ext cx="1047750" cy="17621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0B00E39-088D-4A24-9E63-BA2E972604B9}"/>
                  </a:ext>
                </a:extLst>
              </p:cNvPr>
              <p:cNvSpPr txBox="1"/>
              <p:nvPr/>
            </p:nvSpPr>
            <p:spPr>
              <a:xfrm>
                <a:off x="8205924" y="4742399"/>
                <a:ext cx="3996800" cy="490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В верхней точке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ru-RU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=0.</a:t>
                </a: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0B00E39-088D-4A24-9E63-BA2E97260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5924" y="4742399"/>
                <a:ext cx="3996800" cy="490840"/>
              </a:xfrm>
              <a:prstGeom prst="rect">
                <a:avLst/>
              </a:prstGeom>
              <a:blipFill>
                <a:blip r:embed="rId10"/>
                <a:stretch>
                  <a:fillRect l="-2287" t="-5000" r="-1372" b="-27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A941EF5-D69C-4FFC-BFED-DD3582012C3C}"/>
                  </a:ext>
                </a:extLst>
              </p:cNvPr>
              <p:cNvSpPr txBox="1"/>
              <p:nvPr/>
            </p:nvSpPr>
            <p:spPr>
              <a:xfrm>
                <a:off x="274962" y="5611228"/>
                <a:ext cx="3178499" cy="5372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ra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A941EF5-D69C-4FFC-BFED-DD3582012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962" y="5611228"/>
                <a:ext cx="3178499" cy="53726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2D20308-DE09-4C30-BAB5-726E9E68A652}"/>
                  </a:ext>
                </a:extLst>
              </p:cNvPr>
              <p:cNvSpPr txBox="1"/>
              <p:nvPr/>
            </p:nvSpPr>
            <p:spPr>
              <a:xfrm>
                <a:off x="2693726" y="5289808"/>
                <a:ext cx="6149082" cy="10328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𝑐𝑜𝑠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h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𝐻</m:t>
                          </m:r>
                        </m:num>
                        <m:den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𝐻</m:t>
                          </m:r>
                        </m:den>
                      </m:f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5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𝐻</m:t>
                              </m:r>
                            </m:num>
                            <m:den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3</m:t>
                              </m:r>
                            </m:den>
                          </m:f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𝐻</m:t>
                          </m:r>
                        </m:num>
                        <m:den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𝐻</m:t>
                          </m:r>
                        </m:den>
                      </m:f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num>
                        <m:den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den>
                      </m:f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;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2D20308-DE09-4C30-BAB5-726E9E68A6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726" y="5289808"/>
                <a:ext cx="6149082" cy="103284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66097F0-E4CB-4D35-BBBC-CD5B195EB53C}"/>
                  </a:ext>
                </a:extLst>
              </p:cNvPr>
              <p:cNvSpPr txBox="1"/>
              <p:nvPr/>
            </p:nvSpPr>
            <p:spPr>
              <a:xfrm>
                <a:off x="8714556" y="5352228"/>
                <a:ext cx="1849416" cy="9080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66097F0-E4CB-4D35-BBBC-CD5B195EB5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4556" y="5352228"/>
                <a:ext cx="1849416" cy="90800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42489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C54C577-9968-448F-A1BB-86E99C1A189D}"/>
                  </a:ext>
                </a:extLst>
              </p:cNvPr>
              <p:cNvSpPr txBox="1"/>
              <p:nvPr/>
            </p:nvSpPr>
            <p:spPr>
              <a:xfrm>
                <a:off x="5100536" y="397605"/>
                <a:ext cx="2108591" cy="13552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𝑔𝐻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rad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C54C577-9968-448F-A1BB-86E99C1A1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0536" y="397605"/>
                <a:ext cx="2108591" cy="13552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F427A3-994F-49C6-AD47-4E2B55FF5867}"/>
                  </a:ext>
                </a:extLst>
              </p:cNvPr>
              <p:cNvSpPr txBox="1"/>
              <p:nvPr/>
            </p:nvSpPr>
            <p:spPr>
              <a:xfrm>
                <a:off x="4593441" y="2060307"/>
                <a:ext cx="4315540" cy="12797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10·2, 16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rad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·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0,2 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F427A3-994F-49C6-AD47-4E2B55FF58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441" y="2060307"/>
                <a:ext cx="4315540" cy="12797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9711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D70DC2B-04E8-4125-92E3-BAE253E28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73" y="484726"/>
            <a:ext cx="552450" cy="3905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80D995-D0DA-408A-8C58-AB11995E2CD2}"/>
              </a:ext>
            </a:extLst>
          </p:cNvPr>
          <p:cNvSpPr txBox="1"/>
          <p:nvPr/>
        </p:nvSpPr>
        <p:spPr>
          <a:xfrm>
            <a:off x="305871" y="386082"/>
            <a:ext cx="999636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indent="719138" algn="just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Бусинка движется по неподвижной горизонтальной спице, параллельной оси ОХ. На графике изображена зависимость координаты х бусинки от времени 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t.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На основании графика выберите все верные утверждения о движении бусинки на участках 1 (ветвь параболы) и 2 (линейная зависимость). Запишите цифры, под которыми они указаны.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E9B639-2D51-4BED-B0D1-EAE266A0DF98}"/>
              </a:ext>
            </a:extLst>
          </p:cNvPr>
          <p:cNvSpPr txBox="1"/>
          <p:nvPr/>
        </p:nvSpPr>
        <p:spPr>
          <a:xfrm>
            <a:off x="305870" y="2836681"/>
            <a:ext cx="1188613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563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1)	На участке 1 кинетическая энергия бусинки уменьшается, а на участке 2 увеличивается.</a:t>
            </a:r>
          </a:p>
          <a:p>
            <a:pPr defTabSz="182563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2)	На участке 1 модуль скорости бусинки увеличивается, а на участке 2 не изменяется.</a:t>
            </a:r>
          </a:p>
          <a:p>
            <a:pPr defTabSz="182563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3)	На участке 2 равнодействующая всех сил, действующих на бусинку, равна 0.</a:t>
            </a:r>
          </a:p>
          <a:p>
            <a:pPr defTabSz="182563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4)	На участке 1 модуль импульса бусинки уменьшается, а на участке 2 остаётся неизменным.</a:t>
            </a:r>
          </a:p>
          <a:p>
            <a:pPr defTabSz="182563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5)	На участке 1 вектор скорости бусинки направлен в ту же сторону, что и вектор её ускорения.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6E46A1A-1AFE-4868-92DF-F11F28C47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2238" y="663644"/>
            <a:ext cx="1676401" cy="94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077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9732986-B51C-4E6E-BDC1-2A2ED085E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94" y="5898614"/>
            <a:ext cx="5903716" cy="461665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56C36EF-1059-4451-A338-F8F0E56D9882}"/>
              </a:ext>
            </a:extLst>
          </p:cNvPr>
          <p:cNvSpPr/>
          <p:nvPr/>
        </p:nvSpPr>
        <p:spPr>
          <a:xfrm>
            <a:off x="3054088" y="5666724"/>
            <a:ext cx="652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34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777043E-D0FE-431B-ABE1-6A2CA7F57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4698" y="632518"/>
            <a:ext cx="3180879" cy="179286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1EAB8EC-DB47-4069-82F7-1F5DC64301A9}"/>
              </a:ext>
            </a:extLst>
          </p:cNvPr>
          <p:cNvSpPr txBox="1"/>
          <p:nvPr/>
        </p:nvSpPr>
        <p:spPr>
          <a:xfrm>
            <a:off x="226421" y="2751693"/>
            <a:ext cx="1188613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563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3)	На участке 2 равнодействующая всех сил, действующих на бусинку, равна 0.</a:t>
            </a:r>
            <a:r>
              <a:rPr lang="ru-RU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Верно.</a:t>
            </a:r>
          </a:p>
          <a:p>
            <a:pPr defTabSz="182563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4)	На участке 1 модуль импульса бусинки уменьшается, а на участке 2 остаётся неизменным. </a:t>
            </a:r>
            <a:r>
              <a:rPr lang="ru-RU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Верно.</a:t>
            </a:r>
          </a:p>
          <a:p>
            <a:pPr defTabSz="182563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5)	На участке 1 вектор скорости бусинки направлен в ту же сторону, что и вектор её ускорения. </a:t>
            </a:r>
            <a:r>
              <a:rPr lang="ru-RU" sz="24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Неверно.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9C3AB4-1C14-4A88-85D5-A1D4E01C5DDA}"/>
              </a:ext>
            </a:extLst>
          </p:cNvPr>
          <p:cNvSpPr txBox="1"/>
          <p:nvPr/>
        </p:nvSpPr>
        <p:spPr>
          <a:xfrm>
            <a:off x="226422" y="497721"/>
            <a:ext cx="84847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1)	На участке 1 кинетическая энергия бусинки уменьшается, а на участке 2 увеличивается.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Неверно.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4F4708-919C-4890-B349-0925A317FEA4}"/>
              </a:ext>
            </a:extLst>
          </p:cNvPr>
          <p:cNvSpPr txBox="1"/>
          <p:nvPr/>
        </p:nvSpPr>
        <p:spPr>
          <a:xfrm>
            <a:off x="226421" y="1558729"/>
            <a:ext cx="84847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82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2)	На участке 1 модуль скорости бусинки увеличивается, а на участке 2 не изменяется.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Неверно.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41D4224-C95D-407D-ABC6-048DAAFDD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4850" y="1184913"/>
            <a:ext cx="998660" cy="102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12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89645C7-E3F5-429C-9773-5ACCD9D0D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474809"/>
            <a:ext cx="533400" cy="400050"/>
          </a:xfrm>
          <a:prstGeom prst="rect">
            <a:avLst/>
          </a:prstGeom>
        </p:spPr>
      </p:pic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AF2510D5-7127-420A-8E50-9C976E9103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650026"/>
              </p:ext>
            </p:extLst>
          </p:nvPr>
        </p:nvGraphicFramePr>
        <p:xfrm>
          <a:off x="1786708" y="4908599"/>
          <a:ext cx="8128000" cy="8968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06696827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069631144"/>
                    </a:ext>
                  </a:extLst>
                </a:gridCol>
              </a:tblGrid>
              <a:tr h="317981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</a:rPr>
                        <a:t>Время движения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</a:rPr>
                        <a:t>Модуль работы силы трения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0005209"/>
                  </a:ext>
                </a:extLst>
              </a:tr>
              <a:tr h="5310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308441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14433172-9371-4EFB-B271-1D317E8D9170}"/>
              </a:ext>
            </a:extLst>
          </p:cNvPr>
          <p:cNvSpPr txBox="1"/>
          <p:nvPr/>
        </p:nvSpPr>
        <p:spPr>
          <a:xfrm>
            <a:off x="342899" y="474809"/>
            <a:ext cx="957180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indent="719138" algn="just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С вершины шероховатой наклонной плоскости из состояния покоя скользит с ускорением лёгкий ящик, в котором находится груз массой 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m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(см. рисунок). Как изменятся время движения по наклонной плоскости и модуль работы силы трения, действующей на ящик, если с той же наклонной плоскости будет скользить тот же ящик с грузом массой 4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m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145598-25EE-4188-AB8C-2B3BE67F9084}"/>
              </a:ext>
            </a:extLst>
          </p:cNvPr>
          <p:cNvSpPr txBox="1"/>
          <p:nvPr/>
        </p:nvSpPr>
        <p:spPr>
          <a:xfrm>
            <a:off x="342899" y="3023886"/>
            <a:ext cx="1168799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Для каждой величины определите соответствующих! характер изменения:</a:t>
            </a:r>
          </a:p>
          <a:p>
            <a:pPr marR="0" indent="1071563" algn="l" defTabSz="182563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1)	Увеличится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2)	уменьшится</a:t>
            </a:r>
            <a:r>
              <a:rPr lang="en-US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   </a:t>
            </a:r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3)	не изменится</a:t>
            </a:r>
          </a:p>
          <a:p>
            <a:pPr marR="0" algn="l" rtl="0"/>
            <a:r>
              <a:rPr lang="ru-RU" sz="2400" b="0" i="0" u="none" strike="noStrike" dirty="0">
                <a:solidFill>
                  <a:srgbClr val="000000"/>
                </a:solidFill>
                <a:latin typeface="Courier New" panose="02070309020205020404" pitchFamily="49" charset="0"/>
              </a:rPr>
              <a:t>Запишите в таблицу выбранные цифры для каждой физической величины. Цифры в ответе могут повторяться.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A6EBD02-3781-433B-9F11-404D8E60B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94" y="5898614"/>
            <a:ext cx="5903716" cy="46166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8170384-7052-485A-AC7B-0457BF9130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6486" y="1724624"/>
            <a:ext cx="2004406" cy="91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40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7CC6B73-F875-4096-B617-BAC7C5D82056}"/>
                  </a:ext>
                </a:extLst>
              </p:cNvPr>
              <p:cNvSpPr txBox="1"/>
              <p:nvPr/>
            </p:nvSpPr>
            <p:spPr>
              <a:xfrm>
                <a:off x="2752809" y="4057177"/>
                <a:ext cx="6728060" cy="5365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тр</m:t>
                          </m:r>
                        </m:sub>
                      </m:sSub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𝑚𝑔𝑐𝑜𝑠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  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↗⟹</m:t>
                      </m:r>
                      <m:sSub>
                        <m:sSubPr>
                          <m:ctrlPr>
                            <a:rPr lang="ru-RU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sz="3200" i="1">
                              <a:latin typeface="Cambria Math" panose="02040503050406030204" pitchFamily="18" charset="0"/>
                            </a:rPr>
                            <m:t>тр</m:t>
                          </m:r>
                        </m:sub>
                      </m:sSub>
                      <m:r>
                        <a:rPr lang="ru-RU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↗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7CC6B73-F875-4096-B617-BAC7C5D82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2809" y="4057177"/>
                <a:ext cx="6728060" cy="5365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0A4F0B-65C9-4BA8-BD14-44C48077F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0738" y="627343"/>
            <a:ext cx="5216444" cy="2377113"/>
          </a:xfrm>
          <a:prstGeom prst="rect">
            <a:avLst/>
          </a:prstGeom>
        </p:spPr>
      </p:pic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12353CCA-13D1-416A-82D8-1E096C3956BA}"/>
              </a:ext>
            </a:extLst>
          </p:cNvPr>
          <p:cNvCxnSpPr/>
          <p:nvPr/>
        </p:nvCxnSpPr>
        <p:spPr>
          <a:xfrm>
            <a:off x="5969726" y="1554480"/>
            <a:ext cx="0" cy="9535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C392C6C6-F1C0-4567-B35C-9B6A70723C7F}"/>
              </a:ext>
            </a:extLst>
          </p:cNvPr>
          <p:cNvCxnSpPr/>
          <p:nvPr/>
        </p:nvCxnSpPr>
        <p:spPr>
          <a:xfrm flipV="1">
            <a:off x="5969726" y="796834"/>
            <a:ext cx="418011" cy="7576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BE2E6C54-5811-4965-AFDF-33621B8D6AB3}"/>
              </a:ext>
            </a:extLst>
          </p:cNvPr>
          <p:cNvCxnSpPr/>
          <p:nvPr/>
        </p:nvCxnSpPr>
        <p:spPr>
          <a:xfrm flipH="1" flipV="1">
            <a:off x="4872446" y="979714"/>
            <a:ext cx="1097280" cy="5747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90B2EAD-830E-434F-B93E-F58DA1243387}"/>
                  </a:ext>
                </a:extLst>
              </p:cNvPr>
              <p:cNvSpPr txBox="1"/>
              <p:nvPr/>
            </p:nvSpPr>
            <p:spPr>
              <a:xfrm>
                <a:off x="5213920" y="2077182"/>
                <a:ext cx="61504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90B2EAD-830E-434F-B93E-F58DA1243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920" y="2077182"/>
                <a:ext cx="615040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3A2FF20-748A-4AD4-B2CA-D9B40B8848DE}"/>
                  </a:ext>
                </a:extLst>
              </p:cNvPr>
              <p:cNvSpPr txBox="1"/>
              <p:nvPr/>
            </p:nvSpPr>
            <p:spPr>
              <a:xfrm>
                <a:off x="6489899" y="516263"/>
                <a:ext cx="353430" cy="4831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3A2FF20-748A-4AD4-B2CA-D9B40B884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899" y="516263"/>
                <a:ext cx="353430" cy="4831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F9F8CA5-426B-403B-BC86-FE72B9107967}"/>
                  </a:ext>
                </a:extLst>
              </p:cNvPr>
              <p:cNvSpPr txBox="1"/>
              <p:nvPr/>
            </p:nvSpPr>
            <p:spPr>
              <a:xfrm>
                <a:off x="4941146" y="435064"/>
                <a:ext cx="526619" cy="5317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ru-RU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2800" b="0" i="1" smtClean="0">
                                  <a:latin typeface="Cambria Math" panose="02040503050406030204" pitchFamily="18" charset="0"/>
                                </a:rPr>
                                <m:t>тр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F9F8CA5-426B-403B-BC86-FE72B9107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1146" y="435064"/>
                <a:ext cx="526619" cy="53174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E0CC27F3-91AA-43CF-A9E5-A641221EF922}"/>
              </a:ext>
            </a:extLst>
          </p:cNvPr>
          <p:cNvCxnSpPr>
            <a:cxnSpLocks/>
          </p:cNvCxnSpPr>
          <p:nvPr/>
        </p:nvCxnSpPr>
        <p:spPr>
          <a:xfrm>
            <a:off x="3879669" y="509776"/>
            <a:ext cx="4990011" cy="247121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BF96B336-E4C0-4064-A3AE-950176BA7C9E}"/>
              </a:ext>
            </a:extLst>
          </p:cNvPr>
          <p:cNvCxnSpPr/>
          <p:nvPr/>
        </p:nvCxnSpPr>
        <p:spPr>
          <a:xfrm flipV="1">
            <a:off x="5071314" y="477236"/>
            <a:ext cx="1515291" cy="2582293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995C494-F8BC-46F3-86DE-9DC80FBE0DE4}"/>
              </a:ext>
            </a:extLst>
          </p:cNvPr>
          <p:cNvSpPr txBox="1"/>
          <p:nvPr/>
        </p:nvSpPr>
        <p:spPr>
          <a:xfrm>
            <a:off x="8603595" y="2508069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х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D6C698-F01A-40A2-9EF5-585DC57909C9}"/>
              </a:ext>
            </a:extLst>
          </p:cNvPr>
          <p:cNvSpPr txBox="1"/>
          <p:nvPr/>
        </p:nvSpPr>
        <p:spPr>
          <a:xfrm>
            <a:off x="6192078" y="32511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endParaRPr lang="ru-RU" dirty="0"/>
          </a:p>
        </p:txBody>
      </p:sp>
      <p:graphicFrame>
        <p:nvGraphicFramePr>
          <p:cNvPr id="20" name="Таблица 8">
            <a:extLst>
              <a:ext uri="{FF2B5EF4-FFF2-40B4-BE49-F238E27FC236}">
                <a16:creationId xmlns:a16="http://schemas.microsoft.com/office/drawing/2014/main" id="{004B15A1-2A92-45C8-8ED3-B0E4CB5D16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406363"/>
              </p:ext>
            </p:extLst>
          </p:nvPr>
        </p:nvGraphicFramePr>
        <p:xfrm>
          <a:off x="1786708" y="4908599"/>
          <a:ext cx="8128000" cy="8968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06696827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069631144"/>
                    </a:ext>
                  </a:extLst>
                </a:gridCol>
              </a:tblGrid>
              <a:tr h="317981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</a:rPr>
                        <a:t>Время движения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</a:rPr>
                        <a:t>Модуль работы силы трения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0005209"/>
                  </a:ext>
                </a:extLst>
              </a:tr>
              <a:tr h="5310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308441"/>
                  </a:ext>
                </a:extLst>
              </a:tr>
            </a:tbl>
          </a:graphicData>
        </a:graphic>
      </p:graphicFrame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D5949FE-40EC-4215-973A-42BD7F1A6E07}"/>
              </a:ext>
            </a:extLst>
          </p:cNvPr>
          <p:cNvSpPr/>
          <p:nvPr/>
        </p:nvSpPr>
        <p:spPr>
          <a:xfrm>
            <a:off x="3890817" y="5254772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3</a:t>
            </a:r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F2F5FA4-2A30-43BF-A2C8-BBA208CADE61}"/>
              </a:ext>
            </a:extLst>
          </p:cNvPr>
          <p:cNvSpPr/>
          <p:nvPr/>
        </p:nvSpPr>
        <p:spPr>
          <a:xfrm>
            <a:off x="7882481" y="5206940"/>
            <a:ext cx="4187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</a:t>
            </a:r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421CA57-211C-412D-B9FC-9E655321A8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594" y="5898614"/>
            <a:ext cx="5903716" cy="461665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E188EAA-1C9E-4794-85BE-B0591533580B}"/>
              </a:ext>
            </a:extLst>
          </p:cNvPr>
          <p:cNvSpPr/>
          <p:nvPr/>
        </p:nvSpPr>
        <p:spPr>
          <a:xfrm>
            <a:off x="3054088" y="5666724"/>
            <a:ext cx="652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3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</a:t>
            </a:r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A742165-AF56-492A-B4BF-983EC40FC70C}"/>
                  </a:ext>
                </a:extLst>
              </p:cNvPr>
              <p:cNvSpPr txBox="1"/>
              <p:nvPr/>
            </p:nvSpPr>
            <p:spPr>
              <a:xfrm>
                <a:off x="625816" y="3149861"/>
                <a:ext cx="10940367" cy="10565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ru-RU" sz="2800" i="1">
                                <a:latin typeface="Cambria Math" panose="02040503050406030204" pitchFamily="18" charset="0"/>
                              </a:rPr>
                              <m:t>тр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800" dirty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sz="2800" dirty="0"/>
                  <a:t> +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; 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𝑚𝑔𝑐𝑜𝑠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𝑚𝑔𝑠𝑖𝑛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𝑔𝑐𝑜𝑠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𝑔𝑠𝑖𝑛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sz="2800" dirty="0"/>
                  <a:t> ;</a:t>
                </a:r>
                <a:endParaRPr lang="ru-RU" sz="2800" dirty="0"/>
              </a:p>
              <a:p>
                <a:endParaRPr lang="ru-RU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A742165-AF56-492A-B4BF-983EC40FC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16" y="3149861"/>
                <a:ext cx="10940367" cy="1056508"/>
              </a:xfrm>
              <a:prstGeom prst="rect">
                <a:avLst/>
              </a:prstGeom>
              <a:blipFill>
                <a:blip r:embed="rId8"/>
                <a:stretch>
                  <a:fillRect t="-4046" r="-10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300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7AD9D7E-2697-4E83-97DD-1F750BF2C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34" y="4974370"/>
            <a:ext cx="4391025" cy="3333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0F26F9-EC4A-469E-8F3E-80BD4A0F1679}"/>
              </a:ext>
            </a:extLst>
          </p:cNvPr>
          <p:cNvSpPr txBox="1"/>
          <p:nvPr/>
        </p:nvSpPr>
        <p:spPr>
          <a:xfrm>
            <a:off x="189962" y="549120"/>
            <a:ext cx="118148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20725" algn="just"/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Давление постоянной массы идеального газа в сосуде с жёсткими стенками при температуре t = </a:t>
            </a:r>
            <a:r>
              <a:rPr lang="ru-RU" sz="2400" u="sng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27 °C</a:t>
            </a:r>
            <a:r>
              <a:rPr lang="ru-R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равно р = 45 кПа. Каким будет давление в этом сосуде, если газ нагреть до температуры 127 °C?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43FC4D8-5568-4F45-BC73-282406021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147" y="549120"/>
            <a:ext cx="523875" cy="381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E86F18A-0D55-4FF7-B168-F7764F909D8F}"/>
                  </a:ext>
                </a:extLst>
              </p:cNvPr>
              <p:cNvSpPr txBox="1"/>
              <p:nvPr/>
            </p:nvSpPr>
            <p:spPr>
              <a:xfrm>
                <a:off x="4555999" y="2118780"/>
                <a:ext cx="177452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𝑛𝑘𝑇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; 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E86F18A-0D55-4FF7-B168-F7764F909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999" y="2118780"/>
                <a:ext cx="1774525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04B5D31-CB4A-431A-878C-F2CB79D58F5D}"/>
              </a:ext>
            </a:extLst>
          </p:cNvPr>
          <p:cNvSpPr/>
          <p:nvPr/>
        </p:nvSpPr>
        <p:spPr>
          <a:xfrm>
            <a:off x="2110681" y="4651204"/>
            <a:ext cx="6527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60</a:t>
            </a:r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E869D98-D472-487C-AF33-DAD5F94F72A5}"/>
                  </a:ext>
                </a:extLst>
              </p:cNvPr>
              <p:cNvSpPr txBox="1"/>
              <p:nvPr/>
            </p:nvSpPr>
            <p:spPr>
              <a:xfrm>
                <a:off x="4230396" y="2798531"/>
                <a:ext cx="242572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45=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𝑛𝑘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300; 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E869D98-D472-487C-AF33-DAD5F94F7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0396" y="2798531"/>
                <a:ext cx="2425729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8D10BFCF-59ED-4A42-81CD-B8D1720D5995}"/>
              </a:ext>
            </a:extLst>
          </p:cNvPr>
          <p:cNvCxnSpPr/>
          <p:nvPr/>
        </p:nvCxnSpPr>
        <p:spPr>
          <a:xfrm flipH="1">
            <a:off x="6330524" y="1333950"/>
            <a:ext cx="1598630" cy="14645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504D1CE-984E-4D4F-B413-CDBBB7C1C4E6}"/>
                  </a:ext>
                </a:extLst>
              </p:cNvPr>
              <p:cNvSpPr txBox="1"/>
              <p:nvPr/>
            </p:nvSpPr>
            <p:spPr>
              <a:xfrm>
                <a:off x="4342798" y="3478282"/>
                <a:ext cx="220092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𝑛𝑘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400; 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504D1CE-984E-4D4F-B413-CDBBB7C1C4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798" y="3478282"/>
                <a:ext cx="2200924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718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</TotalTime>
  <Words>2843</Words>
  <Application>Microsoft Office PowerPoint</Application>
  <PresentationFormat>Широкоэкранный</PresentationFormat>
  <Paragraphs>241</Paragraphs>
  <Slides>41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41</vt:i4>
      </vt:variant>
    </vt:vector>
  </HeadingPairs>
  <TitlesOfParts>
    <vt:vector size="48" baseType="lpstr">
      <vt:lpstr>Arial</vt:lpstr>
      <vt:lpstr>Calibri</vt:lpstr>
      <vt:lpstr>Calibri Light</vt:lpstr>
      <vt:lpstr>Cambria Math</vt:lpstr>
      <vt:lpstr>Courier New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Дубовик</dc:creator>
  <cp:lastModifiedBy>Владимир Дубовик</cp:lastModifiedBy>
  <cp:revision>148</cp:revision>
  <dcterms:created xsi:type="dcterms:W3CDTF">2025-02-15T06:32:22Z</dcterms:created>
  <dcterms:modified xsi:type="dcterms:W3CDTF">2025-03-17T08:48:51Z</dcterms:modified>
</cp:coreProperties>
</file>