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5" r:id="rId3"/>
    <p:sldId id="272" r:id="rId4"/>
    <p:sldId id="273" r:id="rId5"/>
    <p:sldId id="274" r:id="rId6"/>
    <p:sldId id="276" r:id="rId7"/>
    <p:sldId id="278" r:id="rId8"/>
    <p:sldId id="279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7" r:id="rId19"/>
    <p:sldId id="289" r:id="rId20"/>
    <p:sldId id="268" r:id="rId21"/>
    <p:sldId id="269" r:id="rId22"/>
    <p:sldId id="270" r:id="rId23"/>
    <p:sldId id="263" r:id="rId24"/>
    <p:sldId id="265" r:id="rId25"/>
    <p:sldId id="264" r:id="rId26"/>
    <p:sldId id="266" r:id="rId27"/>
    <p:sldId id="267" r:id="rId28"/>
    <p:sldId id="256" r:id="rId29"/>
    <p:sldId id="257" r:id="rId30"/>
    <p:sldId id="258" r:id="rId31"/>
    <p:sldId id="259" r:id="rId32"/>
    <p:sldId id="260" r:id="rId33"/>
    <p:sldId id="261" r:id="rId34"/>
    <p:sldId id="26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Дубовик" initials="ВД" lastIdx="1" clrIdx="0">
    <p:extLst>
      <p:ext uri="{19B8F6BF-5375-455C-9EA6-DF929625EA0E}">
        <p15:presenceInfo xmlns:p15="http://schemas.microsoft.com/office/powerpoint/2012/main" userId="12e08065fd3518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F7039-63DD-4496-8E71-B92DA4D1A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EF198-F4BB-4E8F-A0C5-1FCD162D1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C1529-14D0-41D1-81BE-55383F80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05112-33D3-4CEE-9B06-134A6B12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5BF6B-738B-4E5B-9150-DBD44CF0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EDA98-308D-488C-B100-D8AB6F92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F0636-DC1C-4553-BCA3-C3E8082F1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B7E4F-A5A5-43E3-9D93-306FD1F0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81BBB-FE18-4A12-B03E-92EC4DC7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AD317-F732-4B15-840B-C89E561E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1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B0471A-D926-4FBD-B142-4123CF10F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85FFC8-F4F3-4CEA-A859-E6C92030A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F72B1-D9DB-4025-8C56-05C7065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D8C32-3B10-4976-B29B-B42848DE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BC9CE-F910-49F3-B218-896FACA2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D0749-7A73-4862-A718-146434E2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D4C84-7785-476C-8ACE-7C5F6458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DE9EB-DED7-4618-BAA4-38FF7D3B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AC0D6-268E-4A2D-876E-16C706F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A976F-E6E5-4584-A694-BD59AE41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2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9912-019D-4C82-94C4-9D102F9B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D8DF43-211F-48FF-89EE-97C8F6C6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994B5-86B6-4D26-BBA7-5F19A9ED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AAC7B-47C9-4D00-B714-64705181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A41DC-06F4-44FF-84B1-3834FDF0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8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60587-57CE-4946-8C99-68BCA71B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10DBE-FAA2-4CDF-BBF8-20AB6633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90D012-BD1B-4AC5-843A-F3577FFF4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1386E-625C-4B58-972A-5D1F2CE0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8CE85E-DA9D-4695-B899-64D7F971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11BC9-A740-42E7-9AC2-3EFDBA1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92512-1252-436F-A640-732FEC55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AFA04-29DA-46B4-B9F2-C929D097E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6C231-CB20-4B8D-8C45-DC0C6026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9E35F8-BB39-490A-9E74-16AFC2574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CD73E4-CFEE-436D-9F2F-7802F662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EF3CB0-8044-4A44-900D-FD1C956D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BC8FDC-9190-4D03-A54E-1171361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A5D3E1-1A66-4FD7-AA07-7DC4E6E7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40F9-C896-4FAD-8C7C-767675B4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003F26-85D9-46E2-9BA0-161F899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9FE6E-60DF-44A5-8279-DACC1279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14C0F-7D5E-4FAE-BBB3-43775934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F90E20-E04A-4EB1-8E0B-A7B71E49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69E8DE-852D-461B-A6C9-F69F5FAE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0E7E07-9C1A-4120-B8F1-BAF01B6B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04DCC-FD15-4EC9-9347-AD810B31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B3A9B-D425-4299-BBD2-11904EB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FD15E6-97DA-4AFC-BCA0-18DD87C75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232ED-212E-4CC8-B0C2-F8B4AEA1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971A5-B6A4-4003-9CAD-1F475B93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CF990-C665-4540-AD07-781C865D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260FD-3347-4F5D-88A6-ECD4B276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76B70-46A4-4673-8323-8D90C7AE4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A250DF-47C2-436B-BB68-2476DCAED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3D669-A898-4A8A-A8F6-6F60420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0D09DD-CB47-492E-AA54-98FE7C31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B9EB2C-48C1-429A-B65F-E98C6021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FEFC7-8CD9-4C9D-9629-A6B7E929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9AACA-8636-4F1E-BBB1-EB6486BA1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81B2EF-D5DD-4E66-9A2D-97672035F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56FC-4CF2-46F6-9905-F1D5C70333B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F1312-7837-4F88-B03C-65CBE6CA7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0C39A-6B16-4F29-886B-8E9211923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4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Relationship Id="rId9" Type="http://schemas.openxmlformats.org/officeDocument/2006/relationships/image" Target="../media/image4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0.png"/><Relationship Id="rId3" Type="http://schemas.openxmlformats.org/officeDocument/2006/relationships/image" Target="../media/image105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2" Type="http://schemas.openxmlformats.org/officeDocument/2006/relationships/image" Target="../media/image440.png"/><Relationship Id="rId16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5" Type="http://schemas.openxmlformats.org/officeDocument/2006/relationships/image" Target="../media/image560.png"/><Relationship Id="rId10" Type="http://schemas.openxmlformats.org/officeDocument/2006/relationships/image" Target="../media/image511.png"/><Relationship Id="rId4" Type="http://schemas.openxmlformats.org/officeDocument/2006/relationships/image" Target="../media/image107.png"/><Relationship Id="rId9" Type="http://schemas.openxmlformats.org/officeDocument/2006/relationships/image" Target="../media/image500.png"/><Relationship Id="rId14" Type="http://schemas.openxmlformats.org/officeDocument/2006/relationships/image" Target="../media/image5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590.png"/><Relationship Id="rId7" Type="http://schemas.openxmlformats.org/officeDocument/2006/relationships/image" Target="../media/image63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5" Type="http://schemas.openxmlformats.org/officeDocument/2006/relationships/image" Target="../media/image611.png"/><Relationship Id="rId4" Type="http://schemas.openxmlformats.org/officeDocument/2006/relationships/image" Target="../media/image6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D74E8F-57A1-4786-AB9C-9B739C28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12192000" cy="6136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85D86-4543-4096-995A-F8F55EE6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6" y="796446"/>
            <a:ext cx="1975187" cy="263255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78CF97-6AEC-4D04-A7C4-23CF38468779}"/>
              </a:ext>
            </a:extLst>
          </p:cNvPr>
          <p:cNvSpPr/>
          <p:nvPr/>
        </p:nvSpPr>
        <p:spPr>
          <a:xfrm>
            <a:off x="5656772" y="1355104"/>
            <a:ext cx="60520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ВАРИАНТ №</a:t>
            </a: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kumimoji="0" lang="ru-RU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97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B1345-39F5-4133-9841-562EE9584868}"/>
              </a:ext>
            </a:extLst>
          </p:cNvPr>
          <p:cNvSpPr txBox="1"/>
          <p:nvPr/>
        </p:nvSpPr>
        <p:spPr>
          <a:xfrm>
            <a:off x="112690" y="523568"/>
            <a:ext cx="81566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графике показана зависимость силы тока I в проводнике от времени t. Определите заряд, прошедший через поперечное сечение проводника за ∆t = 60 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B4D804-2F4C-4BB0-B82E-EDB953135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" y="523568"/>
            <a:ext cx="752475" cy="419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7CDD6-1226-4E3D-83CC-B3A1EF28E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10" y="523568"/>
            <a:ext cx="3810000" cy="21621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A5A711-20E1-4747-9751-3A33831C4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816" y="2865750"/>
            <a:ext cx="3128493" cy="466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55FAA3-5741-4F16-932D-2ECE6D55017A}"/>
                  </a:ext>
                </a:extLst>
              </p:cNvPr>
              <p:cNvSpPr txBox="1"/>
              <p:nvPr/>
            </p:nvSpPr>
            <p:spPr>
              <a:xfrm>
                <a:off x="2858832" y="2055139"/>
                <a:ext cx="323716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55FAA3-5741-4F16-932D-2ECE6D550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32" y="2055139"/>
                <a:ext cx="3237168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F5CEB137-533D-43CD-BB54-B2790B4FB35F}"/>
              </a:ext>
            </a:extLst>
          </p:cNvPr>
          <p:cNvSpPr/>
          <p:nvPr/>
        </p:nvSpPr>
        <p:spPr>
          <a:xfrm>
            <a:off x="8731876" y="1223493"/>
            <a:ext cx="2794716" cy="1236372"/>
          </a:xfrm>
          <a:custGeom>
            <a:avLst/>
            <a:gdLst>
              <a:gd name="connsiteX0" fmla="*/ 0 w 2807595"/>
              <a:gd name="connsiteY0" fmla="*/ 1171977 h 1223493"/>
              <a:gd name="connsiteX1" fmla="*/ 12879 w 2807595"/>
              <a:gd name="connsiteY1" fmla="*/ 0 h 1223493"/>
              <a:gd name="connsiteX2" fmla="*/ 1403797 w 2807595"/>
              <a:gd name="connsiteY2" fmla="*/ 218941 h 1223493"/>
              <a:gd name="connsiteX3" fmla="*/ 1880316 w 2807595"/>
              <a:gd name="connsiteY3" fmla="*/ 721217 h 1223493"/>
              <a:gd name="connsiteX4" fmla="*/ 2331076 w 2807595"/>
              <a:gd name="connsiteY4" fmla="*/ 734096 h 1223493"/>
              <a:gd name="connsiteX5" fmla="*/ 2807595 w 2807595"/>
              <a:gd name="connsiteY5" fmla="*/ 721217 h 1223493"/>
              <a:gd name="connsiteX6" fmla="*/ 2794716 w 2807595"/>
              <a:gd name="connsiteY6" fmla="*/ 1223493 h 1223493"/>
              <a:gd name="connsiteX7" fmla="*/ 0 w 2807595"/>
              <a:gd name="connsiteY7" fmla="*/ 1171977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7595" h="1223493">
                <a:moveTo>
                  <a:pt x="0" y="1171977"/>
                </a:moveTo>
                <a:lnTo>
                  <a:pt x="12879" y="0"/>
                </a:lnTo>
                <a:lnTo>
                  <a:pt x="1403797" y="218941"/>
                </a:lnTo>
                <a:lnTo>
                  <a:pt x="1880316" y="721217"/>
                </a:lnTo>
                <a:lnTo>
                  <a:pt x="2331076" y="734096"/>
                </a:lnTo>
                <a:lnTo>
                  <a:pt x="2807595" y="721217"/>
                </a:lnTo>
                <a:lnTo>
                  <a:pt x="2794716" y="1223493"/>
                </a:lnTo>
                <a:lnTo>
                  <a:pt x="0" y="117197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9294786-4CFF-4B5B-AE4E-73EA8279447E}"/>
              </a:ext>
            </a:extLst>
          </p:cNvPr>
          <p:cNvCxnSpPr>
            <a:cxnSpLocks/>
          </p:cNvCxnSpPr>
          <p:nvPr/>
        </p:nvCxnSpPr>
        <p:spPr>
          <a:xfrm>
            <a:off x="10122795" y="1444739"/>
            <a:ext cx="0" cy="1015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1B0C3A0-2478-4483-991D-C4A90358587E}"/>
              </a:ext>
            </a:extLst>
          </p:cNvPr>
          <p:cNvCxnSpPr>
            <a:cxnSpLocks/>
          </p:cNvCxnSpPr>
          <p:nvPr/>
        </p:nvCxnSpPr>
        <p:spPr>
          <a:xfrm>
            <a:off x="10610045" y="1957748"/>
            <a:ext cx="0" cy="50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4711EAA-C632-4EB0-857C-ACAC15E28A73}"/>
              </a:ext>
            </a:extLst>
          </p:cNvPr>
          <p:cNvCxnSpPr>
            <a:cxnSpLocks/>
          </p:cNvCxnSpPr>
          <p:nvPr/>
        </p:nvCxnSpPr>
        <p:spPr>
          <a:xfrm>
            <a:off x="11509420" y="1945029"/>
            <a:ext cx="0" cy="5021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889141-404B-46D4-8F97-89F6D5771DB3}"/>
              </a:ext>
            </a:extLst>
          </p:cNvPr>
          <p:cNvSpPr txBox="1"/>
          <p:nvPr/>
        </p:nvSpPr>
        <p:spPr>
          <a:xfrm>
            <a:off x="9077634" y="172146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400" b="1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CF4CDC-DE2F-4B52-AC7E-4E740533CF20}"/>
              </a:ext>
            </a:extLst>
          </p:cNvPr>
          <p:cNvSpPr txBox="1"/>
          <p:nvPr/>
        </p:nvSpPr>
        <p:spPr>
          <a:xfrm>
            <a:off x="10100431" y="19139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949419-C492-4C40-B111-B91C2B09B089}"/>
              </a:ext>
            </a:extLst>
          </p:cNvPr>
          <p:cNvSpPr txBox="1"/>
          <p:nvPr/>
        </p:nvSpPr>
        <p:spPr>
          <a:xfrm>
            <a:off x="10785694" y="19652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3A7EB8-5E36-4518-8ADF-E87D4CA6FE19}"/>
                  </a:ext>
                </a:extLst>
              </p:cNvPr>
              <p:cNvSpPr txBox="1"/>
              <p:nvPr/>
            </p:nvSpPr>
            <p:spPr>
              <a:xfrm>
                <a:off x="954945" y="3021292"/>
                <a:ext cx="7044942" cy="81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4+2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10+2∙20=205.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3A7EB8-5E36-4518-8ADF-E87D4CA6F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45" y="3021292"/>
                <a:ext cx="7044942" cy="815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72FDA56-4DDB-4026-A037-64F5726D296F}"/>
              </a:ext>
            </a:extLst>
          </p:cNvPr>
          <p:cNvSpPr txBox="1"/>
          <p:nvPr/>
        </p:nvSpPr>
        <p:spPr>
          <a:xfrm>
            <a:off x="10061530" y="2862337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EF78FD-C77E-4858-902D-7E97E26ED5EC}"/>
              </a:ext>
            </a:extLst>
          </p:cNvPr>
          <p:cNvSpPr txBox="1"/>
          <p:nvPr/>
        </p:nvSpPr>
        <p:spPr>
          <a:xfrm>
            <a:off x="9724980" y="285411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AE5C6-D4AD-43BA-9216-740D6C07198E}"/>
              </a:ext>
            </a:extLst>
          </p:cNvPr>
          <p:cNvSpPr txBox="1"/>
          <p:nvPr/>
        </p:nvSpPr>
        <p:spPr>
          <a:xfrm>
            <a:off x="9400919" y="285411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8833D7-D067-43C4-BD03-20AB57D7B1FC}"/>
                  </a:ext>
                </a:extLst>
              </p:cNvPr>
              <p:cNvSpPr txBox="1"/>
              <p:nvPr/>
            </p:nvSpPr>
            <p:spPr>
              <a:xfrm>
                <a:off x="112691" y="3836708"/>
                <a:ext cx="1196661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20725" algn="just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Протон и </a:t>
                </a:r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α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-частица влетают в однородное магнитное поле перпендикулярно вектору магнитной индукции со скоростями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и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соответственно. Определите отношение модулей сил F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:F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действующих на них со стороны магнитного поля.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8833D7-D067-43C4-BD03-20AB57D7B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91" y="3836708"/>
                <a:ext cx="11966618" cy="1569660"/>
              </a:xfrm>
              <a:prstGeom prst="rect">
                <a:avLst/>
              </a:prstGeom>
              <a:blipFill>
                <a:blip r:embed="rId7"/>
                <a:stretch>
                  <a:fillRect l="-764" t="-3101" r="-764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59BE868-FA8C-46D6-996E-CF042E9B0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" y="3836708"/>
            <a:ext cx="714375" cy="4286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3A53BC9-F4A3-4498-92D7-ED10908016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0815" y="5841117"/>
            <a:ext cx="3128493" cy="4933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2D78D0-76BE-403E-9A51-7C9AE8385146}"/>
                  </a:ext>
                </a:extLst>
              </p:cNvPr>
              <p:cNvSpPr txBox="1"/>
              <p:nvPr/>
            </p:nvSpPr>
            <p:spPr>
              <a:xfrm>
                <a:off x="385086" y="5469864"/>
                <a:ext cx="3805914" cy="881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𝑞𝑣𝐵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𝑣𝐵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=0,25.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2D78D0-76BE-403E-9A51-7C9AE8385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86" y="5469864"/>
                <a:ext cx="3805914" cy="8819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0F56FF8-3942-4953-9D1B-3D3E2D218174}"/>
              </a:ext>
            </a:extLst>
          </p:cNvPr>
          <p:cNvSpPr txBox="1"/>
          <p:nvPr/>
        </p:nvSpPr>
        <p:spPr>
          <a:xfrm>
            <a:off x="9385571" y="586936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E329E8-2692-4E74-BE53-D9C08FC3E122}"/>
              </a:ext>
            </a:extLst>
          </p:cNvPr>
          <p:cNvSpPr txBox="1"/>
          <p:nvPr/>
        </p:nvSpPr>
        <p:spPr>
          <a:xfrm>
            <a:off x="9724980" y="586596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B62B74-5BA6-4C50-8427-28C6BFFB6292}"/>
              </a:ext>
            </a:extLst>
          </p:cNvPr>
          <p:cNvSpPr txBox="1"/>
          <p:nvPr/>
        </p:nvSpPr>
        <p:spPr>
          <a:xfrm>
            <a:off x="10055983" y="586596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CF0AF4-C275-44F9-B2FD-A7A0D8970235}"/>
              </a:ext>
            </a:extLst>
          </p:cNvPr>
          <p:cNvSpPr txBox="1"/>
          <p:nvPr/>
        </p:nvSpPr>
        <p:spPr>
          <a:xfrm>
            <a:off x="10408368" y="5865959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9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D06342-543A-49E9-8091-76FD7D934D54}"/>
              </a:ext>
            </a:extLst>
          </p:cNvPr>
          <p:cNvSpPr txBox="1"/>
          <p:nvPr/>
        </p:nvSpPr>
        <p:spPr>
          <a:xfrm>
            <a:off x="215721" y="520194"/>
            <a:ext cx="117101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приведён график зависимости силы тока I в идеальном колебательном контуре от времени t в процессе свободных электромагнитных колебаний. Каким станет период свободных электромагнитных колебаний в контуре, если конденсатор в этом контуре заменить на другой, ёмкость которого в 4 раза меньше?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22A64-6A3D-4A0D-986A-F8CE2BFE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806" y="2929339"/>
            <a:ext cx="5008628" cy="23083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4CCBE1-7EA4-4AB6-B91F-064301B21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1" y="520194"/>
            <a:ext cx="752475" cy="45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171357-4724-442C-A8E0-66E31A85E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11" y="5843290"/>
            <a:ext cx="3021370" cy="4945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4C4582-4584-44D4-9E32-0EB9013D1F24}"/>
                  </a:ext>
                </a:extLst>
              </p:cNvPr>
              <p:cNvSpPr txBox="1"/>
              <p:nvPr/>
            </p:nvSpPr>
            <p:spPr>
              <a:xfrm>
                <a:off x="694989" y="2971365"/>
                <a:ext cx="2163221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𝐿𝐶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4C4582-4584-44D4-9E32-0EB9013D1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89" y="2971365"/>
                <a:ext cx="2163221" cy="521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F8C872F-9AC1-444B-BDB0-8FC5C170C21E}"/>
              </a:ext>
            </a:extLst>
          </p:cNvPr>
          <p:cNvCxnSpPr/>
          <p:nvPr/>
        </p:nvCxnSpPr>
        <p:spPr>
          <a:xfrm>
            <a:off x="6272011" y="3142445"/>
            <a:ext cx="0" cy="19318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B94292-B667-4B2C-8598-769B343DE56A}"/>
                  </a:ext>
                </a:extLst>
              </p:cNvPr>
              <p:cNvSpPr txBox="1"/>
              <p:nvPr/>
            </p:nvSpPr>
            <p:spPr>
              <a:xfrm>
                <a:off x="5782613" y="2927001"/>
                <a:ext cx="17336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 мк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B94292-B667-4B2C-8598-769B343DE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613" y="2927001"/>
                <a:ext cx="17336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B779B1-583D-4184-9A78-29675D51CF33}"/>
                  </a:ext>
                </a:extLst>
              </p:cNvPr>
              <p:cNvSpPr txBox="1"/>
              <p:nvPr/>
            </p:nvSpPr>
            <p:spPr>
              <a:xfrm>
                <a:off x="341133" y="3697779"/>
                <a:ext cx="3489032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𝐿𝐶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B779B1-583D-4184-9A78-29675D51C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33" y="3697779"/>
                <a:ext cx="3489032" cy="1273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888B96A-95F9-4D85-964E-BE463CD1BAEF}"/>
              </a:ext>
            </a:extLst>
          </p:cNvPr>
          <p:cNvSpPr txBox="1"/>
          <p:nvPr/>
        </p:nvSpPr>
        <p:spPr>
          <a:xfrm>
            <a:off x="9424919" y="5876141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2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D2184E-9AB9-4211-8997-3F7E6FFB6090}"/>
              </a:ext>
            </a:extLst>
          </p:cNvPr>
          <p:cNvSpPr txBox="1"/>
          <p:nvPr/>
        </p:nvSpPr>
        <p:spPr>
          <a:xfrm>
            <a:off x="99811" y="462136"/>
            <a:ext cx="85547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Проводник АБ подвешен на тонких проволочках и подключён к источнику постоянного напряжения так, как показано на рисунке. Справа от проводника находится южный полюс постоянного магнита. Ползунок реостата плавно перемещают вправо.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3B4AA-1FB5-4195-A235-365BA3B51715}"/>
              </a:ext>
            </a:extLst>
          </p:cNvPr>
          <p:cNvSpPr txBox="1"/>
          <p:nvPr/>
        </p:nvSpPr>
        <p:spPr>
          <a:xfrm>
            <a:off x="99811" y="2600028"/>
            <a:ext cx="11992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Из приведённого ниже списка выберите все правильные утверждения, характеризующие данный процесс.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Сопротивление реостата увеличивается.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5B5C6-A3A8-4C39-9B5E-9F17DA0A5EA8}"/>
              </a:ext>
            </a:extLst>
          </p:cNvPr>
          <p:cNvSpPr txBox="1"/>
          <p:nvPr/>
        </p:nvSpPr>
        <p:spPr>
          <a:xfrm>
            <a:off x="99810" y="3800357"/>
            <a:ext cx="118131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Линии индукции магнитного поля, созданного магнитом вблизи проводника АБ направлены влево.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Сила тока, протекающего через проводник АБ, увеличивается.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Сила Ампера, действующая на проводник АБ, увеличивается.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Силы натяжения проволочек, на которых подвешен проводник АБ, уменьшаются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0D31AB-B0A2-42E6-A2EA-1BD87935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" y="462136"/>
            <a:ext cx="742950" cy="4286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2381EB-5BCE-4121-BC00-94AAB8999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094" y="502382"/>
            <a:ext cx="2740603" cy="20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6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CD10AC-C5C3-40C8-B1CF-C741126A3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0" y="625822"/>
            <a:ext cx="3648194" cy="28031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BEAF3D-5E17-4C19-97AE-6E45C7A8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79" y="5883460"/>
            <a:ext cx="3186851" cy="497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8A5CA5-20D9-4154-9DC0-FA363026EB33}"/>
              </a:ext>
            </a:extLst>
          </p:cNvPr>
          <p:cNvSpPr txBox="1"/>
          <p:nvPr/>
        </p:nvSpPr>
        <p:spPr>
          <a:xfrm>
            <a:off x="4118019" y="464579"/>
            <a:ext cx="7931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Сопротивление реостата увеличивается.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Верно.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59491A-B4CE-4510-947C-1D3B815CE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525" y="1197983"/>
            <a:ext cx="1054726" cy="912744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DC127A9-2FC2-4026-9845-A8B8E11CCF77}"/>
              </a:ext>
            </a:extLst>
          </p:cNvPr>
          <p:cNvCxnSpPr>
            <a:cxnSpLocks/>
          </p:cNvCxnSpPr>
          <p:nvPr/>
        </p:nvCxnSpPr>
        <p:spPr>
          <a:xfrm>
            <a:off x="5512158" y="1468191"/>
            <a:ext cx="425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7AABE0-F165-46C8-8724-F94C56A21394}"/>
                  </a:ext>
                </a:extLst>
              </p:cNvPr>
              <p:cNvSpPr txBox="1"/>
              <p:nvPr/>
            </p:nvSpPr>
            <p:spPr>
              <a:xfrm>
                <a:off x="6513258" y="1197983"/>
                <a:ext cx="314105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7AABE0-F165-46C8-8724-F94C56A21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58" y="1197983"/>
                <a:ext cx="3141053" cy="818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2493E9C-8129-463A-BA57-C802412A28AB}"/>
              </a:ext>
            </a:extLst>
          </p:cNvPr>
          <p:cNvSpPr txBox="1"/>
          <p:nvPr/>
        </p:nvSpPr>
        <p:spPr>
          <a:xfrm>
            <a:off x="9349694" y="593175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B42060-F622-40B1-8037-FEE4AD804905}"/>
              </a:ext>
            </a:extLst>
          </p:cNvPr>
          <p:cNvSpPr txBox="1"/>
          <p:nvPr/>
        </p:nvSpPr>
        <p:spPr>
          <a:xfrm>
            <a:off x="4118018" y="2283342"/>
            <a:ext cx="7931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Линии индукции магнитного поля, созданного магнитом вблизи проводника АБ направлены влево.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0B5A832-3CB8-4B8D-A1F9-CE3DA64E842D}"/>
              </a:ext>
            </a:extLst>
          </p:cNvPr>
          <p:cNvCxnSpPr/>
          <p:nvPr/>
        </p:nvCxnSpPr>
        <p:spPr>
          <a:xfrm>
            <a:off x="1378040" y="3002903"/>
            <a:ext cx="5409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7C71D7-8F3C-4D44-A825-E712B73154DE}"/>
                  </a:ext>
                </a:extLst>
              </p:cNvPr>
              <p:cNvSpPr txBox="1"/>
              <p:nvPr/>
            </p:nvSpPr>
            <p:spPr>
              <a:xfrm>
                <a:off x="1484989" y="3002903"/>
                <a:ext cx="327013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7C71D7-8F3C-4D44-A825-E712B7315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89" y="3002903"/>
                <a:ext cx="327013" cy="4831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61D7112-8A56-4630-8AA0-352077E67E0F}"/>
              </a:ext>
            </a:extLst>
          </p:cNvPr>
          <p:cNvSpPr txBox="1"/>
          <p:nvPr/>
        </p:nvSpPr>
        <p:spPr>
          <a:xfrm>
            <a:off x="142450" y="3601615"/>
            <a:ext cx="7198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Сила тока, протекающего через проводник АБ, увеличивается.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BA5010-8563-4748-A2AE-3F09D847E823}"/>
                  </a:ext>
                </a:extLst>
              </p:cNvPr>
              <p:cNvSpPr txBox="1"/>
              <p:nvPr/>
            </p:nvSpPr>
            <p:spPr>
              <a:xfrm>
                <a:off x="7765960" y="3511095"/>
                <a:ext cx="3453894" cy="745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BA5010-8563-4748-A2AE-3F09D847E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960" y="3511095"/>
                <a:ext cx="3453894" cy="7451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0861692-E9FB-456C-95A5-8CBB9AF0BAD7}"/>
              </a:ext>
            </a:extLst>
          </p:cNvPr>
          <p:cNvSpPr txBox="1"/>
          <p:nvPr/>
        </p:nvSpPr>
        <p:spPr>
          <a:xfrm>
            <a:off x="117710" y="4358606"/>
            <a:ext cx="6939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4)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Сила Ампера, действующая на проводник АБ, увеличивается.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33BC61-18B4-488E-B243-FF613EDF803A}"/>
                  </a:ext>
                </a:extLst>
              </p:cNvPr>
              <p:cNvSpPr txBox="1"/>
              <p:nvPr/>
            </p:nvSpPr>
            <p:spPr>
              <a:xfrm>
                <a:off x="7543811" y="4558660"/>
                <a:ext cx="40838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𝐼𝐵𝑙𝑐𝑜𝑠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↘⟹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33BC61-18B4-488E-B243-FF613EDF8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11" y="4558660"/>
                <a:ext cx="408381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0211A9C-87FF-4BDE-8080-4729C6C9C903}"/>
              </a:ext>
            </a:extLst>
          </p:cNvPr>
          <p:cNvSpPr txBox="1"/>
          <p:nvPr/>
        </p:nvSpPr>
        <p:spPr>
          <a:xfrm>
            <a:off x="142449" y="5134874"/>
            <a:ext cx="119070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5)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Силы натяжения проволочек, на которых подвешен проводник АБ, уменьшаются.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Верно.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42F6C0-7D76-4335-B833-49C73DD7377A}"/>
                  </a:ext>
                </a:extLst>
              </p:cNvPr>
              <p:cNvSpPr txBox="1"/>
              <p:nvPr/>
            </p:nvSpPr>
            <p:spPr>
              <a:xfrm>
                <a:off x="252223" y="5868371"/>
                <a:ext cx="17342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↘⇒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42F6C0-7D76-4335-B833-49C73DD7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23" y="5868371"/>
                <a:ext cx="173425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3D4737CC-ACCF-4234-A786-8B9C6619ADBB}"/>
              </a:ext>
            </a:extLst>
          </p:cNvPr>
          <p:cNvSpPr txBox="1"/>
          <p:nvPr/>
        </p:nvSpPr>
        <p:spPr>
          <a:xfrm>
            <a:off x="9718706" y="594901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7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640043-4F98-49F9-B60A-4D5F43A30BCD}"/>
              </a:ext>
            </a:extLst>
          </p:cNvPr>
          <p:cNvSpPr txBox="1"/>
          <p:nvPr/>
        </p:nvSpPr>
        <p:spPr>
          <a:xfrm>
            <a:off x="112690" y="436378"/>
            <a:ext cx="86707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Световой пучок входит из воздуха в стекло (см. рисунок). Что происходит при этом с частотой электромагнитных колебаний в световой волне и длиной волны?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1)увеличивается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2)уменьшается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3)не изменяется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F17B73-9631-4EE9-AE8C-2380600D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0" y="436378"/>
            <a:ext cx="752475" cy="44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45340-619E-493F-B8E3-344FB3A6F448}"/>
              </a:ext>
            </a:extLst>
          </p:cNvPr>
          <p:cNvSpPr txBox="1"/>
          <p:nvPr/>
        </p:nvSpPr>
        <p:spPr>
          <a:xfrm>
            <a:off x="112690" y="3723909"/>
            <a:ext cx="11826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AE8379-3AA4-4DE1-9349-323EA6E63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259" y="534808"/>
            <a:ext cx="2459999" cy="31244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C248D4-17BB-4EC9-872A-52FFEE970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039" y="4519489"/>
            <a:ext cx="6791325" cy="8286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E5B302-71BC-4341-A4C5-D6B9EFDD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363" y="5915664"/>
            <a:ext cx="3033746" cy="4755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B86352-41F8-433D-BCC0-7CD757AEAF42}"/>
                  </a:ext>
                </a:extLst>
              </p:cNvPr>
              <p:cNvSpPr txBox="1"/>
              <p:nvPr/>
            </p:nvSpPr>
            <p:spPr>
              <a:xfrm>
                <a:off x="3311380" y="5584068"/>
                <a:ext cx="50797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B86352-41F8-433D-BCC0-7CD757AEA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80" y="5584068"/>
                <a:ext cx="50797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BF42E45-66CB-47F6-BADC-986A9B7A1FA3}"/>
              </a:ext>
            </a:extLst>
          </p:cNvPr>
          <p:cNvSpPr txBox="1"/>
          <p:nvPr/>
        </p:nvSpPr>
        <p:spPr>
          <a:xfrm>
            <a:off x="9537275" y="5929527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120B2A-1C03-406D-84BD-9932AFE0E723}"/>
              </a:ext>
            </a:extLst>
          </p:cNvPr>
          <p:cNvSpPr txBox="1"/>
          <p:nvPr/>
        </p:nvSpPr>
        <p:spPr>
          <a:xfrm>
            <a:off x="4263535" y="4905037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21397F-59B8-4EB9-93EC-C854CEE89F7F}"/>
              </a:ext>
            </a:extLst>
          </p:cNvPr>
          <p:cNvSpPr txBox="1"/>
          <p:nvPr/>
        </p:nvSpPr>
        <p:spPr>
          <a:xfrm>
            <a:off x="9867650" y="592854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07D261-11A0-460B-B03B-001AFF9D946E}"/>
              </a:ext>
            </a:extLst>
          </p:cNvPr>
          <p:cNvSpPr txBox="1"/>
          <p:nvPr/>
        </p:nvSpPr>
        <p:spPr>
          <a:xfrm>
            <a:off x="7559455" y="4905037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7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A90990-D909-4B6D-8422-250CC39ABD6C}"/>
                  </a:ext>
                </a:extLst>
              </p:cNvPr>
              <p:cNvSpPr txBox="1"/>
              <p:nvPr/>
            </p:nvSpPr>
            <p:spPr>
              <a:xfrm>
                <a:off x="164206" y="430042"/>
                <a:ext cx="7125236" cy="313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20725" algn="just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Ядра хрома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Pre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𝐶𝑟</m:t>
                        </m:r>
                      </m:e>
                    </m:sPre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испытывают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-распад с периодом полураспада 6 мин. В момент начала наблюдения в образце содержится 8•1О</a:t>
                </a:r>
                <a:r>
                  <a:rPr lang="ru-RU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ядер этого изотопа хрома. Через какую из точек (1, 2, 3 или 4), кроме точки А, пройдёт график зависимости от времени числа ещё не распавшихся ядер хрома?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A90990-D909-4B6D-8422-250CC39AB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06" y="430042"/>
                <a:ext cx="7125236" cy="3136180"/>
              </a:xfrm>
              <a:prstGeom prst="rect">
                <a:avLst/>
              </a:prstGeom>
              <a:blipFill>
                <a:blip r:embed="rId2"/>
                <a:stretch>
                  <a:fillRect l="-1369" t="-973" r="-1283" b="-1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78ECC-987B-4F49-8D66-0806174EB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6" y="430042"/>
            <a:ext cx="762000" cy="4381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05D196-D119-4F0C-BF80-0E07B9A7A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653" y="451547"/>
            <a:ext cx="4421804" cy="32060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7C8467-3945-45E4-A8D9-71C33349879C}"/>
                  </a:ext>
                </a:extLst>
              </p:cNvPr>
              <p:cNvSpPr txBox="1"/>
              <p:nvPr/>
            </p:nvSpPr>
            <p:spPr>
              <a:xfrm>
                <a:off x="2910625" y="3657600"/>
                <a:ext cx="2342436" cy="68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7C8467-3945-45E4-A8D9-71C33349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625" y="3657600"/>
                <a:ext cx="2342436" cy="680507"/>
              </a:xfrm>
              <a:prstGeom prst="rect">
                <a:avLst/>
              </a:prstGeom>
              <a:blipFill>
                <a:blip r:embed="rId5"/>
                <a:stretch>
                  <a:fillRect r="-9610" b="-34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6D8496-C01C-43EC-967A-BF9D8C3EF155}"/>
                  </a:ext>
                </a:extLst>
              </p:cNvPr>
              <p:cNvSpPr txBox="1"/>
              <p:nvPr/>
            </p:nvSpPr>
            <p:spPr>
              <a:xfrm>
                <a:off x="382511" y="4576811"/>
                <a:ext cx="792678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=8∙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6D8496-C01C-43EC-967A-BF9D8C3EF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11" y="4576811"/>
                <a:ext cx="7926785" cy="92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B731AA4-7610-4958-B1A9-64AFB544C91F}"/>
              </a:ext>
            </a:extLst>
          </p:cNvPr>
          <p:cNvCxnSpPr/>
          <p:nvPr/>
        </p:nvCxnSpPr>
        <p:spPr>
          <a:xfrm>
            <a:off x="8126569" y="3103808"/>
            <a:ext cx="146098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FA975AE-147A-4BD3-9788-5DC42A93804B}"/>
              </a:ext>
            </a:extLst>
          </p:cNvPr>
          <p:cNvCxnSpPr/>
          <p:nvPr/>
        </p:nvCxnSpPr>
        <p:spPr>
          <a:xfrm flipV="1">
            <a:off x="9523160" y="3090930"/>
            <a:ext cx="0" cy="3380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11F5D687-9671-41B9-A35B-F5D2AAE4158A}"/>
              </a:ext>
            </a:extLst>
          </p:cNvPr>
          <p:cNvSpPr/>
          <p:nvPr/>
        </p:nvSpPr>
        <p:spPr>
          <a:xfrm>
            <a:off x="8075053" y="2318197"/>
            <a:ext cx="182727" cy="14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CE98995-18EA-47A1-8204-4570286084F0}"/>
              </a:ext>
            </a:extLst>
          </p:cNvPr>
          <p:cNvSpPr/>
          <p:nvPr/>
        </p:nvSpPr>
        <p:spPr>
          <a:xfrm>
            <a:off x="8075052" y="2818324"/>
            <a:ext cx="182727" cy="14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B8F5295-ADFF-4CDF-B7DF-04EB2B051286}"/>
              </a:ext>
            </a:extLst>
          </p:cNvPr>
          <p:cNvSpPr/>
          <p:nvPr/>
        </p:nvSpPr>
        <p:spPr>
          <a:xfrm>
            <a:off x="8080418" y="3044149"/>
            <a:ext cx="182727" cy="14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4218F9-986A-4673-9C85-E4B509C37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6727" y="5844755"/>
            <a:ext cx="2975690" cy="4711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F9BD5D-53CB-424C-B59E-663E40A40470}"/>
              </a:ext>
            </a:extLst>
          </p:cNvPr>
          <p:cNvSpPr txBox="1"/>
          <p:nvPr/>
        </p:nvSpPr>
        <p:spPr>
          <a:xfrm>
            <a:off x="9480323" y="587523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0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9EC824-FFEE-4EBA-B733-15A4B8B86F74}"/>
              </a:ext>
            </a:extLst>
          </p:cNvPr>
          <p:cNvSpPr txBox="1"/>
          <p:nvPr/>
        </p:nvSpPr>
        <p:spPr>
          <a:xfrm>
            <a:off x="138447" y="445676"/>
            <a:ext cx="1185178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Монохроматический свет с длиной волны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падает на поверхность металла, вызывая фотоэффект. При изменении энергии падающих фотонов уменьшается модуль запирающего напряжения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ru-RU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з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при этом фотоэффект не прекращается.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 изменяются при этом частота падающего на поверхность металла света и длина волны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ru-RU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кр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соответствующая «красной границе» фотоэффекта?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 увеличивается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 уменьшается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 не изменяется 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F91DC-DBD5-4397-9AB0-952BAE888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" y="445676"/>
            <a:ext cx="752475" cy="428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8A40F-6EFF-401F-A9BE-DE195AC64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994" y="5566531"/>
            <a:ext cx="4270956" cy="8457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AEAEA-ECB6-406E-AF5D-A40918F38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071" y="5859886"/>
            <a:ext cx="3224481" cy="5010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FE5ACE-3E3D-4AF3-9816-EA4CC8250408}"/>
                  </a:ext>
                </a:extLst>
              </p:cNvPr>
              <p:cNvSpPr txBox="1"/>
              <p:nvPr/>
            </p:nvSpPr>
            <p:spPr>
              <a:xfrm>
                <a:off x="7302320" y="3429000"/>
                <a:ext cx="2381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в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𝑒𝑈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FE5ACE-3E3D-4AF3-9816-EA4CC825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20" y="3429000"/>
                <a:ext cx="238116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C086B9-7E6F-4855-9DC7-71F962CD8DD5}"/>
                  </a:ext>
                </a:extLst>
              </p:cNvPr>
              <p:cNvSpPr txBox="1"/>
              <p:nvPr/>
            </p:nvSpPr>
            <p:spPr>
              <a:xfrm>
                <a:off x="7491122" y="4011118"/>
                <a:ext cx="18256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з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↘⟹</m:t>
                      </m:r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C086B9-7E6F-4855-9DC7-71F962CD8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122" y="4011118"/>
                <a:ext cx="182562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77EABBB-2355-4C04-B5F0-DF89CAD5E558}"/>
              </a:ext>
            </a:extLst>
          </p:cNvPr>
          <p:cNvSpPr txBox="1"/>
          <p:nvPr/>
        </p:nvSpPr>
        <p:spPr>
          <a:xfrm>
            <a:off x="9622578" y="589923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5B1CA3-F160-47FE-86D4-2F5DFBE37CC4}"/>
              </a:ext>
            </a:extLst>
          </p:cNvPr>
          <p:cNvSpPr txBox="1"/>
          <p:nvPr/>
        </p:nvSpPr>
        <p:spPr>
          <a:xfrm>
            <a:off x="6689835" y="605860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22677-4ABD-4D55-946F-A43E81571FFC}"/>
              </a:ext>
            </a:extLst>
          </p:cNvPr>
          <p:cNvSpPr txBox="1"/>
          <p:nvPr/>
        </p:nvSpPr>
        <p:spPr>
          <a:xfrm>
            <a:off x="4627873" y="605860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71388-689D-48E3-BCCF-88BFDE252890}"/>
              </a:ext>
            </a:extLst>
          </p:cNvPr>
          <p:cNvSpPr txBox="1"/>
          <p:nvPr/>
        </p:nvSpPr>
        <p:spPr>
          <a:xfrm>
            <a:off x="9316750" y="589923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6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246D4-111C-46DF-9220-912C2C9B0131}"/>
              </a:ext>
            </a:extLst>
          </p:cNvPr>
          <p:cNvSpPr txBox="1"/>
          <p:nvPr/>
        </p:nvSpPr>
        <p:spPr>
          <a:xfrm>
            <a:off x="138447" y="428178"/>
            <a:ext cx="118260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все верные утверждения о физических явлениях, величинах и закономерностях. Запишите цифры, под которыми они указаны.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равноускоренном движении ускорение тела за любые равные промежутки времени изменяется на одну и ту же величину, не равную нулю.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процессе кипения жидкости при постоянном внешнем давлении её температура не меняется.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Сила тока короткого замыкания определяется </a:t>
            </a:r>
            <a:r>
              <a:rPr lang="ru-RU" sz="2400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только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внутренним сопротивлением источника.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поперечной механической волне колебания частиц происходят в направлении, перпендикулярном направлению распространения волны.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результате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-распада элемент смещается в Периодической системе элементов Д. И. Менделеева на две клетки ближе к концу.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C87DA-A5BB-4A0E-824E-EADD0DD4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9" y="453936"/>
            <a:ext cx="742950" cy="447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365E3-6032-4A59-A700-8138186A4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84" y="5894612"/>
            <a:ext cx="3423969" cy="535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D9CC6E-26B4-433E-96D7-B000631AB8D4}"/>
              </a:ext>
            </a:extLst>
          </p:cNvPr>
          <p:cNvSpPr txBox="1"/>
          <p:nvPr/>
        </p:nvSpPr>
        <p:spPr>
          <a:xfrm>
            <a:off x="9133181" y="5931384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8F32A-EDF6-4499-9E22-30D9BA9E4A8D}"/>
              </a:ext>
            </a:extLst>
          </p:cNvPr>
          <p:cNvSpPr txBox="1"/>
          <p:nvPr/>
        </p:nvSpPr>
        <p:spPr>
          <a:xfrm>
            <a:off x="9476435" y="594066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59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015AA4-6559-4ACA-B5EF-8ED484185AE7}"/>
              </a:ext>
            </a:extLst>
          </p:cNvPr>
          <p:cNvSpPr txBox="1"/>
          <p:nvPr/>
        </p:nvSpPr>
        <p:spPr>
          <a:xfrm>
            <a:off x="228598" y="539616"/>
            <a:ext cx="91214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показания амперметра (см. рисунок) с учётом абсолютной погрешности измерений, если абсолютная погрешность прямого измерения силы тока равна цене деления амперметра.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599A9-CCC7-4D07-B94F-E3BB4C478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39616"/>
            <a:ext cx="762000" cy="4381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0C6FCC-F6B6-45D4-8F86-2FF6183C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28" y="594711"/>
            <a:ext cx="2226973" cy="2055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10207F-9D43-4D33-A413-8A9D1A095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723" y="3598437"/>
            <a:ext cx="3321677" cy="518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BD75AC-372C-4092-88A8-8CE75F120D5F}"/>
              </a:ext>
            </a:extLst>
          </p:cNvPr>
          <p:cNvSpPr txBox="1"/>
          <p:nvPr/>
        </p:nvSpPr>
        <p:spPr>
          <a:xfrm>
            <a:off x="9165555" y="362669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5F750-2EDC-4664-B055-3384ED69B181}"/>
              </a:ext>
            </a:extLst>
          </p:cNvPr>
          <p:cNvSpPr txBox="1"/>
          <p:nvPr/>
        </p:nvSpPr>
        <p:spPr>
          <a:xfrm>
            <a:off x="9470447" y="362794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9C940-E28F-4424-8029-8EB1E0367851}"/>
              </a:ext>
            </a:extLst>
          </p:cNvPr>
          <p:cNvSpPr txBox="1"/>
          <p:nvPr/>
        </p:nvSpPr>
        <p:spPr>
          <a:xfrm>
            <a:off x="9813702" y="3629196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3200BE-DF91-4B9F-A115-5AAE497B0A62}"/>
              </a:ext>
            </a:extLst>
          </p:cNvPr>
          <p:cNvSpPr txBox="1"/>
          <p:nvPr/>
        </p:nvSpPr>
        <p:spPr>
          <a:xfrm>
            <a:off x="10176284" y="363245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29622-71EC-405F-A270-77C275139285}"/>
              </a:ext>
            </a:extLst>
          </p:cNvPr>
          <p:cNvSpPr txBox="1"/>
          <p:nvPr/>
        </p:nvSpPr>
        <p:spPr>
          <a:xfrm>
            <a:off x="10525988" y="362438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76744F-904C-4040-895F-5218D5A830DB}"/>
              </a:ext>
            </a:extLst>
          </p:cNvPr>
          <p:cNvSpPr txBox="1"/>
          <p:nvPr/>
        </p:nvSpPr>
        <p:spPr>
          <a:xfrm>
            <a:off x="10875682" y="362457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1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0B9CC-A5D1-4722-BF55-618376519D70}"/>
              </a:ext>
            </a:extLst>
          </p:cNvPr>
          <p:cNvSpPr txBox="1"/>
          <p:nvPr/>
        </p:nvSpPr>
        <p:spPr>
          <a:xfrm>
            <a:off x="125566" y="477103"/>
            <a:ext cx="117348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112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Ученику необходимо на опыте обнаружить зависимость давления газа, находящегося в сосуде, от температуры газа. У него имеются пять различных сосудов с манометрами. Сосуды наполнены различными газами при различной температуре (см. таблицу). Массы газов одинаковы. Какие два сосуда необходимо взять ученику, чтобы провести данное исследование?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6790A-D79E-4285-A537-6BCAAEE70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8" y="477103"/>
            <a:ext cx="714375" cy="409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CEE825-C6B4-4BF5-BA48-E58400F0C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237" y="2785427"/>
            <a:ext cx="9153525" cy="2533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6C7A8C-982F-40A4-A55B-563ADFDAA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50" y="5813766"/>
            <a:ext cx="3528812" cy="567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973770-0425-415D-99C3-95D3C9D8E356}"/>
              </a:ext>
            </a:extLst>
          </p:cNvPr>
          <p:cNvSpPr txBox="1"/>
          <p:nvPr/>
        </p:nvSpPr>
        <p:spPr>
          <a:xfrm>
            <a:off x="9101161" y="5866498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C7BC-7C66-4882-AA61-F444AF852E2C}"/>
              </a:ext>
            </a:extLst>
          </p:cNvPr>
          <p:cNvSpPr txBox="1"/>
          <p:nvPr/>
        </p:nvSpPr>
        <p:spPr>
          <a:xfrm>
            <a:off x="9470173" y="585985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E69669E-DC64-4BA7-A743-689822924C80}"/>
              </a:ext>
            </a:extLst>
          </p:cNvPr>
          <p:cNvSpPr/>
          <p:nvPr/>
        </p:nvSpPr>
        <p:spPr>
          <a:xfrm>
            <a:off x="4404575" y="4250028"/>
            <a:ext cx="412124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41424A9-A235-4344-988C-0191087B961E}"/>
              </a:ext>
            </a:extLst>
          </p:cNvPr>
          <p:cNvSpPr/>
          <p:nvPr/>
        </p:nvSpPr>
        <p:spPr>
          <a:xfrm>
            <a:off x="4378818" y="4601027"/>
            <a:ext cx="412124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02D81D3-746A-45A6-B835-E504781521B8}"/>
              </a:ext>
            </a:extLst>
          </p:cNvPr>
          <p:cNvSpPr/>
          <p:nvPr/>
        </p:nvSpPr>
        <p:spPr>
          <a:xfrm>
            <a:off x="9101160" y="4250028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9BF2F13-C32E-4B3B-A603-B25199331A04}"/>
              </a:ext>
            </a:extLst>
          </p:cNvPr>
          <p:cNvSpPr/>
          <p:nvPr/>
        </p:nvSpPr>
        <p:spPr>
          <a:xfrm>
            <a:off x="9101159" y="4611760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02A3E85-B0A5-4EEA-83A6-249A1895FAEE}"/>
              </a:ext>
            </a:extLst>
          </p:cNvPr>
          <p:cNvSpPr/>
          <p:nvPr/>
        </p:nvSpPr>
        <p:spPr>
          <a:xfrm>
            <a:off x="6667054" y="4237149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004C43F-BF58-4DDC-BC5A-F5EE2122AD25}"/>
              </a:ext>
            </a:extLst>
          </p:cNvPr>
          <p:cNvSpPr/>
          <p:nvPr/>
        </p:nvSpPr>
        <p:spPr>
          <a:xfrm>
            <a:off x="6667054" y="4611760"/>
            <a:ext cx="635267" cy="257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9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E3BBFC-6BB4-484A-B2DB-201623B5F099}"/>
              </a:ext>
            </a:extLst>
          </p:cNvPr>
          <p:cNvSpPr txBox="1"/>
          <p:nvPr/>
        </p:nvSpPr>
        <p:spPr>
          <a:xfrm>
            <a:off x="241477" y="484931"/>
            <a:ext cx="83616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представлен график зависимости пути S велосипедиста от времени t. Определите скорость велосипедиста в интервале времени от 50 до 70 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FE9788-E3E3-4DD2-AE68-5CDFF2474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373" y="484931"/>
            <a:ext cx="3105150" cy="2124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6AF793-EDF4-435A-A779-C24076883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7" y="475272"/>
            <a:ext cx="72390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FA8F94-262C-4916-AA66-532194B20F3B}"/>
                  </a:ext>
                </a:extLst>
              </p:cNvPr>
              <p:cNvSpPr txBox="1"/>
              <p:nvPr/>
            </p:nvSpPr>
            <p:spPr>
              <a:xfrm>
                <a:off x="412123" y="2222214"/>
                <a:ext cx="39030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=250 −100=150 м.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FA8F94-262C-4916-AA66-532194B20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3" y="2222214"/>
                <a:ext cx="390305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A90376B-C038-4DC1-9E70-FB95654A39FD}"/>
              </a:ext>
            </a:extLst>
          </p:cNvPr>
          <p:cNvSpPr txBox="1"/>
          <p:nvPr/>
        </p:nvSpPr>
        <p:spPr>
          <a:xfrm>
            <a:off x="241476" y="3026508"/>
            <a:ext cx="83616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Кубик массой 1 кг покоится на гладком горизонтальном столе, сжатый с боков пружинами (см. рисунок). Левая пружина жёсткостью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400 Н/м сжата на 4 см. С какой силой правая пружина действует на кубик?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DC45A5-E7DB-40D4-81C0-A143AD7BB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6" y="3000375"/>
            <a:ext cx="733425" cy="4286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6C8C17-7550-495F-9EDD-DDEF4BA33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373" y="3366898"/>
            <a:ext cx="2886075" cy="1181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75AD32-1099-4A59-9B26-976C71CE0F8A}"/>
                  </a:ext>
                </a:extLst>
              </p:cNvPr>
              <p:cNvSpPr txBox="1"/>
              <p:nvPr/>
            </p:nvSpPr>
            <p:spPr>
              <a:xfrm>
                <a:off x="2794715" y="5281427"/>
                <a:ext cx="5520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=400∙0,04=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Н.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75AD32-1099-4A59-9B26-976C71CE0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715" y="5281427"/>
                <a:ext cx="552042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0E27F2-2CE7-4669-8CC5-EF421AEEC861}"/>
                  </a:ext>
                </a:extLst>
              </p:cNvPr>
              <p:cNvSpPr txBox="1"/>
              <p:nvPr/>
            </p:nvSpPr>
            <p:spPr>
              <a:xfrm>
                <a:off x="4696971" y="2028538"/>
                <a:ext cx="3858492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с.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0E27F2-2CE7-4669-8CC5-EF421AEEC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971" y="2028538"/>
                <a:ext cx="3858492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15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77F6CA-8AF6-411E-B4F5-4142B3F92582}"/>
              </a:ext>
            </a:extLst>
          </p:cNvPr>
          <p:cNvSpPr txBox="1"/>
          <p:nvPr/>
        </p:nvSpPr>
        <p:spPr>
          <a:xfrm>
            <a:off x="383146" y="578046"/>
            <a:ext cx="115040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показана принципиальная схема электрической цепи, состоящей из источника тока с отличным от нуля внутренним сопротивлением, резистора, реостата и измерительных приборов — идеального амперметра и идеального вольтметра. Как будут изменяться показания приборов при перемещении движка реостата вправо? Ответ поясните, указав, какие физические явления и закономерности Вы использовали для объяснения.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C1C93-502B-4B99-B5CD-6E80E688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46" y="578046"/>
            <a:ext cx="742950" cy="381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66DF08-542C-4A2E-BCE0-8AEB8B82C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88" y="3255702"/>
            <a:ext cx="5463656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7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0D517-7827-499C-B9D7-2CD10CF3AE14}"/>
              </a:ext>
            </a:extLst>
          </p:cNvPr>
          <p:cNvSpPr txBox="1"/>
          <p:nvPr/>
        </p:nvSpPr>
        <p:spPr>
          <a:xfrm>
            <a:off x="399245" y="605307"/>
            <a:ext cx="109341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перемещении движка реостата вправо, длина его активной части увеличится, что приведет к увеличению его сопротивление.</a:t>
            </a:r>
          </a:p>
          <a:p>
            <a:pPr indent="720725" algn="just"/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720725" algn="just"/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Общее сопротивление участка цепи состоящего из резистора и реостата может быть найдено: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A8CF08-74F9-47BD-87C3-C8F3E587ACE3}"/>
                  </a:ext>
                </a:extLst>
              </p:cNvPr>
              <p:cNvSpPr txBox="1"/>
              <p:nvPr/>
            </p:nvSpPr>
            <p:spPr>
              <a:xfrm>
                <a:off x="4746394" y="3282963"/>
                <a:ext cx="2445926" cy="10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A8CF08-74F9-47BD-87C3-C8F3E587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394" y="3282963"/>
                <a:ext cx="2445926" cy="10025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775011-53D1-483E-BC4F-D60CADC7CCC6}"/>
                  </a:ext>
                </a:extLst>
              </p:cNvPr>
              <p:cNvSpPr txBox="1"/>
              <p:nvPr/>
            </p:nvSpPr>
            <p:spPr>
              <a:xfrm>
                <a:off x="5205531" y="1476539"/>
                <a:ext cx="178093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775011-53D1-483E-BC4F-D60CADC7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31" y="1476539"/>
                <a:ext cx="1780937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7B8F4A-B32D-4674-B07E-C516E07D0844}"/>
              </a:ext>
            </a:extLst>
          </p:cNvPr>
          <p:cNvSpPr txBox="1"/>
          <p:nvPr/>
        </p:nvSpPr>
        <p:spPr>
          <a:xfrm>
            <a:off x="399245" y="4533364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Общее сопротивление увеличится.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99C4C-F8E3-4C4A-9F26-DD68EF588C4C}"/>
              </a:ext>
            </a:extLst>
          </p:cNvPr>
          <p:cNvSpPr txBox="1"/>
          <p:nvPr/>
        </p:nvSpPr>
        <p:spPr>
          <a:xfrm>
            <a:off x="399245" y="5242911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 закона Ома для полной цепи: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6B45D9-C6D6-4FA1-B7A9-DEC0D35689A3}"/>
                  </a:ext>
                </a:extLst>
              </p:cNvPr>
              <p:cNvSpPr txBox="1"/>
              <p:nvPr/>
            </p:nvSpPr>
            <p:spPr>
              <a:xfrm>
                <a:off x="5969357" y="4995029"/>
                <a:ext cx="2175682" cy="851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6B45D9-C6D6-4FA1-B7A9-DEC0D3568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357" y="4995029"/>
                <a:ext cx="2175682" cy="851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02F77AB-EF24-42E8-A1B3-C8D635C5EDC7}"/>
              </a:ext>
            </a:extLst>
          </p:cNvPr>
          <p:cNvSpPr txBox="1"/>
          <p:nvPr/>
        </p:nvSpPr>
        <p:spPr>
          <a:xfrm>
            <a:off x="399245" y="5863721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Сила тока уменьшится.</a:t>
            </a:r>
          </a:p>
        </p:txBody>
      </p:sp>
    </p:spTree>
    <p:extLst>
      <p:ext uri="{BB962C8B-B14F-4D97-AF65-F5344CB8AC3E}">
        <p14:creationId xmlns:p14="http://schemas.microsoft.com/office/powerpoint/2010/main" val="249180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D06E1B-6BA2-4B01-8B4F-99858AD31C66}"/>
                  </a:ext>
                </a:extLst>
              </p:cNvPr>
              <p:cNvSpPr txBox="1"/>
              <p:nvPr/>
            </p:nvSpPr>
            <p:spPr>
              <a:xfrm>
                <a:off x="4152423" y="631064"/>
                <a:ext cx="38871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D06E1B-6BA2-4B01-8B4F-99858AD31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423" y="631064"/>
                <a:ext cx="388715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625421-11D8-4DD5-9434-12CDFDB2FF73}"/>
                  </a:ext>
                </a:extLst>
              </p:cNvPr>
              <p:cNvSpPr txBox="1"/>
              <p:nvPr/>
            </p:nvSpPr>
            <p:spPr>
              <a:xfrm>
                <a:off x="5070270" y="1326523"/>
                <a:ext cx="2051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625421-11D8-4DD5-9434-12CDFDB2F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70" y="1326523"/>
                <a:ext cx="205145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65667F-C156-47D8-B673-C7453F17BC59}"/>
              </a:ext>
            </a:extLst>
          </p:cNvPr>
          <p:cNvSpPr txBox="1"/>
          <p:nvPr/>
        </p:nvSpPr>
        <p:spPr>
          <a:xfrm>
            <a:off x="193183" y="2128059"/>
            <a:ext cx="442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Напряжение увеличится.</a:t>
            </a:r>
          </a:p>
        </p:txBody>
      </p:sp>
    </p:spTree>
    <p:extLst>
      <p:ext uri="{BB962C8B-B14F-4D97-AF65-F5344CB8AC3E}">
        <p14:creationId xmlns:p14="http://schemas.microsoft.com/office/powerpoint/2010/main" val="3376466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8D6FC3-0419-4C6A-8E0D-D5FB19144B21}"/>
              </a:ext>
            </a:extLst>
          </p:cNvPr>
          <p:cNvSpPr txBox="1"/>
          <p:nvPr/>
        </p:nvSpPr>
        <p:spPr>
          <a:xfrm>
            <a:off x="241478" y="632935"/>
            <a:ext cx="94563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Тележка массой 0,5 кг, прикреплённая к горизонтальной пружине жёсткостью 200 Н/м, совершает свободные гармонические колебания (см. рисунок). Максимальная скорость тележки равна 3 м/с. Какова амплитуда колебаний тележки? Массой колёс можно пренебречь.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E55C6-A43F-4A43-983F-83B6E79DB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8" y="571760"/>
            <a:ext cx="723900" cy="4000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DF1D8F-058F-4E77-A6DB-2CFAC0C5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597" y="1172734"/>
            <a:ext cx="2066925" cy="1228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60B262-352C-4697-9427-0007FC8A9EF8}"/>
                  </a:ext>
                </a:extLst>
              </p:cNvPr>
              <p:cNvSpPr txBox="1"/>
              <p:nvPr/>
            </p:nvSpPr>
            <p:spPr>
              <a:xfrm>
                <a:off x="241478" y="2852671"/>
                <a:ext cx="292630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 = 0,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кг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k= 200 H/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м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b="0" baseline="-25000" dirty="0">
                    <a:cs typeface="Courier New" panose="02070309020205020404" pitchFamily="49" charset="0"/>
                  </a:rPr>
                  <a:t>max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 м/с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dirty="0">
                    <a:cs typeface="Courier New" panose="02070309020205020404" pitchFamily="49" charset="0"/>
                  </a:rPr>
                  <a:t>x</a:t>
                </a:r>
                <a:r>
                  <a:rPr lang="en-US" sz="2400" b="0" baseline="-25000" dirty="0">
                    <a:cs typeface="Courier New" panose="02070309020205020404" pitchFamily="49" charset="0"/>
                  </a:rPr>
                  <a:t>max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−?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60B262-352C-4697-9427-0007FC8A9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8" y="2852671"/>
                <a:ext cx="2926304" cy="1938992"/>
              </a:xfrm>
              <a:prstGeom prst="rect">
                <a:avLst/>
              </a:prstGeom>
              <a:blipFill>
                <a:blip r:embed="rId4"/>
                <a:stretch>
                  <a:fillRect l="-3333" t="-2516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7473360-A025-46D3-BB5E-576FF2824A39}"/>
              </a:ext>
            </a:extLst>
          </p:cNvPr>
          <p:cNvCxnSpPr>
            <a:cxnSpLocks/>
          </p:cNvCxnSpPr>
          <p:nvPr/>
        </p:nvCxnSpPr>
        <p:spPr>
          <a:xfrm>
            <a:off x="2954416" y="3127992"/>
            <a:ext cx="0" cy="16636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E81BAD6-E20B-4266-8082-C8796D2B2680}"/>
              </a:ext>
            </a:extLst>
          </p:cNvPr>
          <p:cNvCxnSpPr>
            <a:cxnSpLocks/>
          </p:cNvCxnSpPr>
          <p:nvPr/>
        </p:nvCxnSpPr>
        <p:spPr>
          <a:xfrm flipH="1">
            <a:off x="241478" y="4400853"/>
            <a:ext cx="271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62522D-904C-48A6-B381-64B083082898}"/>
              </a:ext>
            </a:extLst>
          </p:cNvPr>
          <p:cNvSpPr txBox="1"/>
          <p:nvPr/>
        </p:nvSpPr>
        <p:spPr>
          <a:xfrm>
            <a:off x="6069821" y="289882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DD668F-3A50-4300-BFD6-0D704361A7E9}"/>
                  </a:ext>
                </a:extLst>
              </p:cNvPr>
              <p:cNvSpPr txBox="1"/>
              <p:nvPr/>
            </p:nvSpPr>
            <p:spPr>
              <a:xfrm>
                <a:off x="2735687" y="3367611"/>
                <a:ext cx="9456313" cy="1616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DD668F-3A50-4300-BFD6-0D704361A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687" y="3367611"/>
                <a:ext cx="9456313" cy="1616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4059C8-D58F-4100-B47B-560FFF9CD5EB}"/>
                  </a:ext>
                </a:extLst>
              </p:cNvPr>
              <p:cNvSpPr txBox="1"/>
              <p:nvPr/>
            </p:nvSpPr>
            <p:spPr>
              <a:xfrm>
                <a:off x="3167782" y="5031282"/>
                <a:ext cx="7112012" cy="1345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=0,15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4059C8-D58F-4100-B47B-560FFF9CD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82" y="5031282"/>
                <a:ext cx="7112012" cy="1345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894242-3A17-469C-ADB0-051CA3C2497E}"/>
                  </a:ext>
                </a:extLst>
              </p:cNvPr>
              <p:cNvSpPr txBox="1"/>
              <p:nvPr/>
            </p:nvSpPr>
            <p:spPr>
              <a:xfrm>
                <a:off x="9533148" y="5923044"/>
                <a:ext cx="24600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ru-RU" sz="3200" b="0" i="0" smtClean="0">
                          <a:latin typeface="Cambria Math" panose="02040503050406030204" pitchFamily="18" charset="0"/>
                        </a:rPr>
                        <m:t>15 см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894242-3A17-469C-ADB0-051CA3C2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48" y="5923044"/>
                <a:ext cx="246009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454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069701-8095-4219-AE42-61FCD8F1D78B}"/>
              </a:ext>
            </a:extLst>
          </p:cNvPr>
          <p:cNvSpPr txBox="1"/>
          <p:nvPr/>
        </p:nvSpPr>
        <p:spPr>
          <a:xfrm>
            <a:off x="228599" y="481558"/>
            <a:ext cx="116714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калориметр с водой бросают кусочки тающего льда. В некоторый момент кусочки льда перестают таять. Первоначальная масса воды в калориметре 330 г. Определите первоначальную температуру воды в калориметре, если масса воды в нём увеличилась на 63 г. Тепловыми потерями пренебречь.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364B03-2C18-4937-A44C-06B05CE7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81558"/>
            <a:ext cx="7334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0B7B9F-045F-46EA-B2B3-F933A4A20208}"/>
                  </a:ext>
                </a:extLst>
              </p:cNvPr>
              <p:cNvSpPr txBox="1"/>
              <p:nvPr/>
            </p:nvSpPr>
            <p:spPr>
              <a:xfrm>
                <a:off x="383566" y="2420550"/>
                <a:ext cx="292630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 = 0,33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кг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∆m = 0,063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кг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4200 Дж/кг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=330000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Дж/кг</a:t>
                </a:r>
              </a:p>
              <a:p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dirty="0">
                    <a:cs typeface="Courier New" panose="02070309020205020404" pitchFamily="49" charset="0"/>
                  </a:rPr>
                  <a:t>t</a:t>
                </a:r>
                <a:r>
                  <a:rPr lang="en-US" sz="2400" b="0" baseline="-25000" dirty="0">
                    <a:cs typeface="Courier New" panose="02070309020205020404" pitchFamily="49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−?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0B7B9F-045F-46EA-B2B3-F933A4A20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66" y="2420550"/>
                <a:ext cx="2926304" cy="2677656"/>
              </a:xfrm>
              <a:prstGeom prst="rect">
                <a:avLst/>
              </a:prstGeom>
              <a:blipFill>
                <a:blip r:embed="rId3"/>
                <a:stretch>
                  <a:fillRect l="-3333" t="-1822" b="-3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5201FD-2E9C-4DAA-84F4-28A972A39720}"/>
              </a:ext>
            </a:extLst>
          </p:cNvPr>
          <p:cNvCxnSpPr>
            <a:cxnSpLocks/>
          </p:cNvCxnSpPr>
          <p:nvPr/>
        </p:nvCxnSpPr>
        <p:spPr>
          <a:xfrm>
            <a:off x="3096504" y="2695871"/>
            <a:ext cx="0" cy="3026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A46BAB5-0058-4F30-9667-B7AB7CB1ED92}"/>
              </a:ext>
            </a:extLst>
          </p:cNvPr>
          <p:cNvCxnSpPr>
            <a:cxnSpLocks/>
          </p:cNvCxnSpPr>
          <p:nvPr/>
        </p:nvCxnSpPr>
        <p:spPr>
          <a:xfrm flipH="1">
            <a:off x="383567" y="4471008"/>
            <a:ext cx="2712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1FA490-2135-40E2-A7C7-B7DA26B09BD8}"/>
              </a:ext>
            </a:extLst>
          </p:cNvPr>
          <p:cNvSpPr txBox="1"/>
          <p:nvPr/>
        </p:nvSpPr>
        <p:spPr>
          <a:xfrm>
            <a:off x="6211909" y="2466708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3792BF-7307-407A-BE0E-6C25CA391970}"/>
                  </a:ext>
                </a:extLst>
              </p:cNvPr>
              <p:cNvSpPr txBox="1"/>
              <p:nvPr/>
            </p:nvSpPr>
            <p:spPr>
              <a:xfrm>
                <a:off x="6235697" y="2971755"/>
                <a:ext cx="16356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3792BF-7307-407A-BE0E-6C25CA391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697" y="2971755"/>
                <a:ext cx="163564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55B8DD-4BF8-4482-BB8C-9F5F3CDE932C}"/>
                  </a:ext>
                </a:extLst>
              </p:cNvPr>
              <p:cNvSpPr txBox="1"/>
              <p:nvPr/>
            </p:nvSpPr>
            <p:spPr>
              <a:xfrm>
                <a:off x="5141658" y="3683406"/>
                <a:ext cx="35988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𝑐𝑚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55B8DD-4BF8-4482-BB8C-9F5F3CDE9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58" y="3683406"/>
                <a:ext cx="3598806" cy="492443"/>
              </a:xfrm>
              <a:prstGeom prst="rect">
                <a:avLst/>
              </a:prstGeom>
              <a:blipFill>
                <a:blip r:embed="rId5"/>
                <a:stretch>
                  <a:fillRect l="-6768" t="-23457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0B4FAD-886E-4CC4-B5CE-2CA9FDD644CA}"/>
                  </a:ext>
                </a:extLst>
              </p:cNvPr>
              <p:cNvSpPr txBox="1"/>
              <p:nvPr/>
            </p:nvSpPr>
            <p:spPr>
              <a:xfrm>
                <a:off x="5729255" y="4395057"/>
                <a:ext cx="24236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0B4FAD-886E-4CC4-B5CE-2CA9FDD64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255" y="4395057"/>
                <a:ext cx="242361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A83F77-5963-4A73-8ADD-B8133E2BC793}"/>
                  </a:ext>
                </a:extLst>
              </p:cNvPr>
              <p:cNvSpPr txBox="1"/>
              <p:nvPr/>
            </p:nvSpPr>
            <p:spPr>
              <a:xfrm>
                <a:off x="3728408" y="5127784"/>
                <a:ext cx="6719404" cy="761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330000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∙0,063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4200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∙0,33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20790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1386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A83F77-5963-4A73-8ADD-B8133E2BC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08" y="5127784"/>
                <a:ext cx="6719404" cy="761362"/>
              </a:xfrm>
              <a:prstGeom prst="rect">
                <a:avLst/>
              </a:prstGeom>
              <a:blipFill>
                <a:blip r:embed="rId7"/>
                <a:stretch>
                  <a:fillRect b="-14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73E2A0-AB9A-4431-9E45-1CE5D789CBDC}"/>
                  </a:ext>
                </a:extLst>
              </p:cNvPr>
              <p:cNvSpPr txBox="1"/>
              <p:nvPr/>
            </p:nvSpPr>
            <p:spPr>
              <a:xfrm>
                <a:off x="9533148" y="5923044"/>
                <a:ext cx="23669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73E2A0-AB9A-4431-9E45-1CE5D789C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48" y="5923044"/>
                <a:ext cx="236693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81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740528-BBF2-41DA-9096-CFD7556DC842}"/>
              </a:ext>
            </a:extLst>
          </p:cNvPr>
          <p:cNvSpPr txBox="1"/>
          <p:nvPr/>
        </p:nvSpPr>
        <p:spPr>
          <a:xfrm>
            <a:off x="164623" y="376719"/>
            <a:ext cx="117597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улице при 17 °C относительная влажность воздуха составляет 60%. При умеренной физической нагрузке через лёгкие человека проходит 15 л воздуха за 1 мин. Выдыхаемый воздух имеет температуру 34 °C и относительную влажность 100%. Давление насыщенного водяного пара при 17 °C равно 1,94 кПа, а при 34 °C — 5,32 кПа. Какую массу воды теряет тело человека за 20 минут за счёт дыхания? Считать, что объём выдыхаемого воздуха равен объёму, который проходит через лёгкие человека. Влажность воздуха на улице считать неизменной.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F290D5-A95A-42CF-A2C4-56160A24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3" y="446678"/>
            <a:ext cx="723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97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BEBFC6-5024-48BB-AB2D-C997E47ADBB2}"/>
                  </a:ext>
                </a:extLst>
              </p:cNvPr>
              <p:cNvSpPr txBox="1"/>
              <p:nvPr/>
            </p:nvSpPr>
            <p:spPr>
              <a:xfrm>
                <a:off x="203259" y="611446"/>
                <a:ext cx="361446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290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К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φ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60%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15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  <a:r>
                  <a:rPr lang="ru-RU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-3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м</a:t>
                </a:r>
                <a:r>
                  <a:rPr lang="ru-RU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ru-RU" sz="2400" b="0" dirty="0"/>
                  <a:t>/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м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ин</m:t>
                    </m:r>
                  </m:oMath>
                </a14:m>
                <a:endParaRPr lang="ru-RU" sz="2400" b="0" i="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307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К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φ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100%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н1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1,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  <a:r>
                  <a:rPr lang="ru-RU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Па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н2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5,3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  <a:r>
                  <a:rPr lang="ru-RU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Па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 = 20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мин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BEBFC6-5024-48BB-AB2D-C997E47AD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59" y="611446"/>
                <a:ext cx="3614460" cy="4154984"/>
              </a:xfrm>
              <a:prstGeom prst="rect">
                <a:avLst/>
              </a:prstGeom>
              <a:blipFill>
                <a:blip r:embed="rId2"/>
                <a:stretch>
                  <a:fillRect l="-2530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65FD380-8D99-4D21-977E-C9B44F46E551}"/>
              </a:ext>
            </a:extLst>
          </p:cNvPr>
          <p:cNvCxnSpPr>
            <a:cxnSpLocks/>
          </p:cNvCxnSpPr>
          <p:nvPr/>
        </p:nvCxnSpPr>
        <p:spPr>
          <a:xfrm>
            <a:off x="3817719" y="1015556"/>
            <a:ext cx="0" cy="3633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8409517-8FC5-4E0C-9617-55E8CE92AB04}"/>
              </a:ext>
            </a:extLst>
          </p:cNvPr>
          <p:cNvCxnSpPr>
            <a:cxnSpLocks/>
          </p:cNvCxnSpPr>
          <p:nvPr/>
        </p:nvCxnSpPr>
        <p:spPr>
          <a:xfrm flipH="1">
            <a:off x="332051" y="4001307"/>
            <a:ext cx="34856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A77FF4-C3A3-44C5-B009-36D3173633D1}"/>
              </a:ext>
            </a:extLst>
          </p:cNvPr>
          <p:cNvSpPr txBox="1"/>
          <p:nvPr/>
        </p:nvSpPr>
        <p:spPr>
          <a:xfrm>
            <a:off x="6134637" y="655934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8CB15A-4EFA-4542-A64C-35F31FE94A29}"/>
                  </a:ext>
                </a:extLst>
              </p:cNvPr>
              <p:cNvSpPr txBox="1"/>
              <p:nvPr/>
            </p:nvSpPr>
            <p:spPr>
              <a:xfrm>
                <a:off x="6769324" y="1635994"/>
                <a:ext cx="1845313" cy="926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н1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8CB15A-4EFA-4542-A64C-35F31FE94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324" y="1635994"/>
                <a:ext cx="1845313" cy="926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3F7525-78FE-418E-91E5-B75CA421ABBC}"/>
                  </a:ext>
                </a:extLst>
              </p:cNvPr>
              <p:cNvSpPr txBox="1"/>
              <p:nvPr/>
            </p:nvSpPr>
            <p:spPr>
              <a:xfrm>
                <a:off x="6625765" y="3080734"/>
                <a:ext cx="2700483" cy="920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32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ru-RU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3F7525-78FE-418E-91E5-B75CA421A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765" y="3080734"/>
                <a:ext cx="2700483" cy="920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BB7601-5F03-4B67-A0EB-D956F5AB3C3D}"/>
                  </a:ext>
                </a:extLst>
              </p:cNvPr>
              <p:cNvSpPr txBox="1"/>
              <p:nvPr/>
            </p:nvSpPr>
            <p:spPr>
              <a:xfrm>
                <a:off x="46976" y="5170540"/>
                <a:ext cx="12367938" cy="935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н1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1,94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∙15∙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8,31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∙290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2856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2409,9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BB7601-5F03-4B67-A0EB-D956F5AB3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6" y="5170540"/>
                <a:ext cx="12367938" cy="935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659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4EAC22-3A08-4133-8EC9-B6B9AC690D67}"/>
                  </a:ext>
                </a:extLst>
              </p:cNvPr>
              <p:cNvSpPr txBox="1"/>
              <p:nvPr/>
            </p:nvSpPr>
            <p:spPr>
              <a:xfrm>
                <a:off x="5244678" y="534146"/>
                <a:ext cx="25783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=0,00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кг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4EAC22-3A08-4133-8EC9-B6B9AC690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678" y="534146"/>
                <a:ext cx="257839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49D1A3-D415-4537-A353-8D4B4A75470B}"/>
                  </a:ext>
                </a:extLst>
              </p:cNvPr>
              <p:cNvSpPr txBox="1"/>
              <p:nvPr/>
            </p:nvSpPr>
            <p:spPr>
              <a:xfrm>
                <a:off x="0" y="1281121"/>
                <a:ext cx="12166471" cy="935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н2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∙15∙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8,31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728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551,17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49D1A3-D415-4537-A353-8D4B4A754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1121"/>
                <a:ext cx="12166471" cy="935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6575DD-8EC4-4D9C-A774-DE506FC803F4}"/>
                  </a:ext>
                </a:extLst>
              </p:cNvPr>
              <p:cNvSpPr txBox="1"/>
              <p:nvPr/>
            </p:nvSpPr>
            <p:spPr>
              <a:xfrm>
                <a:off x="5244677" y="2798681"/>
                <a:ext cx="23796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2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кг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6575DD-8EC4-4D9C-A774-DE506FC80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677" y="2798681"/>
                <a:ext cx="237962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2619A1-F823-47CA-A47A-6D8FC2AB8C27}"/>
                  </a:ext>
                </a:extLst>
              </p:cNvPr>
              <p:cNvSpPr txBox="1"/>
              <p:nvPr/>
            </p:nvSpPr>
            <p:spPr>
              <a:xfrm>
                <a:off x="1541163" y="3812064"/>
                <a:ext cx="97866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=0,011−0,0026=0,0084 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кг=8,4 г.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2619A1-F823-47CA-A47A-6D8FC2AB8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63" y="3812064"/>
                <a:ext cx="978665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8A7D97-71A0-44D2-96F4-F9477998F399}"/>
                  </a:ext>
                </a:extLst>
              </p:cNvPr>
              <p:cNvSpPr txBox="1"/>
              <p:nvPr/>
            </p:nvSpPr>
            <p:spPr>
              <a:xfrm>
                <a:off x="9558906" y="5576879"/>
                <a:ext cx="22709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Ответ:8</m:t>
                      </m:r>
                      <m:r>
                        <a:rPr lang="ru-RU" sz="3200" b="0" i="0" smtClean="0">
                          <a:latin typeface="Cambria Math" panose="02040503050406030204" pitchFamily="18" charset="0"/>
                        </a:rPr>
                        <m:t>,4 г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8A7D97-71A0-44D2-96F4-F9477998F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906" y="5576879"/>
                <a:ext cx="227094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30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183993-C844-4064-B381-AD74A8A4A1BA}"/>
              </a:ext>
            </a:extLst>
          </p:cNvPr>
          <p:cNvSpPr txBox="1"/>
          <p:nvPr/>
        </p:nvSpPr>
        <p:spPr>
          <a:xfrm>
            <a:off x="305871" y="321824"/>
            <a:ext cx="84560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112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показана схема устройства для предварительного отбора заряженных частиц, вылетающих из источника частиц (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и.ч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.), для последующего детального исследования. Устройство представляет собой конденсатор, пластины которого изогнуты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дугой радиусом R.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A1B7B-7C19-45DF-85D3-7B67AFC99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71" y="391557"/>
            <a:ext cx="733425" cy="4000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59FCEB-AC2E-4E80-BD6F-920EE91D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927" y="576410"/>
            <a:ext cx="3124200" cy="18764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D59248-C3FA-4AE9-96D4-0DAFDCE0BC56}"/>
              </a:ext>
            </a:extLst>
          </p:cNvPr>
          <p:cNvSpPr txBox="1"/>
          <p:nvPr/>
        </p:nvSpPr>
        <p:spPr>
          <a:xfrm>
            <a:off x="305871" y="2630148"/>
            <a:ext cx="1158025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При первоначальном напряжении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в промежутке между обкладками конденсатора, не касаясь их, пролетают молекулы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интересующего исследователей вещества,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потерявшие один электрон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Во сколько раз нужно изменить напряжение на обкладках конденсатора, чтобы сквозь него могли пролетать такие же,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но дважды ионизированные молекулы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(потерявшие два электрона), имеющие 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такую же скорость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? Считать, что расстояние между пластинами мало, напряжённость электрического поля в конденсаторе всюду одинакова по модулю, а вне конденсатора электрическое поле отсутствует. Влиянием силы тяжести пренебречь.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788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C333D0-EDAE-4B70-BAF2-D35ACE9F6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74" y="906389"/>
            <a:ext cx="5646701" cy="3379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D05E08-F5E3-4622-93D2-A087451461B3}"/>
                  </a:ext>
                </a:extLst>
              </p:cNvPr>
              <p:cNvSpPr txBox="1"/>
              <p:nvPr/>
            </p:nvSpPr>
            <p:spPr>
              <a:xfrm>
                <a:off x="267657" y="445896"/>
                <a:ext cx="2425104" cy="342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|e|</a:t>
                </a: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</a:t>
                </a:r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|2e|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b="0" dirty="0"/>
              </a:p>
              <a:p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D05E08-F5E3-4622-93D2-A08745146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57" y="445896"/>
                <a:ext cx="2425104" cy="3429529"/>
              </a:xfrm>
              <a:prstGeom prst="rect">
                <a:avLst/>
              </a:prstGeom>
              <a:blipFill>
                <a:blip r:embed="rId3"/>
                <a:stretch>
                  <a:fillRect l="-4020" t="-1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D5AC9B-E8D8-452C-96EB-2D0601C4B155}"/>
              </a:ext>
            </a:extLst>
          </p:cNvPr>
          <p:cNvCxnSpPr>
            <a:cxnSpLocks/>
          </p:cNvCxnSpPr>
          <p:nvPr/>
        </p:nvCxnSpPr>
        <p:spPr>
          <a:xfrm>
            <a:off x="2568471" y="772732"/>
            <a:ext cx="0" cy="3026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8DE4C55-EDA4-488F-B802-BC7892C737BB}"/>
              </a:ext>
            </a:extLst>
          </p:cNvPr>
          <p:cNvCxnSpPr>
            <a:cxnSpLocks/>
          </p:cNvCxnSpPr>
          <p:nvPr/>
        </p:nvCxnSpPr>
        <p:spPr>
          <a:xfrm flipH="1">
            <a:off x="279460" y="2972873"/>
            <a:ext cx="22890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F9D3C9-0675-4333-A67B-F547926B08D8}"/>
              </a:ext>
            </a:extLst>
          </p:cNvPr>
          <p:cNvSpPr txBox="1"/>
          <p:nvPr/>
        </p:nvSpPr>
        <p:spPr>
          <a:xfrm>
            <a:off x="6096000" y="492054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B2B9C1-38C0-494D-BD5E-9322499380C0}"/>
                  </a:ext>
                </a:extLst>
              </p:cNvPr>
              <p:cNvSpPr txBox="1"/>
              <p:nvPr/>
            </p:nvSpPr>
            <p:spPr>
              <a:xfrm>
                <a:off x="5896105" y="1170901"/>
                <a:ext cx="2059218" cy="586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э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B2B9C1-38C0-494D-BD5E-932249938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105" y="1170901"/>
                <a:ext cx="2059218" cy="586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472B24-B2C5-437D-AA88-96F00A3C2883}"/>
                  </a:ext>
                </a:extLst>
              </p:cNvPr>
              <p:cNvSpPr txBox="1"/>
              <p:nvPr/>
            </p:nvSpPr>
            <p:spPr>
              <a:xfrm>
                <a:off x="8994286" y="906389"/>
                <a:ext cx="234275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𝐸𝑞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472B24-B2C5-437D-AA88-96F00A3C2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286" y="906389"/>
                <a:ext cx="2342757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6ABD80-32FB-4C7B-A5CF-138A77A33449}"/>
                  </a:ext>
                </a:extLst>
              </p:cNvPr>
              <p:cNvSpPr txBox="1"/>
              <p:nvPr/>
            </p:nvSpPr>
            <p:spPr>
              <a:xfrm>
                <a:off x="8936866" y="2373378"/>
                <a:ext cx="2457596" cy="111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6ABD80-32FB-4C7B-A5CF-138A77A33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66" y="2373378"/>
                <a:ext cx="2457596" cy="11116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297CBB-3814-436F-A175-543668DE69C3}"/>
                  </a:ext>
                </a:extLst>
              </p:cNvPr>
              <p:cNvSpPr txBox="1"/>
              <p:nvPr/>
            </p:nvSpPr>
            <p:spPr>
              <a:xfrm>
                <a:off x="9042135" y="3833669"/>
                <a:ext cx="2400594" cy="1204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𝑅𝑞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297CBB-3814-436F-A175-543668DE6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135" y="3833669"/>
                <a:ext cx="2400594" cy="12048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1A5987-DDDA-47DF-B4DD-2E3229A7FA77}"/>
                  </a:ext>
                </a:extLst>
              </p:cNvPr>
              <p:cNvSpPr txBox="1"/>
              <p:nvPr/>
            </p:nvSpPr>
            <p:spPr>
              <a:xfrm>
                <a:off x="496189" y="4222525"/>
                <a:ext cx="3527485" cy="1915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=0,5;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1A5987-DDDA-47DF-B4DD-2E3229A7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9" y="4222525"/>
                <a:ext cx="3527485" cy="1915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848C5F-78FD-4952-81BD-58435B6B0FB0}"/>
                  </a:ext>
                </a:extLst>
              </p:cNvPr>
              <p:cNvSpPr txBox="1"/>
              <p:nvPr/>
            </p:nvSpPr>
            <p:spPr>
              <a:xfrm>
                <a:off x="3494102" y="5842829"/>
                <a:ext cx="85226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Напряжение надо уменьшить в 2 раза.</m:t>
                      </m:r>
                    </m:oMath>
                  </m:oMathPara>
                </a14:m>
                <a:endParaRPr lang="ru-RU" sz="32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848C5F-78FD-4952-81BD-58435B6B0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2" y="5842829"/>
                <a:ext cx="852265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49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26579-8E99-4076-B8B8-1CB6C3F48EB5}"/>
              </a:ext>
            </a:extLst>
          </p:cNvPr>
          <p:cNvSpPr txBox="1"/>
          <p:nvPr/>
        </p:nvSpPr>
        <p:spPr>
          <a:xfrm>
            <a:off x="280115" y="542783"/>
            <a:ext cx="116199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Легковой автомобиль и грузовик движутся со скоростями v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90 км/ч и v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60 км/ч соответственно. Масса легкового автомобиля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1500 кг. Какова масса грузового автомобиля, если отношение модуля импульса грузовика к модулю импульса легкового автомобиля равно 2?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7B49C1-7F45-4671-A5AB-19F1285A5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5" y="542783"/>
            <a:ext cx="733425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20129E-5627-4119-8D4D-CF8AD80EECDE}"/>
                  </a:ext>
                </a:extLst>
              </p:cNvPr>
              <p:cNvSpPr txBox="1"/>
              <p:nvPr/>
            </p:nvSpPr>
            <p:spPr>
              <a:xfrm>
                <a:off x="399245" y="2710706"/>
                <a:ext cx="2433230" cy="811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л</m:t>
                              </m:r>
                            </m:sub>
                          </m:sSub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=2.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20129E-5627-4119-8D4D-CF8AD80EE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5" y="2710706"/>
                <a:ext cx="2433230" cy="8111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EDEF80-0007-46D4-AFD9-D2B57FF73BD7}"/>
                  </a:ext>
                </a:extLst>
              </p:cNvPr>
              <p:cNvSpPr txBox="1"/>
              <p:nvPr/>
            </p:nvSpPr>
            <p:spPr>
              <a:xfrm>
                <a:off x="3400022" y="2712373"/>
                <a:ext cx="227466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sub>
                          </m:sSub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1500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=2.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EDEF80-0007-46D4-AFD9-D2B57FF73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022" y="2712373"/>
                <a:ext cx="2274662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20D437-F812-43E5-8C17-247D261F3B5D}"/>
                  </a:ext>
                </a:extLst>
              </p:cNvPr>
              <p:cNvSpPr txBox="1"/>
              <p:nvPr/>
            </p:nvSpPr>
            <p:spPr>
              <a:xfrm>
                <a:off x="6607470" y="2900821"/>
                <a:ext cx="23480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г</m:t>
                          </m:r>
                        </m:sub>
                      </m:sSub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𝟒𝟓𝟎𝟎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кг.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20D437-F812-43E5-8C17-247D261F3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470" y="2900821"/>
                <a:ext cx="234801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4636E87-2A5D-49A9-9418-116EEB4A83C2}"/>
              </a:ext>
            </a:extLst>
          </p:cNvPr>
          <p:cNvSpPr txBox="1"/>
          <p:nvPr/>
        </p:nvSpPr>
        <p:spPr>
          <a:xfrm>
            <a:off x="280114" y="3926759"/>
            <a:ext cx="105123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Водонепроницаемая коробка массой 0,2 кг привязана ниткой ко дну сосуда с водой (см. рисунок). На коробку действует сила Архимеда, равная 10 Н. Определите силу натяжения нити.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1EB85A-182B-4576-89C2-D2E6CCE81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4" y="3926759"/>
            <a:ext cx="723900" cy="4191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0F3F92-96C9-4C65-907E-6E115BA57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042" y="3932652"/>
            <a:ext cx="1028700" cy="120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0FC5E2-DA5C-4229-B7B6-8E5F8EE84BC9}"/>
                  </a:ext>
                </a:extLst>
              </p:cNvPr>
              <p:cNvSpPr txBox="1"/>
              <p:nvPr/>
            </p:nvSpPr>
            <p:spPr>
              <a:xfrm>
                <a:off x="399245" y="5656200"/>
                <a:ext cx="55640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=10−0,2∙10=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Н.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0FC5E2-DA5C-4229-B7B6-8E5F8EE84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5" y="5656200"/>
                <a:ext cx="556402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805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7E16BE-7ED3-45FF-84F5-A9A6EAE66C71}"/>
              </a:ext>
            </a:extLst>
          </p:cNvPr>
          <p:cNvSpPr txBox="1"/>
          <p:nvPr/>
        </p:nvSpPr>
        <p:spPr>
          <a:xfrm>
            <a:off x="267237" y="552288"/>
            <a:ext cx="75631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горизонтальном столе находится брусок массой М = 1 кг, соединённый невесомой нерастяжимой нитью, перекинутой через гладкий невесомый блок, с грузом массой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500 г. На брусок действует сила F, направленная под углом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30° к горизонту (см. рисунок), F = 9 Н. В момент начала движения груз находился на расстоянии L = 32 см от края стола. Какую скорость v будет иметь груз в тот момент, когда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FCD6B-6DE5-4994-9620-562EC14DC7F4}"/>
              </a:ext>
            </a:extLst>
          </p:cNvPr>
          <p:cNvSpPr txBox="1"/>
          <p:nvPr/>
        </p:nvSpPr>
        <p:spPr>
          <a:xfrm>
            <a:off x="267237" y="4612507"/>
            <a:ext cx="116575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он поднимется до края стола, если коэффициент трения между бруском и столом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0,3? Сделайте схематичный рисунок с указанием сил, действующих на брусок и груз. Обоснуйте применимость законов, используемых для решения задачи.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0C29A9-E2BE-495F-A20B-734B6E6F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563" y="1170837"/>
            <a:ext cx="3886200" cy="2352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D3C5B3-413D-4D91-8B4B-0B01ECFBE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7" y="475808"/>
            <a:ext cx="7143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0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A40EB-4E43-421D-AC88-32A1B78ADF69}"/>
                  </a:ext>
                </a:extLst>
              </p:cNvPr>
              <p:cNvSpPr txBox="1"/>
              <p:nvPr/>
            </p:nvSpPr>
            <p:spPr>
              <a:xfrm>
                <a:off x="267657" y="445896"/>
                <a:ext cx="242510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Дано: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М = 1 кг 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0,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 кг </a:t>
                </a:r>
              </a:p>
              <a:p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α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30° 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 = 9 Н </a:t>
                </a:r>
                <a:endParaRPr lang="ru-RU" sz="2400" b="0" i="1" dirty="0">
                  <a:latin typeface="Cambria Math" panose="02040503050406030204" pitchFamily="18" charset="0"/>
                </a:endParaRP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 = 0,32 м</a:t>
                </a:r>
              </a:p>
              <a:p>
                <a:r>
                  <a:rPr lang="el-GR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μ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0,3</a:t>
                </a:r>
              </a:p>
              <a:p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−?</m:t>
                      </m:r>
                    </m:oMath>
                  </m:oMathPara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DA40EB-4E43-421D-AC88-32A1B78AD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57" y="445896"/>
                <a:ext cx="2425104" cy="3416320"/>
              </a:xfrm>
              <a:prstGeom prst="rect">
                <a:avLst/>
              </a:prstGeom>
              <a:blipFill>
                <a:blip r:embed="rId2"/>
                <a:stretch>
                  <a:fillRect l="-4020" t="-1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76DC5E2-AE45-4BE3-91C7-825787165C86}"/>
              </a:ext>
            </a:extLst>
          </p:cNvPr>
          <p:cNvCxnSpPr>
            <a:cxnSpLocks/>
          </p:cNvCxnSpPr>
          <p:nvPr/>
        </p:nvCxnSpPr>
        <p:spPr>
          <a:xfrm>
            <a:off x="2568471" y="772732"/>
            <a:ext cx="0" cy="3026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465DB88-8A6F-4DC3-B436-80D4B8B626C7}"/>
              </a:ext>
            </a:extLst>
          </p:cNvPr>
          <p:cNvCxnSpPr>
            <a:cxnSpLocks/>
          </p:cNvCxnSpPr>
          <p:nvPr/>
        </p:nvCxnSpPr>
        <p:spPr>
          <a:xfrm flipH="1">
            <a:off x="279460" y="3178935"/>
            <a:ext cx="22890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6E124-A344-43F7-9C41-F89C70C44FCF}"/>
              </a:ext>
            </a:extLst>
          </p:cNvPr>
          <p:cNvSpPr txBox="1"/>
          <p:nvPr/>
        </p:nvSpPr>
        <p:spPr>
          <a:xfrm>
            <a:off x="6096000" y="492054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5C077F-8CF3-421F-8D86-A043D368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636" y="1207897"/>
            <a:ext cx="6511607" cy="39420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1A4B9E-0E77-4909-9C22-A774C7F06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0048" y="3867561"/>
            <a:ext cx="1168624" cy="291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631971-84F7-4D52-A5D4-1DC9755A6B9B}"/>
                  </a:ext>
                </a:extLst>
              </p:cNvPr>
              <p:cNvSpPr txBox="1"/>
              <p:nvPr/>
            </p:nvSpPr>
            <p:spPr>
              <a:xfrm>
                <a:off x="4584167" y="3862216"/>
                <a:ext cx="4744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631971-84F7-4D52-A5D4-1DC9755A6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167" y="3862216"/>
                <a:ext cx="47448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6251C70-1414-4A5C-A40A-9B8AA115D08B}"/>
              </a:ext>
            </a:extLst>
          </p:cNvPr>
          <p:cNvCxnSpPr/>
          <p:nvPr/>
        </p:nvCxnSpPr>
        <p:spPr>
          <a:xfrm>
            <a:off x="5525037" y="4354659"/>
            <a:ext cx="0" cy="91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B26B19-4F1F-4622-97EA-8E33E0053544}"/>
                  </a:ext>
                </a:extLst>
              </p:cNvPr>
              <p:cNvSpPr txBox="1"/>
              <p:nvPr/>
            </p:nvSpPr>
            <p:spPr>
              <a:xfrm>
                <a:off x="4750270" y="4775016"/>
                <a:ext cx="6962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B26B19-4F1F-4622-97EA-8E33E0053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270" y="4775016"/>
                <a:ext cx="69628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C0384C5-F4F5-4750-BF4D-C819B0EB23C1}"/>
              </a:ext>
            </a:extLst>
          </p:cNvPr>
          <p:cNvCxnSpPr>
            <a:cxnSpLocks/>
          </p:cNvCxnSpPr>
          <p:nvPr/>
        </p:nvCxnSpPr>
        <p:spPr>
          <a:xfrm flipV="1">
            <a:off x="5512158" y="2665927"/>
            <a:ext cx="0" cy="144251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2E695-086D-4BF8-BDC0-08B502561BF8}"/>
                  </a:ext>
                </a:extLst>
              </p:cNvPr>
              <p:cNvSpPr txBox="1"/>
              <p:nvPr/>
            </p:nvSpPr>
            <p:spPr>
              <a:xfrm>
                <a:off x="4788907" y="2784156"/>
                <a:ext cx="488916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B2E695-086D-4BF8-BDC0-08B502561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907" y="2784156"/>
                <a:ext cx="488916" cy="552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45666CB-D4F3-4578-B3C4-737292C77F2D}"/>
              </a:ext>
            </a:extLst>
          </p:cNvPr>
          <p:cNvCxnSpPr>
            <a:cxnSpLocks/>
          </p:cNvCxnSpPr>
          <p:nvPr/>
        </p:nvCxnSpPr>
        <p:spPr>
          <a:xfrm flipH="1" flipV="1">
            <a:off x="6194738" y="1996226"/>
            <a:ext cx="1534934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81C5D7-0A6D-46E1-AA12-CFBEC6CA8E6E}"/>
                  </a:ext>
                </a:extLst>
              </p:cNvPr>
              <p:cNvSpPr txBox="1"/>
              <p:nvPr/>
            </p:nvSpPr>
            <p:spPr>
              <a:xfrm>
                <a:off x="6514436" y="1326408"/>
                <a:ext cx="488916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81C5D7-0A6D-46E1-AA12-CFBEC6CA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436" y="1326408"/>
                <a:ext cx="488916" cy="552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107EE43-54DA-419C-A7F0-627F0760FD1C}"/>
              </a:ext>
            </a:extLst>
          </p:cNvPr>
          <p:cNvCxnSpPr>
            <a:cxnSpLocks/>
          </p:cNvCxnSpPr>
          <p:nvPr/>
        </p:nvCxnSpPr>
        <p:spPr>
          <a:xfrm>
            <a:off x="8240333" y="2117578"/>
            <a:ext cx="0" cy="1451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4C8CB7-5F03-49AE-8FEA-DCBD95222CEF}"/>
                  </a:ext>
                </a:extLst>
              </p:cNvPr>
              <p:cNvSpPr txBox="1"/>
              <p:nvPr/>
            </p:nvSpPr>
            <p:spPr>
              <a:xfrm>
                <a:off x="8324716" y="3090265"/>
                <a:ext cx="70108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4C8CB7-5F03-49AE-8FEA-DCBD95222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16" y="3090265"/>
                <a:ext cx="701089" cy="552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DB03756-7C02-438A-B66B-54FA4EA2A4E6}"/>
              </a:ext>
            </a:extLst>
          </p:cNvPr>
          <p:cNvCxnSpPr>
            <a:cxnSpLocks/>
          </p:cNvCxnSpPr>
          <p:nvPr/>
        </p:nvCxnSpPr>
        <p:spPr>
          <a:xfrm flipV="1">
            <a:off x="8240333" y="888527"/>
            <a:ext cx="0" cy="121391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0B6787-D714-4CAD-94B3-F0E870B8AB68}"/>
                  </a:ext>
                </a:extLst>
              </p:cNvPr>
              <p:cNvSpPr txBox="1"/>
              <p:nvPr/>
            </p:nvSpPr>
            <p:spPr>
              <a:xfrm>
                <a:off x="8312506" y="446720"/>
                <a:ext cx="404341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0B6787-D714-4CAD-94B3-F0E870B8A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06" y="446720"/>
                <a:ext cx="404341" cy="552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5D80A49-279F-412C-AADD-AAF456CC9C59}"/>
              </a:ext>
            </a:extLst>
          </p:cNvPr>
          <p:cNvCxnSpPr/>
          <p:nvPr/>
        </p:nvCxnSpPr>
        <p:spPr>
          <a:xfrm flipH="1">
            <a:off x="6733137" y="2499183"/>
            <a:ext cx="996535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2CDB68-293C-4A34-914C-DE347E196DC2}"/>
                  </a:ext>
                </a:extLst>
              </p:cNvPr>
              <p:cNvSpPr txBox="1"/>
              <p:nvPr/>
            </p:nvSpPr>
            <p:spPr>
              <a:xfrm>
                <a:off x="7003352" y="2684399"/>
                <a:ext cx="63478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ru-RU" sz="3200" b="0" i="1" baseline="-25000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2CDB68-293C-4A34-914C-DE347E196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352" y="2684399"/>
                <a:ext cx="634789" cy="552331"/>
              </a:xfrm>
              <a:prstGeom prst="rect">
                <a:avLst/>
              </a:prstGeom>
              <a:blipFill>
                <a:blip r:embed="rId11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0C3C563-F51F-444B-8EFA-602C880FEA3D}"/>
              </a:ext>
            </a:extLst>
          </p:cNvPr>
          <p:cNvCxnSpPr/>
          <p:nvPr/>
        </p:nvCxnSpPr>
        <p:spPr>
          <a:xfrm>
            <a:off x="3374265" y="5537915"/>
            <a:ext cx="8551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22A352F5-4C6F-45B8-80A3-BA04477CFE03}"/>
              </a:ext>
            </a:extLst>
          </p:cNvPr>
          <p:cNvCxnSpPr/>
          <p:nvPr/>
        </p:nvCxnSpPr>
        <p:spPr>
          <a:xfrm flipV="1">
            <a:off x="3799268" y="631065"/>
            <a:ext cx="0" cy="5087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FDFA34-7B88-4CA3-AC61-DD75EF46C94B}"/>
                  </a:ext>
                </a:extLst>
              </p:cNvPr>
              <p:cNvSpPr txBox="1"/>
              <p:nvPr/>
            </p:nvSpPr>
            <p:spPr>
              <a:xfrm>
                <a:off x="3891089" y="584385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FDFA34-7B88-4CA3-AC61-DD75EF46C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89" y="584385"/>
                <a:ext cx="329193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53FC84-4D63-424A-A46F-3F6723CA4FEC}"/>
                  </a:ext>
                </a:extLst>
              </p:cNvPr>
              <p:cNvSpPr txBox="1"/>
              <p:nvPr/>
            </p:nvSpPr>
            <p:spPr>
              <a:xfrm>
                <a:off x="11596644" y="4903751"/>
                <a:ext cx="329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53FC84-4D63-424A-A46F-3F6723CA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644" y="4903751"/>
                <a:ext cx="329193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FA9D9B-4E32-45A6-9FF5-9718389B1BAB}"/>
                  </a:ext>
                </a:extLst>
              </p:cNvPr>
              <p:cNvSpPr txBox="1"/>
              <p:nvPr/>
            </p:nvSpPr>
            <p:spPr>
              <a:xfrm>
                <a:off x="279460" y="5718220"/>
                <a:ext cx="296985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FA9D9B-4E32-45A6-9FF5-9718389B1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60" y="5718220"/>
                <a:ext cx="2969852" cy="552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0FBE931-0104-4E6A-8BAD-8D30056F773D}"/>
                  </a:ext>
                </a:extLst>
              </p:cNvPr>
              <p:cNvSpPr txBox="1"/>
              <p:nvPr/>
            </p:nvSpPr>
            <p:spPr>
              <a:xfrm>
                <a:off x="10625881" y="555769"/>
                <a:ext cx="4744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0FBE931-0104-4E6A-8BAD-8D30056F7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881" y="555769"/>
                <a:ext cx="47448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C6B6824-B1C8-4316-9E1E-D619FFC36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020" y="1044180"/>
            <a:ext cx="1168624" cy="291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4111E7-F52F-45E0-8EE9-153198F95C99}"/>
                  </a:ext>
                </a:extLst>
              </p:cNvPr>
              <p:cNvSpPr txBox="1"/>
              <p:nvPr/>
            </p:nvSpPr>
            <p:spPr>
              <a:xfrm>
                <a:off x="4040111" y="5718220"/>
                <a:ext cx="5542608" cy="607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4111E7-F52F-45E0-8EE9-153198F9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11" y="5718220"/>
                <a:ext cx="5542608" cy="6077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815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6CC512-576F-4DFA-B21F-6B743A234426}"/>
                  </a:ext>
                </a:extLst>
              </p:cNvPr>
              <p:cNvSpPr txBox="1"/>
              <p:nvPr/>
            </p:nvSpPr>
            <p:spPr>
              <a:xfrm>
                <a:off x="283335" y="695459"/>
                <a:ext cx="5393528" cy="5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𝐹𝑐𝑜𝑠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6CC512-576F-4DFA-B21F-6B743A234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5" y="695459"/>
                <a:ext cx="5393528" cy="5365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0D2B96-00B2-4448-B2CA-D2DDD0CFE275}"/>
                  </a:ext>
                </a:extLst>
              </p:cNvPr>
              <p:cNvSpPr txBox="1"/>
              <p:nvPr/>
            </p:nvSpPr>
            <p:spPr>
              <a:xfrm>
                <a:off x="283335" y="1339402"/>
                <a:ext cx="98048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   −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;               −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𝐹𝑠𝑖𝑛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0D2B96-00B2-4448-B2CA-D2DDD0CF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5" y="1339402"/>
                <a:ext cx="98048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3C3E1-D9FD-42BC-867F-593D6AF1C3F4}"/>
                  </a:ext>
                </a:extLst>
              </p:cNvPr>
              <p:cNvSpPr txBox="1"/>
              <p:nvPr/>
            </p:nvSpPr>
            <p:spPr>
              <a:xfrm>
                <a:off x="839675" y="2160667"/>
                <a:ext cx="102601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);</m:t>
                      </m:r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3C3E1-D9FD-42BC-867F-593D6AF1C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75" y="2160667"/>
                <a:ext cx="1026011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28D3A-3856-4633-BA6D-FCD6CD5E4590}"/>
                  </a:ext>
                </a:extLst>
              </p:cNvPr>
              <p:cNvSpPr txBox="1"/>
              <p:nvPr/>
            </p:nvSpPr>
            <p:spPr>
              <a:xfrm>
                <a:off x="1106254" y="2849451"/>
                <a:ext cx="9726958" cy="5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𝐹𝑠𝑖𝑛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𝐹𝑠𝑖𝑛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28D3A-3856-4633-BA6D-FCD6CD5E4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54" y="2849451"/>
                <a:ext cx="9726958" cy="536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90385A-18D0-48E8-9BCC-7EC6EB5E2D7B}"/>
                  </a:ext>
                </a:extLst>
              </p:cNvPr>
              <p:cNvSpPr txBox="1"/>
              <p:nvPr/>
            </p:nvSpPr>
            <p:spPr>
              <a:xfrm>
                <a:off x="1764405" y="3778689"/>
                <a:ext cx="81807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0" dirty="0"/>
                  <a:t>-</a:t>
                </a:r>
                <a:r>
                  <a:rPr lang="en-US" sz="3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𝐹𝑠𝑖𝑛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𝐹𝑐𝑜𝑠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𝑀𝑎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90385A-18D0-48E8-9BCC-7EC6EB5E2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05" y="3778689"/>
                <a:ext cx="8180701" cy="492443"/>
              </a:xfrm>
              <a:prstGeom prst="rect">
                <a:avLst/>
              </a:prstGeom>
              <a:blipFill>
                <a:blip r:embed="rId6"/>
                <a:stretch>
                  <a:fillRect l="-2981" t="-24691" b="-49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D235D9-FD77-432A-9B93-485613F292F0}"/>
                  </a:ext>
                </a:extLst>
              </p:cNvPr>
              <p:cNvSpPr txBox="1"/>
              <p:nvPr/>
            </p:nvSpPr>
            <p:spPr>
              <a:xfrm>
                <a:off x="1764404" y="4663813"/>
                <a:ext cx="80107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0" dirty="0"/>
                  <a:t>-</a:t>
                </a:r>
                <a:r>
                  <a:rPr lang="en-US" sz="32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𝐹𝑠𝑖𝑛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𝐹𝑐𝑜𝑠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D235D9-FD77-432A-9B93-485613F29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04" y="4663813"/>
                <a:ext cx="8010783" cy="492443"/>
              </a:xfrm>
              <a:prstGeom prst="rect">
                <a:avLst/>
              </a:prstGeom>
              <a:blipFill>
                <a:blip r:embed="rId7"/>
                <a:stretch>
                  <a:fillRect l="-3042" t="-23457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95CAAA-40A3-4ACC-BD9C-6DF721CCCCD1}"/>
                  </a:ext>
                </a:extLst>
              </p:cNvPr>
              <p:cNvSpPr txBox="1"/>
              <p:nvPr/>
            </p:nvSpPr>
            <p:spPr>
              <a:xfrm>
                <a:off x="2289685" y="5470143"/>
                <a:ext cx="6774355" cy="963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𝐹𝑠𝑖𝑛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𝐹𝑐𝑜𝑠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95CAAA-40A3-4ACC-BD9C-6DF721CCC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85" y="5470143"/>
                <a:ext cx="6774355" cy="9639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013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7CEBA8-12E6-4553-9F08-323C4C300301}"/>
                  </a:ext>
                </a:extLst>
              </p:cNvPr>
              <p:cNvSpPr txBox="1"/>
              <p:nvPr/>
            </p:nvSpPr>
            <p:spPr>
              <a:xfrm>
                <a:off x="618185" y="914399"/>
                <a:ext cx="1497846" cy="988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7CEBA8-12E6-4553-9F08-323C4C30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5" y="914399"/>
                <a:ext cx="1497846" cy="988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78E3E6-1677-49A5-8D15-379F3473384C}"/>
                  </a:ext>
                </a:extLst>
              </p:cNvPr>
              <p:cNvSpPr txBox="1"/>
              <p:nvPr/>
            </p:nvSpPr>
            <p:spPr>
              <a:xfrm>
                <a:off x="2537137" y="680970"/>
                <a:ext cx="9174948" cy="1455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200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𝐹𝑠𝑖𝑛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𝑚𝑔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𝐹𝑐𝑜𝑠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78E3E6-1677-49A5-8D15-379F34733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137" y="680970"/>
                <a:ext cx="9174948" cy="1455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4FB2DC-4B18-4AF7-8762-F6E26C78EE36}"/>
                  </a:ext>
                </a:extLst>
              </p:cNvPr>
              <p:cNvSpPr txBox="1"/>
              <p:nvPr/>
            </p:nvSpPr>
            <p:spPr>
              <a:xfrm>
                <a:off x="1075074" y="2294095"/>
                <a:ext cx="10339625" cy="1915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∙0,32∙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200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0,3∙</m:t>
                              </m:r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1∙10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9∙0,5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4FB2DC-4B18-4AF7-8762-F6E26C78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74" y="2294095"/>
                <a:ext cx="10339625" cy="1915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8B0B5-5512-4350-85C3-EEF8A48F4C4B}"/>
                  </a:ext>
                </a:extLst>
              </p:cNvPr>
              <p:cNvSpPr txBox="1"/>
              <p:nvPr/>
            </p:nvSpPr>
            <p:spPr>
              <a:xfrm>
                <a:off x="5640946" y="2975019"/>
                <a:ext cx="118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8B0B5-5512-4350-85C3-EEF8A48F4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46" y="2975019"/>
                <a:ext cx="118622" cy="276999"/>
              </a:xfrm>
              <a:prstGeom prst="rect">
                <a:avLst/>
              </a:prstGeom>
              <a:blipFill>
                <a:blip r:embed="rId5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52D072-7A22-4E51-8208-FBF87539F861}"/>
                  </a:ext>
                </a:extLst>
              </p:cNvPr>
              <p:cNvSpPr txBox="1"/>
              <p:nvPr/>
            </p:nvSpPr>
            <p:spPr>
              <a:xfrm>
                <a:off x="2733605" y="4451765"/>
                <a:ext cx="6724790" cy="1455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0,64∙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200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0,3∙5,5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4,5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52D072-7A22-4E51-8208-FBF87539F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605" y="4451765"/>
                <a:ext cx="6724790" cy="14550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807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E29F0D-11FF-415D-9EFE-D79195977231}"/>
                  </a:ext>
                </a:extLst>
              </p:cNvPr>
              <p:cNvSpPr txBox="1"/>
              <p:nvPr/>
            </p:nvSpPr>
            <p:spPr>
              <a:xfrm>
                <a:off x="93944" y="465133"/>
                <a:ext cx="5423921" cy="1455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0,64∙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200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3200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1,33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0,9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ra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E29F0D-11FF-415D-9EFE-D79195977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" y="465133"/>
                <a:ext cx="5423921" cy="14550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AB62AC-107B-489F-AB19-F86F8801CB1F}"/>
                  </a:ext>
                </a:extLst>
              </p:cNvPr>
              <p:cNvSpPr txBox="1"/>
              <p:nvPr/>
            </p:nvSpPr>
            <p:spPr>
              <a:xfrm>
                <a:off x="6096000" y="1003680"/>
                <a:ext cx="28006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=0,6987</m:t>
                    </m:r>
                    <m:f>
                      <m:fPr>
                        <m:type m:val="skw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AB62AC-107B-489F-AB19-F86F8801C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03680"/>
                <a:ext cx="280063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4B65E-E084-43C1-B62B-582C06B34C73}"/>
                  </a:ext>
                </a:extLst>
              </p:cNvPr>
              <p:cNvSpPr txBox="1"/>
              <p:nvPr/>
            </p:nvSpPr>
            <p:spPr>
              <a:xfrm>
                <a:off x="8363171" y="1673925"/>
                <a:ext cx="36064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≈0,7 </m:t>
                      </m:r>
                      <m:f>
                        <m:fPr>
                          <m:type m:val="skw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4B65E-E084-43C1-B62B-582C06B34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171" y="1673925"/>
                <a:ext cx="360643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58A49-6C8E-4614-9F4A-A6550B409EA8}"/>
                  </a:ext>
                </a:extLst>
              </p:cNvPr>
              <p:cNvSpPr txBox="1"/>
              <p:nvPr/>
            </p:nvSpPr>
            <p:spPr>
              <a:xfrm>
                <a:off x="93944" y="2114868"/>
                <a:ext cx="11875663" cy="4764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Обоснование: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тела двигаются поступательно, их можно считать материальными точками. Рассмотрим их движение в системе отсчета, связанной с Землей, которую можно считать инерциальной (ИСО).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В ИСО для материальных точек выполняется второй закон Ньютона.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нить нерастяжимая, то: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нить невесомая, а блок идеальный, то: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Силу трения рассчитаем по закону </a:t>
                </a:r>
                <a:r>
                  <a:rPr lang="ru-RU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Амонтона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-Кулона: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тр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5)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Т.к. движение тел равноускоренное, то можно пользоваться формулами кинематики равноускоренного движения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400" dirty="0"/>
                  <a:t>.</a:t>
                </a:r>
              </a:p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58A49-6C8E-4614-9F4A-A6550B409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" y="2114868"/>
                <a:ext cx="11875663" cy="4764189"/>
              </a:xfrm>
              <a:prstGeom prst="rect">
                <a:avLst/>
              </a:prstGeom>
              <a:blipFill>
                <a:blip r:embed="rId5"/>
                <a:stretch>
                  <a:fillRect l="-770" t="-1024" r="-2206" b="-2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83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CEDBF8-47AC-41DD-9946-E3DF91C57C5D}"/>
                  </a:ext>
                </a:extLst>
              </p:cNvPr>
              <p:cNvSpPr txBox="1"/>
              <p:nvPr/>
            </p:nvSpPr>
            <p:spPr>
              <a:xfrm>
                <a:off x="177084" y="475015"/>
                <a:ext cx="7949485" cy="3602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20725" algn="just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На рисунке приведены графики зависимости координат х двух тел, прямолинейно движущихся по оси Ох, от времени t. На основании графиков выберите все верные утверждения о движении тел.</a:t>
                </a:r>
              </a:p>
              <a:p>
                <a:pPr algn="just"/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Проекция v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1x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скорости тела 1 больше проекции v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2x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скорости тела 2.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α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&gt;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β</a:t>
                </a:r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algn="just"/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В момент времени 15 с тело 2 достигло начала отсчёта.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=−5+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∙15=0</m:t>
                    </m:r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CEDBF8-47AC-41DD-9946-E3DF91C57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4" y="475015"/>
                <a:ext cx="7949485" cy="3602012"/>
              </a:xfrm>
              <a:prstGeom prst="rect">
                <a:avLst/>
              </a:prstGeom>
              <a:blipFill>
                <a:blip r:embed="rId2"/>
                <a:stretch>
                  <a:fillRect l="-1150" t="-1354" r="-1227" b="-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56B68D-012C-416A-AB5A-DB5ADBC88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4" y="439598"/>
            <a:ext cx="742950" cy="428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2663BD-52F5-4194-B893-DA6B1F57250B}"/>
                  </a:ext>
                </a:extLst>
              </p:cNvPr>
              <p:cNvSpPr txBox="1"/>
              <p:nvPr/>
            </p:nvSpPr>
            <p:spPr>
              <a:xfrm>
                <a:off x="208745" y="4021428"/>
                <a:ext cx="11774510" cy="2849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Проекция а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1х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ускорения тела 1 больше проекции а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2х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ускорения тела 2.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Неверно. График координаты прямая -</a:t>
                </a:r>
                <a:r>
                  <a:rPr lang="en-US" sz="24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  <a:r>
                  <a:rPr lang="ru-RU" sz="24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движение равномерное.</a:t>
                </a: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Проекция v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2x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скорости тела 2 равна 3 м/с.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𝑡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𝑡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5−(−5)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30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30</m:t>
                        </m:r>
                      </m:den>
                    </m:f>
                  </m:oMath>
                </a14:m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ru-RU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Проекция а</a:t>
                </a:r>
                <a:r>
                  <a:rPr lang="ru-RU" sz="2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1х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ускорения тела 1 равна 0,5 м/с</a:t>
                </a:r>
                <a:r>
                  <a:rPr lang="ru-RU" sz="2400" baseline="30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r>
                  <a:rPr lang="ru-RU" sz="24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См.п.3</a:t>
                </a:r>
                <a:endParaRPr lang="en-US" sz="24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ru-RU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2663BD-52F5-4194-B893-DA6B1F572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5" y="4021428"/>
                <a:ext cx="11774510" cy="2849370"/>
              </a:xfrm>
              <a:prstGeom prst="rect">
                <a:avLst/>
              </a:prstGeom>
              <a:blipFill>
                <a:blip r:embed="rId4"/>
                <a:stretch>
                  <a:fillRect l="-776" t="-17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1529D4-3E98-4AAE-9C24-D680B6009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569" y="592735"/>
            <a:ext cx="3771466" cy="283626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12F9FB6-DF6A-423A-844F-E4A70CB95EAC}"/>
              </a:ext>
            </a:extLst>
          </p:cNvPr>
          <p:cNvCxnSpPr/>
          <p:nvPr/>
        </p:nvCxnSpPr>
        <p:spPr>
          <a:xfrm>
            <a:off x="9092485" y="3090930"/>
            <a:ext cx="292243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732788A-3FD0-44FD-890D-4E28D36A2082}"/>
              </a:ext>
            </a:extLst>
          </p:cNvPr>
          <p:cNvCxnSpPr/>
          <p:nvPr/>
        </p:nvCxnSpPr>
        <p:spPr>
          <a:xfrm>
            <a:off x="9092485" y="2174383"/>
            <a:ext cx="292243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7B9029-DC51-4C21-9F12-1196AB645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94" y="5929157"/>
            <a:ext cx="2971800" cy="447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FED7B6-F1A5-4CC7-B852-19D5074D2515}"/>
              </a:ext>
            </a:extLst>
          </p:cNvPr>
          <p:cNvSpPr txBox="1"/>
          <p:nvPr/>
        </p:nvSpPr>
        <p:spPr>
          <a:xfrm>
            <a:off x="9285668" y="594203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4DDA5-AF3E-4F90-AA1F-3461FD26735B}"/>
              </a:ext>
            </a:extLst>
          </p:cNvPr>
          <p:cNvSpPr txBox="1"/>
          <p:nvPr/>
        </p:nvSpPr>
        <p:spPr>
          <a:xfrm>
            <a:off x="9617532" y="594203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1FF7C-144C-4733-A0FB-B70809CA612D}"/>
              </a:ext>
            </a:extLst>
          </p:cNvPr>
          <p:cNvSpPr txBox="1"/>
          <p:nvPr/>
        </p:nvSpPr>
        <p:spPr>
          <a:xfrm>
            <a:off x="9244264" y="17580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3F531-F6D4-4138-BA5F-F1E111BFF7EE}"/>
              </a:ext>
            </a:extLst>
          </p:cNvPr>
          <p:cNvSpPr txBox="1"/>
          <p:nvPr/>
        </p:nvSpPr>
        <p:spPr>
          <a:xfrm>
            <a:off x="9610070" y="270445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2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5722D3-E579-4867-AAFD-A28234547152}"/>
              </a:ext>
            </a:extLst>
          </p:cNvPr>
          <p:cNvSpPr txBox="1"/>
          <p:nvPr/>
        </p:nvSpPr>
        <p:spPr>
          <a:xfrm>
            <a:off x="103031" y="382012"/>
            <a:ext cx="90924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Груз изображённого на рисунке пружинного маятника совершает гармонические колебания между точками 1 и 3. Как меняются модуль скорости груза и потенциальная энергия пружины маятника при движении груза от точки 2 к точке 1?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F3793-90CA-44AE-B602-F37FB2139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449626"/>
            <a:ext cx="742950" cy="409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F3419-9A62-49F9-9FC9-76E7B2D35BCC}"/>
              </a:ext>
            </a:extLst>
          </p:cNvPr>
          <p:cNvSpPr txBox="1"/>
          <p:nvPr/>
        </p:nvSpPr>
        <p:spPr>
          <a:xfrm>
            <a:off x="103030" y="2321004"/>
            <a:ext cx="118743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её изменения: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 увеличивается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 уменьшается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 не изменяется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AA6F61-77B0-44C6-932A-AF717488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183" y="780008"/>
            <a:ext cx="2476500" cy="1143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CE5C72-5B06-4758-A748-0C6DA3904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83" y="5835104"/>
            <a:ext cx="2714625" cy="4857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E27BE5-D132-4F41-A8F8-A072A16D7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148" y="5267535"/>
            <a:ext cx="6791325" cy="1104900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33109DC-97BE-4505-AE55-B4B60D261FE3}"/>
              </a:ext>
            </a:extLst>
          </p:cNvPr>
          <p:cNvCxnSpPr/>
          <p:nvPr/>
        </p:nvCxnSpPr>
        <p:spPr>
          <a:xfrm flipH="1">
            <a:off x="10470524" y="1974524"/>
            <a:ext cx="4893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9A2C1E-CF71-413D-8EDE-34EA1F191605}"/>
              </a:ext>
            </a:extLst>
          </p:cNvPr>
          <p:cNvSpPr txBox="1"/>
          <p:nvPr/>
        </p:nvSpPr>
        <p:spPr>
          <a:xfrm>
            <a:off x="9707684" y="588497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D6CC3-5E17-4F69-A6FC-D18FC80EE03E}"/>
              </a:ext>
            </a:extLst>
          </p:cNvPr>
          <p:cNvSpPr txBox="1"/>
          <p:nvPr/>
        </p:nvSpPr>
        <p:spPr>
          <a:xfrm>
            <a:off x="3113701" y="5895203"/>
            <a:ext cx="37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5D9FB6-F7D1-472E-9BED-774A54D4A69B}"/>
              </a:ext>
            </a:extLst>
          </p:cNvPr>
          <p:cNvSpPr txBox="1"/>
          <p:nvPr/>
        </p:nvSpPr>
        <p:spPr>
          <a:xfrm>
            <a:off x="10003963" y="586944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8F34C2-C399-4981-82A5-998B002EC646}"/>
              </a:ext>
            </a:extLst>
          </p:cNvPr>
          <p:cNvSpPr txBox="1"/>
          <p:nvPr/>
        </p:nvSpPr>
        <p:spPr>
          <a:xfrm>
            <a:off x="6537400" y="591077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206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BAA324-692B-4BC0-82DF-CA1387E8B101}"/>
              </a:ext>
            </a:extLst>
          </p:cNvPr>
          <p:cNvSpPr txBox="1"/>
          <p:nvPr/>
        </p:nvSpPr>
        <p:spPr>
          <a:xfrm>
            <a:off x="202841" y="423499"/>
            <a:ext cx="8747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представлены графики зависимости температуры t двух тел одинаковой массы от сообщённого им количества теплоты Q. Первоначально тела находились в твёрдом агрегатном состоянии.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7C3A97-A137-433B-92FD-7FCCA131B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1" y="462136"/>
            <a:ext cx="752475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6A3327-0839-4CB6-A490-37271559F169}"/>
              </a:ext>
            </a:extLst>
          </p:cNvPr>
          <p:cNvSpPr txBox="1"/>
          <p:nvPr/>
        </p:nvSpPr>
        <p:spPr>
          <a:xfrm>
            <a:off x="202838" y="3604972"/>
            <a:ext cx="117863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Оба тела имеют одинаковую удельную теплоёмкость в жидком агрегатном состоянии.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Тела имеют одинаковую удельную теплоёмкость в твёрдом агрегатном состоянии.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Удельная теплоёмкость второго тела в твёрдом агрегатном состоянии в 3 раза больше, чем первого.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Температура плавления второго тела в 2 раза выше, чем температура плавления первого тела.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231CC-E156-4588-978D-8A03A02ADEA9}"/>
              </a:ext>
            </a:extLst>
          </p:cNvPr>
          <p:cNvSpPr txBox="1"/>
          <p:nvPr/>
        </p:nvSpPr>
        <p:spPr>
          <a:xfrm>
            <a:off x="228597" y="2972612"/>
            <a:ext cx="11786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Удельная теплота плавления первого тела больше удельной теплоты плавления второго тела.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BF6DF-5610-4D02-B2AD-DBCEE8167CA9}"/>
              </a:ext>
            </a:extLst>
          </p:cNvPr>
          <p:cNvSpPr txBox="1"/>
          <p:nvPr/>
        </p:nvSpPr>
        <p:spPr>
          <a:xfrm>
            <a:off x="202840" y="2319000"/>
            <a:ext cx="11989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Используя данные графиков, выберите из предложенного перечня все верные утверждения.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DA5AD5-DDD1-470E-A610-0E0B53813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608" y="462136"/>
            <a:ext cx="21336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0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86D2A2-3F40-4FD6-8D91-DE9BAE3EB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3" y="724052"/>
            <a:ext cx="3139397" cy="28433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84DAE9-95AA-4218-A5C1-AE404658E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49" y="5901610"/>
            <a:ext cx="2695575" cy="438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F924C5-8BCE-4D78-9EA8-686D788C52E3}"/>
              </a:ext>
            </a:extLst>
          </p:cNvPr>
          <p:cNvSpPr txBox="1"/>
          <p:nvPr/>
        </p:nvSpPr>
        <p:spPr>
          <a:xfrm>
            <a:off x="3583641" y="518240"/>
            <a:ext cx="8344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Удельная теплота плавления первого тела больше удельной теплоты плавления второго тела.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Верно.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C079CE-CB85-4058-8771-0B389877274A}"/>
                  </a:ext>
                </a:extLst>
              </p:cNvPr>
              <p:cNvSpPr txBox="1"/>
              <p:nvPr/>
            </p:nvSpPr>
            <p:spPr>
              <a:xfrm>
                <a:off x="6511438" y="1299965"/>
                <a:ext cx="1203022" cy="80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C079CE-CB85-4058-8771-0B3898772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438" y="1299965"/>
                <a:ext cx="1203022" cy="8093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B4FDF56-F9BB-4942-ACB5-0A421CFC30E6}"/>
              </a:ext>
            </a:extLst>
          </p:cNvPr>
          <p:cNvCxnSpPr>
            <a:cxnSpLocks/>
          </p:cNvCxnSpPr>
          <p:nvPr/>
        </p:nvCxnSpPr>
        <p:spPr>
          <a:xfrm>
            <a:off x="1223493" y="1833615"/>
            <a:ext cx="7083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EF9ACE5-6AFC-41CF-81B5-2ACC17DD069A}"/>
              </a:ext>
            </a:extLst>
          </p:cNvPr>
          <p:cNvCxnSpPr>
            <a:cxnSpLocks/>
          </p:cNvCxnSpPr>
          <p:nvPr/>
        </p:nvCxnSpPr>
        <p:spPr>
          <a:xfrm>
            <a:off x="1292180" y="2514048"/>
            <a:ext cx="9487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231B13C-B623-4E92-ADC6-24D357BB1965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980206" y="1704660"/>
            <a:ext cx="4531232" cy="118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7A8F015-92A7-497D-9FF2-41D00C3EFC08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240926" y="1704660"/>
            <a:ext cx="4270512" cy="80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B87BE85-4A78-48E5-9AD0-14E0056983B0}"/>
              </a:ext>
            </a:extLst>
          </p:cNvPr>
          <p:cNvSpPr txBox="1"/>
          <p:nvPr/>
        </p:nvSpPr>
        <p:spPr>
          <a:xfrm>
            <a:off x="3664039" y="2145750"/>
            <a:ext cx="8145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Оба тела имеют одинаковую удельную теплоёмкость в жидком агрегатном состоянии.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053843-A73E-46AB-840F-CBEEE1D15A2C}"/>
                  </a:ext>
                </a:extLst>
              </p:cNvPr>
              <p:cNvSpPr txBox="1"/>
              <p:nvPr/>
            </p:nvSpPr>
            <p:spPr>
              <a:xfrm>
                <a:off x="5943814" y="2939533"/>
                <a:ext cx="2338269" cy="885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с=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053843-A73E-46AB-840F-CBEEE1D15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814" y="2939533"/>
                <a:ext cx="2338269" cy="8858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8C4F169-60BC-44FD-8CF1-6749F2A64C1F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470578" y="1589823"/>
            <a:ext cx="3473236" cy="179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7C9CBE7-52EF-4A9C-B8A0-E7E020180FC8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550019" y="2123264"/>
            <a:ext cx="3393795" cy="1259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7D16320-C0DA-4170-A141-24F30CCD7634}"/>
              </a:ext>
            </a:extLst>
          </p:cNvPr>
          <p:cNvSpPr txBox="1"/>
          <p:nvPr/>
        </p:nvSpPr>
        <p:spPr>
          <a:xfrm>
            <a:off x="263922" y="3945732"/>
            <a:ext cx="11790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Тела имеют одинаковую удельную теплоёмкость в твёрдом агрегатном состоянии.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 (См.п.2)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7B3526-FE28-4A76-9736-FC60EBCB1AB5}"/>
              </a:ext>
            </a:extLst>
          </p:cNvPr>
          <p:cNvSpPr txBox="1"/>
          <p:nvPr/>
        </p:nvSpPr>
        <p:spPr>
          <a:xfrm>
            <a:off x="263923" y="4677011"/>
            <a:ext cx="11790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4)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Удельная теплоёмкость второго тела в твёрдом агрегатном состоянии в 3 раза больше, чем первого.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</a:t>
            </a:r>
          </a:p>
          <a:p>
            <a:pPr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5)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Температура плавления второго тела в 2 раза выше, чем температура плавления первого тела.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Верно.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502EB4-1777-4066-8ADD-F8A55E980252}"/>
              </a:ext>
            </a:extLst>
          </p:cNvPr>
          <p:cNvSpPr txBox="1"/>
          <p:nvPr/>
        </p:nvSpPr>
        <p:spPr>
          <a:xfrm>
            <a:off x="9669047" y="591073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31033A-8291-43D0-935D-5D7AC41A3344}"/>
              </a:ext>
            </a:extLst>
          </p:cNvPr>
          <p:cNvSpPr txBox="1"/>
          <p:nvPr/>
        </p:nvSpPr>
        <p:spPr>
          <a:xfrm>
            <a:off x="9956585" y="590161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304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8D44F5-5389-4607-B036-B396C4055F92}"/>
              </a:ext>
            </a:extLst>
          </p:cNvPr>
          <p:cNvSpPr txBox="1"/>
          <p:nvPr/>
        </p:nvSpPr>
        <p:spPr>
          <a:xfrm>
            <a:off x="267235" y="513445"/>
            <a:ext cx="117229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Детский тёмно-зелёный воздушный шарик надули на солнечном пляже, а затем внесли в тень под деревом. Как начали при этом изменяться объём воздуха в шарике и средняя кинетическая энергия молекул в шарике? Оболочка шарика тонкая, упругая и мягкая.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1)увеличивается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2)уменьшается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3)не изменяется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E9E8FF-5A9A-4080-89CA-FCB4CD91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284" y="5053859"/>
            <a:ext cx="6829425" cy="1104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3B1FCF-CE6E-4532-B1A8-DDA1EBC7C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80" y="5887355"/>
            <a:ext cx="2724150" cy="45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6F6FCC-F2D2-4FD5-AC21-5D6A9BC15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7" y="497346"/>
            <a:ext cx="714375" cy="438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24F1B3-252A-45A3-B1C6-D0F8BB314A3F}"/>
              </a:ext>
            </a:extLst>
          </p:cNvPr>
          <p:cNvSpPr txBox="1"/>
          <p:nvPr/>
        </p:nvSpPr>
        <p:spPr>
          <a:xfrm>
            <a:off x="9617531" y="591073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20B5F-1B25-48B1-A1E7-0A726B310765}"/>
              </a:ext>
            </a:extLst>
          </p:cNvPr>
          <p:cNvSpPr txBox="1"/>
          <p:nvPr/>
        </p:nvSpPr>
        <p:spPr>
          <a:xfrm>
            <a:off x="3794134" y="570297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419AA-CC13-4B61-B38E-AA1D8A8F3C54}"/>
              </a:ext>
            </a:extLst>
          </p:cNvPr>
          <p:cNvSpPr txBox="1"/>
          <p:nvPr/>
        </p:nvSpPr>
        <p:spPr>
          <a:xfrm>
            <a:off x="7244832" y="570003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C4AD5-8D22-4435-B413-495D64E9C641}"/>
              </a:ext>
            </a:extLst>
          </p:cNvPr>
          <p:cNvSpPr txBox="1"/>
          <p:nvPr/>
        </p:nvSpPr>
        <p:spPr>
          <a:xfrm>
            <a:off x="9903046" y="5902168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51C29C-F04C-4E2D-800E-053355024E5D}"/>
                  </a:ext>
                </a:extLst>
              </p:cNvPr>
              <p:cNvSpPr txBox="1"/>
              <p:nvPr/>
            </p:nvSpPr>
            <p:spPr>
              <a:xfrm>
                <a:off x="6806761" y="2775602"/>
                <a:ext cx="5118004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В тени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 ⟹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↘;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51C29C-F04C-4E2D-800E-053355024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761" y="2775602"/>
                <a:ext cx="5118004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271A42-31B5-44F2-A9F1-8A1FF26ED0A7}"/>
                  </a:ext>
                </a:extLst>
              </p:cNvPr>
              <p:cNvSpPr txBox="1"/>
              <p:nvPr/>
            </p:nvSpPr>
            <p:spPr>
              <a:xfrm>
                <a:off x="6851891" y="3675201"/>
                <a:ext cx="34201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↘⟹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</m:oMath>
                  </m:oMathPara>
                </a14:m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271A42-31B5-44F2-A9F1-8A1FF26ED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91" y="3675201"/>
                <a:ext cx="342016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7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455B22-999C-424C-93AA-A94B7ECE9C22}"/>
              </a:ext>
            </a:extLst>
          </p:cNvPr>
          <p:cNvSpPr txBox="1"/>
          <p:nvPr/>
        </p:nvSpPr>
        <p:spPr>
          <a:xfrm>
            <a:off x="177083" y="488101"/>
            <a:ext cx="11813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 моль идеального газа при температуре 3Т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 давлении 2р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занимают объём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Сколько моль идеального газа будут занимать объём 4V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при температуре 2Т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 давлении р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84B7B-F174-46F1-A828-E7F3108DF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488101"/>
            <a:ext cx="790575" cy="428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F2C7E8-7043-4BC2-A61A-8ED50BA9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30" y="2700005"/>
            <a:ext cx="2743200" cy="457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8EB687-21E5-4A0B-A4D4-FEA8DB030905}"/>
                  </a:ext>
                </a:extLst>
              </p:cNvPr>
              <p:cNvSpPr txBox="1"/>
              <p:nvPr/>
            </p:nvSpPr>
            <p:spPr>
              <a:xfrm>
                <a:off x="425002" y="1815909"/>
                <a:ext cx="3002489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8EB687-21E5-4A0B-A4D4-FEA8DB030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2" y="1815909"/>
                <a:ext cx="3002489" cy="689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E1A9D9-6C8E-44BB-A14F-72E6982E879C}"/>
                  </a:ext>
                </a:extLst>
              </p:cNvPr>
              <p:cNvSpPr txBox="1"/>
              <p:nvPr/>
            </p:nvSpPr>
            <p:spPr>
              <a:xfrm>
                <a:off x="3624478" y="1844759"/>
                <a:ext cx="1540486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E1A9D9-6C8E-44BB-A14F-72E6982E8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478" y="1844759"/>
                <a:ext cx="1540486" cy="756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44E90C-F2DB-430C-AF23-9313B8B04810}"/>
                  </a:ext>
                </a:extLst>
              </p:cNvPr>
              <p:cNvSpPr txBox="1"/>
              <p:nvPr/>
            </p:nvSpPr>
            <p:spPr>
              <a:xfrm>
                <a:off x="5759080" y="1799686"/>
                <a:ext cx="1536767" cy="755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</m:oMath>
                  </m:oMathPara>
                </a14:m>
                <a:endParaRPr lang="ru-RU" sz="2400" baseline="-25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44E90C-F2DB-430C-AF23-9313B8B0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080" y="1799686"/>
                <a:ext cx="1536767" cy="7552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91DC73-0780-490D-A05D-710C040EAD8A}"/>
                  </a:ext>
                </a:extLst>
              </p:cNvPr>
              <p:cNvSpPr txBox="1"/>
              <p:nvPr/>
            </p:nvSpPr>
            <p:spPr>
              <a:xfrm>
                <a:off x="7394304" y="1946488"/>
                <a:ext cx="7115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91DC73-0780-490D-A05D-710C040EA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04" y="1946488"/>
                <a:ext cx="71155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D692E5-69F4-45BB-8C11-1C3FE50FB8B1}"/>
                  </a:ext>
                </a:extLst>
              </p:cNvPr>
              <p:cNvSpPr txBox="1"/>
              <p:nvPr/>
            </p:nvSpPr>
            <p:spPr>
              <a:xfrm>
                <a:off x="8236542" y="1815909"/>
                <a:ext cx="1390894" cy="756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400" baseline="-25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D692E5-69F4-45BB-8C11-1C3FE50FB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542" y="1815909"/>
                <a:ext cx="1390894" cy="7566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E8DC892-61B7-41F1-9E90-3932E5E9B37C}"/>
              </a:ext>
            </a:extLst>
          </p:cNvPr>
          <p:cNvSpPr txBox="1"/>
          <p:nvPr/>
        </p:nvSpPr>
        <p:spPr>
          <a:xfrm>
            <a:off x="9575920" y="271288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F75E6-9D25-4229-BB1F-EB3BFB41708D}"/>
              </a:ext>
            </a:extLst>
          </p:cNvPr>
          <p:cNvSpPr txBox="1"/>
          <p:nvPr/>
        </p:nvSpPr>
        <p:spPr>
          <a:xfrm>
            <a:off x="177083" y="3429000"/>
            <a:ext cx="99070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VT-диаграмме показан процесс изменения состояния 1 моль одноатомного идеального газа. Газ в этом процессе совершил работу, равную 4 кДж. На сколько увеличилась внутренняя энергия газа?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A08895-40FE-4B07-8BDA-9824C5D4F8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" y="3429000"/>
            <a:ext cx="714375" cy="4191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ED15DEC-6AAB-414F-8AD9-EE687BAD6B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604" y="5855134"/>
            <a:ext cx="2714625" cy="4762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158894F-C0CC-4872-B707-5224E4978E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8846" y="3514399"/>
            <a:ext cx="1762125" cy="1762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610CFB-393A-433D-B97C-A666263E69B5}"/>
                  </a:ext>
                </a:extLst>
              </p:cNvPr>
              <p:cNvSpPr txBox="1"/>
              <p:nvPr/>
            </p:nvSpPr>
            <p:spPr>
              <a:xfrm>
                <a:off x="321029" y="5253111"/>
                <a:ext cx="29776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610CFB-393A-433D-B97C-A666263E6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9" y="5253111"/>
                <a:ext cx="2977675" cy="369332"/>
              </a:xfrm>
              <a:prstGeom prst="rect">
                <a:avLst/>
              </a:prstGeom>
              <a:blipFill>
                <a:blip r:embed="rId12"/>
                <a:stretch>
                  <a:fillRect l="-204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BD64D6B-B222-4898-BE65-20379C686145}"/>
              </a:ext>
            </a:extLst>
          </p:cNvPr>
          <p:cNvSpPr txBox="1"/>
          <p:nvPr/>
        </p:nvSpPr>
        <p:spPr>
          <a:xfrm>
            <a:off x="9601678" y="589377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61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2855</Words>
  <Application>Microsoft Office PowerPoint</Application>
  <PresentationFormat>Широкоэкранный</PresentationFormat>
  <Paragraphs>279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76</cp:revision>
  <dcterms:created xsi:type="dcterms:W3CDTF">2025-02-27T06:04:08Z</dcterms:created>
  <dcterms:modified xsi:type="dcterms:W3CDTF">2025-02-28T09:43:45Z</dcterms:modified>
</cp:coreProperties>
</file>