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5" r:id="rId3"/>
    <p:sldId id="272" r:id="rId4"/>
    <p:sldId id="273" r:id="rId5"/>
    <p:sldId id="274" r:id="rId6"/>
    <p:sldId id="291" r:id="rId7"/>
    <p:sldId id="276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8" r:id="rId16"/>
    <p:sldId id="287" r:id="rId17"/>
    <p:sldId id="289" r:id="rId18"/>
    <p:sldId id="268" r:id="rId19"/>
    <p:sldId id="269" r:id="rId20"/>
    <p:sldId id="270" r:id="rId21"/>
    <p:sldId id="263" r:id="rId22"/>
    <p:sldId id="265" r:id="rId23"/>
    <p:sldId id="266" r:id="rId24"/>
    <p:sldId id="267" r:id="rId25"/>
    <p:sldId id="293" r:id="rId26"/>
    <p:sldId id="256" r:id="rId27"/>
    <p:sldId id="258" r:id="rId28"/>
    <p:sldId id="259" r:id="rId29"/>
    <p:sldId id="292" r:id="rId30"/>
    <p:sldId id="260" r:id="rId31"/>
    <p:sldId id="261" r:id="rId32"/>
    <p:sldId id="26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2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7039-63DD-4496-8E71-B92DA4D1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F198-F4BB-4E8F-A0C5-1FCD162D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C1529-14D0-41D1-81BE-55383F80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05112-33D3-4CEE-9B06-134A6B1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BF6B-738B-4E5B-9150-DBD44CF0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DA98-308D-488C-B100-D8AB6F92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0636-DC1C-4553-BCA3-C3E8082F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7E4F-A5A5-43E3-9D93-306FD1F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1BBB-FE18-4A12-B03E-92EC4DC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D317-F732-4B15-840B-C89E561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0471A-D926-4FBD-B142-4123CF10F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5FFC8-F4F3-4CEA-A859-E6C92030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F72B1-D9DB-4025-8C56-05C7065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8C32-3B10-4976-B29B-B42848D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C9CE-F910-49F3-B218-896FACA2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0749-7A73-4862-A718-146434E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D4C84-7785-476C-8ACE-7C5F645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E9EB-DED7-4618-BAA4-38FF7D3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AC0D6-268E-4A2D-876E-16C706F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A976F-E6E5-4584-A694-BD59AE41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9912-019D-4C82-94C4-9D102F9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D8DF43-211F-48FF-89EE-97C8F6C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994B5-86B6-4D26-BBA7-5F19A9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AC7B-47C9-4D00-B714-6470518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41DC-06F4-44FF-84B1-3834FDF0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0587-57CE-4946-8C99-68BCA71B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0DBE-FAA2-4CDF-BBF8-20AB6633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0D012-BD1B-4AC5-843A-F3577FFF4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1386E-625C-4B58-972A-5D1F2CE0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CE85E-DA9D-4695-B899-64D7F971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1BC9-A740-42E7-9AC2-3EFDBA1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92512-1252-436F-A640-732FEC5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FA04-29DA-46B4-B9F2-C929D097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C231-CB20-4B8D-8C45-DC0C602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E35F8-BB39-490A-9E74-16AFC2574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D73E4-CFEE-436D-9F2F-7802F662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F3CB0-8044-4A44-900D-FD1C956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C8FDC-9190-4D03-A54E-1171361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5D3E1-1A66-4FD7-AA07-7DC4E6E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40F9-C896-4FAD-8C7C-767675B4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03F26-85D9-46E2-9BA0-161F899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9FE6E-60DF-44A5-8279-DACC1279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14C0F-7D5E-4FAE-BBB3-4377593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90E20-E04A-4EB1-8E0B-A7B71E4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9E8DE-852D-461B-A6C9-F69F5FAE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E7E07-9C1A-4120-B8F1-BAF01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4DCC-FD15-4EC9-9347-AD810B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B3A9B-D425-4299-BBD2-11904E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D15E6-97DA-4AFC-BCA0-18DD87C7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232ED-212E-4CC8-B0C2-F8B4AEA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971A5-B6A4-4003-9CAD-1F475B9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CF990-C665-4540-AD07-781C865D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60FD-3347-4F5D-88A6-ECD4B276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76B70-46A4-4673-8323-8D90C7AE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250DF-47C2-436B-BB68-2476DCA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3D669-A898-4A8A-A8F6-6F60420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D09DD-CB47-492E-AA54-98FE7C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EB2C-48C1-429A-B65F-E98C602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FEFC7-8CD9-4C9D-9629-A6B7E929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9AACA-8636-4F1E-BBB1-EB6486BA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B2EF-D5DD-4E66-9A2D-9767203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6FC-4CF2-46F6-9905-F1D5C70333B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F1312-7837-4F88-B03C-65CBE6CA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39A-6B16-4F29-886B-8E921192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3" Type="http://schemas.openxmlformats.org/officeDocument/2006/relationships/image" Target="../media/image137.png"/><Relationship Id="rId7" Type="http://schemas.openxmlformats.org/officeDocument/2006/relationships/image" Target="../media/image1150.png"/><Relationship Id="rId12" Type="http://schemas.openxmlformats.org/officeDocument/2006/relationships/image" Target="../media/image120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11" Type="http://schemas.openxmlformats.org/officeDocument/2006/relationships/image" Target="../media/image1190.png"/><Relationship Id="rId5" Type="http://schemas.openxmlformats.org/officeDocument/2006/relationships/image" Target="../media/image1130.png"/><Relationship Id="rId10" Type="http://schemas.openxmlformats.org/officeDocument/2006/relationships/image" Target="../media/image1180.png"/><Relationship Id="rId4" Type="http://schemas.openxmlformats.org/officeDocument/2006/relationships/image" Target="../media/image1120.png"/><Relationship Id="rId9" Type="http://schemas.openxmlformats.org/officeDocument/2006/relationships/image" Target="../media/image1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13" Type="http://schemas.openxmlformats.org/officeDocument/2006/relationships/image" Target="../media/image1320.png"/><Relationship Id="rId18" Type="http://schemas.openxmlformats.org/officeDocument/2006/relationships/image" Target="../media/image1370.png"/><Relationship Id="rId3" Type="http://schemas.openxmlformats.org/officeDocument/2006/relationships/image" Target="../media/image1371.png"/><Relationship Id="rId21" Type="http://schemas.openxmlformats.org/officeDocument/2006/relationships/image" Target="../media/image1400.png"/><Relationship Id="rId7" Type="http://schemas.openxmlformats.org/officeDocument/2006/relationships/image" Target="../media/image1260.png"/><Relationship Id="rId12" Type="http://schemas.openxmlformats.org/officeDocument/2006/relationships/image" Target="../media/image1310.png"/><Relationship Id="rId17" Type="http://schemas.openxmlformats.org/officeDocument/2006/relationships/image" Target="../media/image1360.png"/><Relationship Id="rId2" Type="http://schemas.openxmlformats.org/officeDocument/2006/relationships/image" Target="../media/image139.png"/><Relationship Id="rId16" Type="http://schemas.openxmlformats.org/officeDocument/2006/relationships/image" Target="../media/image1350.png"/><Relationship Id="rId20" Type="http://schemas.openxmlformats.org/officeDocument/2006/relationships/image" Target="../media/image1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0.png"/><Relationship Id="rId11" Type="http://schemas.openxmlformats.org/officeDocument/2006/relationships/image" Target="../media/image1300.png"/><Relationship Id="rId5" Type="http://schemas.openxmlformats.org/officeDocument/2006/relationships/image" Target="../media/image1240.png"/><Relationship Id="rId15" Type="http://schemas.openxmlformats.org/officeDocument/2006/relationships/image" Target="../media/image1340.png"/><Relationship Id="rId10" Type="http://schemas.openxmlformats.org/officeDocument/2006/relationships/image" Target="../media/image1290.png"/><Relationship Id="rId19" Type="http://schemas.openxmlformats.org/officeDocument/2006/relationships/image" Target="../media/image1380.png"/><Relationship Id="rId4" Type="http://schemas.openxmlformats.org/officeDocument/2006/relationships/image" Target="../media/image140.png"/><Relationship Id="rId9" Type="http://schemas.openxmlformats.org/officeDocument/2006/relationships/image" Target="../media/image1280.png"/><Relationship Id="rId14" Type="http://schemas.openxmlformats.org/officeDocument/2006/relationships/image" Target="../media/image13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6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85D86-4543-4096-995A-F8F55EE6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6" y="796446"/>
            <a:ext cx="1975187" cy="26325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CF97-6AEC-4D04-A7C4-23CF38468779}"/>
              </a:ext>
            </a:extLst>
          </p:cNvPr>
          <p:cNvSpPr/>
          <p:nvPr/>
        </p:nvSpPr>
        <p:spPr>
          <a:xfrm>
            <a:off x="5656772" y="1355104"/>
            <a:ext cx="6052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ВАРИАНТ №</a:t>
            </a: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endParaRPr kumimoji="0" lang="ru-RU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6342-543A-49E9-8091-76FD7D934D54}"/>
                  </a:ext>
                </a:extLst>
              </p:cNvPr>
              <p:cNvSpPr txBox="1"/>
              <p:nvPr/>
            </p:nvSpPr>
            <p:spPr>
              <a:xfrm>
                <a:off x="215721" y="520194"/>
                <a:ext cx="935328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720725" algn="just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В идеальном колебательном контуре (см. рисунок) напряжение между обкладками конденсатора меняется по закону </a:t>
                </a:r>
                <a:r>
                  <a:rPr lang="en-US" sz="2400" b="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U</a:t>
                </a:r>
                <a:r>
                  <a:rPr lang="en-US" sz="2400" b="0" i="0" u="none" strike="noStrike" baseline="-25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c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</a:t>
                </a:r>
                <a:r>
                  <a:rPr lang="en-US" sz="2400" b="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U</a:t>
                </a:r>
                <a:r>
                  <a:rPr lang="en-US" sz="2400" b="0" i="0" u="none" strike="noStrike" baseline="-25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o</a:t>
                </a:r>
                <a:r>
                  <a:rPr lang="en-US" sz="2400" b="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cos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el-GR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ω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t),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где 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U</a:t>
                </a:r>
                <a:r>
                  <a:rPr lang="en-US" sz="2400" b="0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0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= 2,5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В, (</a:t>
                </a:r>
                <a:r>
                  <a:rPr lang="el-GR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ω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= 400</a:t>
                </a:r>
                <a14:m>
                  <m:oMath xmlns:m="http://schemas.openxmlformats.org/officeDocument/2006/math">
                    <m:r>
                      <a:rPr lang="el-GR" sz="2400" b="0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с</a:t>
                </a:r>
                <a:r>
                  <a:rPr lang="ru-RU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-1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Определите период колебаний напряжения на конденсаторе</a:t>
                </a:r>
                <a:r>
                  <a:rPr lang="ru-RU" sz="1800" b="0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6342-543A-49E9-8091-76FD7D93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21" y="520194"/>
                <a:ext cx="9353282" cy="1938992"/>
              </a:xfrm>
              <a:prstGeom prst="rect">
                <a:avLst/>
              </a:prstGeom>
              <a:blipFill>
                <a:blip r:embed="rId2"/>
                <a:stretch>
                  <a:fillRect l="-977" t="-2516" r="-977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CCBE1-7EA4-4AB6-B91F-064301B21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" y="520194"/>
            <a:ext cx="752475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171357-4724-442C-A8E0-66E31A85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26" y="3021380"/>
            <a:ext cx="3021370" cy="494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88B96A-95F9-4D85-964E-BE463CD1BAEF}"/>
              </a:ext>
            </a:extLst>
          </p:cNvPr>
          <p:cNvSpPr txBox="1"/>
          <p:nvPr/>
        </p:nvSpPr>
        <p:spPr>
          <a:xfrm>
            <a:off x="9487529" y="305423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170D5-7F73-4581-9093-D479925A0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144" y="520194"/>
            <a:ext cx="1706903" cy="1533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DAF50-C415-493F-AE9E-07C77A2D1EEC}"/>
                  </a:ext>
                </a:extLst>
              </p:cNvPr>
              <p:cNvSpPr txBox="1"/>
              <p:nvPr/>
            </p:nvSpPr>
            <p:spPr>
              <a:xfrm>
                <a:off x="2652578" y="2459186"/>
                <a:ext cx="520264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=0,005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DAF50-C415-493F-AE9E-07C77A2D1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78" y="2459186"/>
                <a:ext cx="5202643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AF8F7FD-D097-456E-81B6-0EB151641072}"/>
              </a:ext>
            </a:extLst>
          </p:cNvPr>
          <p:cNvSpPr txBox="1"/>
          <p:nvPr/>
        </p:nvSpPr>
        <p:spPr>
          <a:xfrm>
            <a:off x="10103023" y="30542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5C5E7-9170-47CC-90A5-BD99C9F66156}"/>
              </a:ext>
            </a:extLst>
          </p:cNvPr>
          <p:cNvSpPr txBox="1"/>
          <p:nvPr/>
        </p:nvSpPr>
        <p:spPr>
          <a:xfrm>
            <a:off x="10444558" y="3054229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A3EB3-DD81-4B1B-8573-3CDBBBBD8D61}"/>
              </a:ext>
            </a:extLst>
          </p:cNvPr>
          <p:cNvSpPr txBox="1"/>
          <p:nvPr/>
        </p:nvSpPr>
        <p:spPr>
          <a:xfrm>
            <a:off x="10766044" y="307644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941F5-645D-4E02-A6DD-0989D5F3116D}"/>
              </a:ext>
            </a:extLst>
          </p:cNvPr>
          <p:cNvSpPr txBox="1"/>
          <p:nvPr/>
        </p:nvSpPr>
        <p:spPr>
          <a:xfrm>
            <a:off x="9809014" y="300846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2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2184E-9AB9-4211-8997-3F7E6FFB6090}"/>
              </a:ext>
            </a:extLst>
          </p:cNvPr>
          <p:cNvSpPr txBox="1"/>
          <p:nvPr/>
        </p:nvSpPr>
        <p:spPr>
          <a:xfrm>
            <a:off x="78345" y="430204"/>
            <a:ext cx="11834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деревянного кольца № 1 отодвигают южный полюс полосового магнита, а от медного кольца № 2 — северный полюс другого полосового магнита (см. рисунок).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3B4AA-1FB5-4195-A235-365BA3B51715}"/>
              </a:ext>
            </a:extLst>
          </p:cNvPr>
          <p:cNvSpPr txBox="1"/>
          <p:nvPr/>
        </p:nvSpPr>
        <p:spPr>
          <a:xfrm>
            <a:off x="99811" y="2600028"/>
            <a:ext cx="1199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Из приведённого ниже списка выберите все правильные утверждения, характеризующие данный процесс.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0D31AB-B0A2-42E6-A2EA-1BD87935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" y="462136"/>
            <a:ext cx="742950" cy="428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A8225-39CE-467A-8DFC-C470DA66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551496"/>
            <a:ext cx="5514975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0EFE0-4C9A-41F8-8077-96FD1824034A}"/>
              </a:ext>
            </a:extLst>
          </p:cNvPr>
          <p:cNvSpPr txBox="1"/>
          <p:nvPr/>
        </p:nvSpPr>
        <p:spPr>
          <a:xfrm>
            <a:off x="99811" y="3429000"/>
            <a:ext cx="118131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кольце № 2 возникает индукционный ток.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кольце № 1 индукционный ток не возникает.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Кольцо № 2 отталкивается от магнита.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Кольцо № 1 с магнитом не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взаимодействует.</a:t>
            </a:r>
            <a:r>
              <a:rPr lang="ru-RU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результате движения магнита вблизи кольца № 1 возникает явление электростатической индукции.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26E519-7C9F-4E67-802C-7722FBCA6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79" y="5883460"/>
            <a:ext cx="3186851" cy="4975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0BCB9-EECE-48CA-AD7B-2BAE15B2AD05}"/>
              </a:ext>
            </a:extLst>
          </p:cNvPr>
          <p:cNvSpPr txBox="1"/>
          <p:nvPr/>
        </p:nvSpPr>
        <p:spPr>
          <a:xfrm>
            <a:off x="9349694" y="593175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CCC0C-B66B-4F6A-A359-BBBADB4017B7}"/>
              </a:ext>
            </a:extLst>
          </p:cNvPr>
          <p:cNvSpPr txBox="1"/>
          <p:nvPr/>
        </p:nvSpPr>
        <p:spPr>
          <a:xfrm>
            <a:off x="9718706" y="594901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42C72-5BAD-4B24-AC1A-46E7821CB1C1}"/>
              </a:ext>
            </a:extLst>
          </p:cNvPr>
          <p:cNvSpPr txBox="1"/>
          <p:nvPr/>
        </p:nvSpPr>
        <p:spPr>
          <a:xfrm>
            <a:off x="10061868" y="594705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186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40043-4F98-49F9-B60A-4D5F43A30BCD}"/>
              </a:ext>
            </a:extLst>
          </p:cNvPr>
          <p:cNvSpPr txBox="1"/>
          <p:nvPr/>
        </p:nvSpPr>
        <p:spPr>
          <a:xfrm>
            <a:off x="112690" y="436378"/>
            <a:ext cx="86707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Плоская световая волна переходит из воздуха в глицерин (см. рисунок). Что происходит при этом переходе с периодом электромагнитных колебаний в световой волне и с длиной волны?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1)увеличивается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2)уменьшается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3)не изменяется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17B73-9631-4EE9-AE8C-2380600D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0" y="436378"/>
            <a:ext cx="752475" cy="4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45340-619E-493F-B8E3-344FB3A6F448}"/>
              </a:ext>
            </a:extLst>
          </p:cNvPr>
          <p:cNvSpPr txBox="1"/>
          <p:nvPr/>
        </p:nvSpPr>
        <p:spPr>
          <a:xfrm>
            <a:off x="155620" y="4007098"/>
            <a:ext cx="11826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AE8379-3AA4-4DE1-9349-323EA6E63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259" y="534808"/>
            <a:ext cx="2459999" cy="31244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E5B302-71BC-4341-A4C5-D6B9EFDD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363" y="5915664"/>
            <a:ext cx="3033746" cy="475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2E45-66CB-47F6-BADC-986A9B7A1FA3}"/>
              </a:ext>
            </a:extLst>
          </p:cNvPr>
          <p:cNvSpPr txBox="1"/>
          <p:nvPr/>
        </p:nvSpPr>
        <p:spPr>
          <a:xfrm>
            <a:off x="9537275" y="592952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1397F-59B8-4EB9-93EC-C854CEE89F7F}"/>
              </a:ext>
            </a:extLst>
          </p:cNvPr>
          <p:cNvSpPr txBox="1"/>
          <p:nvPr/>
        </p:nvSpPr>
        <p:spPr>
          <a:xfrm>
            <a:off x="9848140" y="592952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D5342-800D-4478-BF89-E9669ADE3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120" y="4832577"/>
            <a:ext cx="6896100" cy="1162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3430B0-B3AF-492E-84A0-55195FC4B66B}"/>
              </a:ext>
            </a:extLst>
          </p:cNvPr>
          <p:cNvSpPr txBox="1"/>
          <p:nvPr/>
        </p:nvSpPr>
        <p:spPr>
          <a:xfrm>
            <a:off x="3507816" y="552237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43D8E-9DD2-4176-9015-89A4C1198A1B}"/>
              </a:ext>
            </a:extLst>
          </p:cNvPr>
          <p:cNvSpPr txBox="1"/>
          <p:nvPr/>
        </p:nvSpPr>
        <p:spPr>
          <a:xfrm>
            <a:off x="6814394" y="546786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7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A90990-D909-4B6D-8422-250CC39ABD6C}"/>
                  </a:ext>
                </a:extLst>
              </p:cNvPr>
              <p:cNvSpPr txBox="1"/>
              <p:nvPr/>
            </p:nvSpPr>
            <p:spPr>
              <a:xfrm>
                <a:off x="164206" y="430042"/>
                <a:ext cx="11863588" cy="12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Чему равен период полураспада изотопа магния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28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𝑀𝑔</m:t>
                        </m:r>
                      </m:e>
                    </m:sPre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если за 42 часа первоначальное большое число атомов этого изотопа уменьшается в 4 раза?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A90990-D909-4B6D-8422-250CC39A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06" y="430042"/>
                <a:ext cx="11863588" cy="1207831"/>
              </a:xfrm>
              <a:prstGeom prst="rect">
                <a:avLst/>
              </a:prstGeom>
              <a:blipFill>
                <a:blip r:embed="rId2"/>
                <a:stretch>
                  <a:fillRect l="-822" t="-3030" r="-771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78ECC-987B-4F49-8D66-0806174EB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430042"/>
            <a:ext cx="762000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7C8467-3945-45E4-A8D9-71C33349879C}"/>
                  </a:ext>
                </a:extLst>
              </p:cNvPr>
              <p:cNvSpPr txBox="1"/>
              <p:nvPr/>
            </p:nvSpPr>
            <p:spPr>
              <a:xfrm>
                <a:off x="545206" y="1786535"/>
                <a:ext cx="2342436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7C8467-3945-45E4-A8D9-71C33349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06" y="1786535"/>
                <a:ext cx="2342436" cy="680507"/>
              </a:xfrm>
              <a:prstGeom prst="rect">
                <a:avLst/>
              </a:prstGeom>
              <a:blipFill>
                <a:blip r:embed="rId4"/>
                <a:stretch>
                  <a:fillRect r="-9610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4218F9-986A-4673-9C85-E4B509C37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727" y="5844755"/>
            <a:ext cx="2975690" cy="471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F9BD5D-53CB-424C-B59E-663E40A40470}"/>
              </a:ext>
            </a:extLst>
          </p:cNvPr>
          <p:cNvSpPr txBox="1"/>
          <p:nvPr/>
        </p:nvSpPr>
        <p:spPr>
          <a:xfrm>
            <a:off x="9480323" y="58752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8C3820-51EF-4100-B4BF-FE400BF90F77}"/>
                  </a:ext>
                </a:extLst>
              </p:cNvPr>
              <p:cNvSpPr txBox="1"/>
              <p:nvPr/>
            </p:nvSpPr>
            <p:spPr>
              <a:xfrm>
                <a:off x="3573258" y="1742197"/>
                <a:ext cx="2522742" cy="789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8C3820-51EF-4100-B4BF-FE400BF90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58" y="1742197"/>
                <a:ext cx="2522742" cy="789319"/>
              </a:xfrm>
              <a:prstGeom prst="rect">
                <a:avLst/>
              </a:prstGeom>
              <a:blipFill>
                <a:blip r:embed="rId6"/>
                <a:stretch>
                  <a:fillRect r="-8937" b="-18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F7DF1-1EF0-47E6-AE11-858B1F8C6A45}"/>
                  </a:ext>
                </a:extLst>
              </p:cNvPr>
              <p:cNvSpPr txBox="1"/>
              <p:nvPr/>
            </p:nvSpPr>
            <p:spPr>
              <a:xfrm>
                <a:off x="2276342" y="3696118"/>
                <a:ext cx="6098146" cy="101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4F7DF1-1EF0-47E6-AE11-858B1F8C6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42" y="3696118"/>
                <a:ext cx="6098146" cy="10111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FD4FDBEE-F7AB-4042-BF58-51213E0E1E04}"/>
              </a:ext>
            </a:extLst>
          </p:cNvPr>
          <p:cNvSpPr/>
          <p:nvPr/>
        </p:nvSpPr>
        <p:spPr>
          <a:xfrm rot="16200000">
            <a:off x="5012031" y="3408608"/>
            <a:ext cx="643941" cy="2597240"/>
          </a:xfrm>
          <a:prstGeom prst="leftBrace">
            <a:avLst>
              <a:gd name="adj1" fmla="val 22333"/>
              <a:gd name="adj2" fmla="val 490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F0A60-1BF1-40D0-89DA-D155FD55212C}"/>
              </a:ext>
            </a:extLst>
          </p:cNvPr>
          <p:cNvSpPr txBox="1"/>
          <p:nvPr/>
        </p:nvSpPr>
        <p:spPr>
          <a:xfrm>
            <a:off x="4965150" y="516553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</a:t>
            </a:r>
          </a:p>
        </p:txBody>
      </p:sp>
      <p:sp>
        <p:nvSpPr>
          <p:cNvPr id="21" name="Левая фигурная скобка 20">
            <a:extLst>
              <a:ext uri="{FF2B5EF4-FFF2-40B4-BE49-F238E27FC236}">
                <a16:creationId xmlns:a16="http://schemas.microsoft.com/office/drawing/2014/main" id="{0B2BA85A-73B0-48BD-A019-33E9B79FD90D}"/>
              </a:ext>
            </a:extLst>
          </p:cNvPr>
          <p:cNvSpPr/>
          <p:nvPr/>
        </p:nvSpPr>
        <p:spPr>
          <a:xfrm rot="5400000">
            <a:off x="4464637" y="2944892"/>
            <a:ext cx="386443" cy="1244957"/>
          </a:xfrm>
          <a:prstGeom prst="leftBrace">
            <a:avLst>
              <a:gd name="adj1" fmla="val 22333"/>
              <a:gd name="adj2" fmla="val 490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6C14D6F1-5D9F-4943-BE97-28C7F7BE2F4A}"/>
              </a:ext>
            </a:extLst>
          </p:cNvPr>
          <p:cNvSpPr/>
          <p:nvPr/>
        </p:nvSpPr>
        <p:spPr>
          <a:xfrm rot="5400000">
            <a:off x="5709594" y="2935740"/>
            <a:ext cx="386443" cy="1244957"/>
          </a:xfrm>
          <a:prstGeom prst="leftBrace">
            <a:avLst>
              <a:gd name="adj1" fmla="val 22333"/>
              <a:gd name="adj2" fmla="val 490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D97C8-9724-40A0-B738-496ED5DD23A0}"/>
              </a:ext>
            </a:extLst>
          </p:cNvPr>
          <p:cNvSpPr txBox="1"/>
          <p:nvPr/>
        </p:nvSpPr>
        <p:spPr>
          <a:xfrm>
            <a:off x="4465617" y="29014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872CA7-C2E4-4382-94EB-AC1E7EF80B9F}"/>
              </a:ext>
            </a:extLst>
          </p:cNvPr>
          <p:cNvSpPr txBox="1"/>
          <p:nvPr/>
        </p:nvSpPr>
        <p:spPr>
          <a:xfrm>
            <a:off x="5726988" y="28958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944A98-CDB1-4F94-AE9A-6E42BCD7BB39}"/>
                  </a:ext>
                </a:extLst>
              </p:cNvPr>
              <p:cNvSpPr txBox="1"/>
              <p:nvPr/>
            </p:nvSpPr>
            <p:spPr>
              <a:xfrm>
                <a:off x="7357607" y="3760592"/>
                <a:ext cx="37862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=42 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 ч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944A98-CDB1-4F94-AE9A-6E42BCD7B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607" y="3760592"/>
                <a:ext cx="378629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9580BE2-6161-44A6-92A5-9163D2CBA714}"/>
              </a:ext>
            </a:extLst>
          </p:cNvPr>
          <p:cNvSpPr txBox="1"/>
          <p:nvPr/>
        </p:nvSpPr>
        <p:spPr>
          <a:xfrm>
            <a:off x="9810698" y="587594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62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60ABA-0B63-420A-AA0B-45B3844D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64372"/>
            <a:ext cx="5984201" cy="1206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EC824-FFEE-4EBA-B733-15A4B8B86F74}"/>
              </a:ext>
            </a:extLst>
          </p:cNvPr>
          <p:cNvSpPr txBox="1"/>
          <p:nvPr/>
        </p:nvSpPr>
        <p:spPr>
          <a:xfrm>
            <a:off x="138447" y="445676"/>
            <a:ext cx="1185178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 исследовании зависимости кинетической энергии фотоэлектронов от длины волны падающего света фотоэлемент поочерёдно освещался через разные светофильтры. В первой серии опытов использовался светофильтр, пропускающий только оранжевый свет, а во второй — пропускающий только синий. В каждом опыте наблюдали явление фотоэффекта и измеряли запирающее напряжение. Как изменились длина волны, соответствующая «красной границе» фотоэффекта, и модуль запирающего напряжения при переходе от первой серии опытов ко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втооой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увеличивается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 уменьшается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 не изменяется 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F91DC-DBD5-4397-9AB0-952BAE88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" y="445676"/>
            <a:ext cx="752475" cy="428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AEAEA-ECB6-406E-AF5D-A40918F3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071" y="5859886"/>
            <a:ext cx="3224481" cy="501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FE5ACE-3E3D-4AF3-9816-EA4CC8250408}"/>
                  </a:ext>
                </a:extLst>
              </p:cNvPr>
              <p:cNvSpPr txBox="1"/>
              <p:nvPr/>
            </p:nvSpPr>
            <p:spPr>
              <a:xfrm>
                <a:off x="5769734" y="3415799"/>
                <a:ext cx="238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𝑒𝑈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FE5ACE-3E3D-4AF3-9816-EA4CC825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34" y="3415799"/>
                <a:ext cx="238116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086B9-7E6F-4855-9DC7-71F962CD8DD5}"/>
                  </a:ext>
                </a:extLst>
              </p:cNvPr>
              <p:cNvSpPr txBox="1"/>
              <p:nvPr/>
            </p:nvSpPr>
            <p:spPr>
              <a:xfrm>
                <a:off x="10151570" y="3428999"/>
                <a:ext cx="1825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086B9-7E6F-4855-9DC7-71F962CD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70" y="3428999"/>
                <a:ext cx="182562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77EABBB-2355-4C04-B5F0-DF89CAD5E558}"/>
              </a:ext>
            </a:extLst>
          </p:cNvPr>
          <p:cNvSpPr txBox="1"/>
          <p:nvPr/>
        </p:nvSpPr>
        <p:spPr>
          <a:xfrm>
            <a:off x="9305815" y="589923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B1CA3-F160-47FE-86D4-2F5DFBE37CC4}"/>
              </a:ext>
            </a:extLst>
          </p:cNvPr>
          <p:cNvSpPr txBox="1"/>
          <p:nvPr/>
        </p:nvSpPr>
        <p:spPr>
          <a:xfrm>
            <a:off x="7306616" y="507379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22677-4ABD-4D55-946F-A43E81571FFC}"/>
              </a:ext>
            </a:extLst>
          </p:cNvPr>
          <p:cNvSpPr txBox="1"/>
          <p:nvPr/>
        </p:nvSpPr>
        <p:spPr>
          <a:xfrm>
            <a:off x="10441311" y="507379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71388-689D-48E3-BCCF-88BFDE252890}"/>
              </a:ext>
            </a:extLst>
          </p:cNvPr>
          <p:cNvSpPr txBox="1"/>
          <p:nvPr/>
        </p:nvSpPr>
        <p:spPr>
          <a:xfrm>
            <a:off x="9674827" y="589923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9B46E-C45C-4B8D-92BC-90997380F215}"/>
                  </a:ext>
                </a:extLst>
              </p:cNvPr>
              <p:cNvSpPr txBox="1"/>
              <p:nvPr/>
            </p:nvSpPr>
            <p:spPr>
              <a:xfrm>
                <a:off x="4586838" y="4509389"/>
                <a:ext cx="1114664" cy="716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sSub>
                          <m:sSubPr>
                            <m:ctrlPr>
                              <a:rPr lang="ru-RU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9B46E-C45C-4B8D-92BC-90997380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38" y="4509389"/>
                <a:ext cx="1114664" cy="716863"/>
              </a:xfrm>
              <a:prstGeom prst="rect">
                <a:avLst/>
              </a:prstGeom>
              <a:blipFill>
                <a:blip r:embed="rId7"/>
                <a:stretch>
                  <a:fillRect t="-855" b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6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C87DA-A5BB-4A0E-824E-EADD0DD4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" y="453936"/>
            <a:ext cx="742950" cy="44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365E3-6032-4A59-A700-8138186A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84" y="5894612"/>
            <a:ext cx="3423969" cy="53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9CC6E-26B4-433E-96D7-B000631AB8D4}"/>
              </a:ext>
            </a:extLst>
          </p:cNvPr>
          <p:cNvSpPr txBox="1"/>
          <p:nvPr/>
        </p:nvSpPr>
        <p:spPr>
          <a:xfrm>
            <a:off x="9492405" y="594508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8F32A-EDF6-4499-9E22-30D9BA9E4A8D}"/>
              </a:ext>
            </a:extLst>
          </p:cNvPr>
          <p:cNvSpPr txBox="1"/>
          <p:nvPr/>
        </p:nvSpPr>
        <p:spPr>
          <a:xfrm>
            <a:off x="9123393" y="594426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BA7A9-6B7D-4B40-AE66-C1A8B24D9948}"/>
              </a:ext>
            </a:extLst>
          </p:cNvPr>
          <p:cNvSpPr txBox="1"/>
          <p:nvPr/>
        </p:nvSpPr>
        <p:spPr>
          <a:xfrm>
            <a:off x="157589" y="453936"/>
            <a:ext cx="118326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Импульсом тела называется величина, равная произведению массы тела на его ускорение.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Неверно. 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Теплопередача путём теплопроводности происходит за счёт переноса вещества в струях и потоках.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Неверно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Модуль сил взаимодействия двух неподвижных точечных заряженных тел в вакууме прямо пропорционален квадрату расстояния между ними.</a:t>
            </a:r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 Неверно</a:t>
            </a:r>
            <a:r>
              <a:rPr lang="en-US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Электромагнитные колебания в контуре являются гармоническими, если заряд конденсатора с течением времени меняется по закону синуса или косинуса.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Верно.</a:t>
            </a:r>
          </a:p>
          <a:p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</a:t>
            </a:r>
            <a:r>
              <a:rPr lang="el-GR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β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-излучение представляет собой поток электронов или позитронов, возникающих при распаде ядер. </a:t>
            </a:r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Верно.</a:t>
            </a:r>
          </a:p>
          <a:p>
            <a:pPr marR="0" algn="l" rtl="0"/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5FE9FB-40E4-4217-8C13-83A03FD07633}"/>
                  </a:ext>
                </a:extLst>
              </p:cNvPr>
              <p:cNvSpPr txBox="1"/>
              <p:nvPr/>
            </p:nvSpPr>
            <p:spPr>
              <a:xfrm>
                <a:off x="6284390" y="1867436"/>
                <a:ext cx="14478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5FE9FB-40E4-4217-8C13-83A03FD0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90" y="1867436"/>
                <a:ext cx="144789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B642DD-CD48-492E-A18A-4A76E67ACA75}"/>
                  </a:ext>
                </a:extLst>
              </p:cNvPr>
              <p:cNvSpPr txBox="1"/>
              <p:nvPr/>
            </p:nvSpPr>
            <p:spPr>
              <a:xfrm>
                <a:off x="9567645" y="3429000"/>
                <a:ext cx="2466766" cy="830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B642DD-CD48-492E-A18A-4A76E67A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645" y="3429000"/>
                <a:ext cx="2466766" cy="830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85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15AA4-6559-4ACA-B5EF-8ED484185AE7}"/>
              </a:ext>
            </a:extLst>
          </p:cNvPr>
          <p:cNvSpPr txBox="1"/>
          <p:nvPr/>
        </p:nvSpPr>
        <p:spPr>
          <a:xfrm>
            <a:off x="228598" y="539616"/>
            <a:ext cx="91214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При помощи динамометра измеряют силу тяжести, действующую на пластину (см. рисунок). Динамометр проградуирован в ньютонах. Абсолютная погрешность прямого измерения силы динамометром равна цене деления. Запишите показания динамометра с учётом абсолютной погрешности измерений.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599A9-CCC7-4D07-B94F-E3BB4C47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39616"/>
            <a:ext cx="762000" cy="4381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10207F-9D43-4D33-A413-8A9D1A09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996" y="5684815"/>
            <a:ext cx="3321677" cy="518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BD75AC-372C-4092-88A8-8CE75F120D5F}"/>
              </a:ext>
            </a:extLst>
          </p:cNvPr>
          <p:cNvSpPr txBox="1"/>
          <p:nvPr/>
        </p:nvSpPr>
        <p:spPr>
          <a:xfrm>
            <a:off x="9242828" y="571307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5F750-2EDC-4664-B055-3384ED69B181}"/>
              </a:ext>
            </a:extLst>
          </p:cNvPr>
          <p:cNvSpPr txBox="1"/>
          <p:nvPr/>
        </p:nvSpPr>
        <p:spPr>
          <a:xfrm>
            <a:off x="9547720" y="571432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9C940-E28F-4424-8029-8EB1E0367851}"/>
              </a:ext>
            </a:extLst>
          </p:cNvPr>
          <p:cNvSpPr txBox="1"/>
          <p:nvPr/>
        </p:nvSpPr>
        <p:spPr>
          <a:xfrm>
            <a:off x="9890975" y="571557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200BE-DF91-4B9F-A115-5AAE497B0A62}"/>
              </a:ext>
            </a:extLst>
          </p:cNvPr>
          <p:cNvSpPr txBox="1"/>
          <p:nvPr/>
        </p:nvSpPr>
        <p:spPr>
          <a:xfrm>
            <a:off x="10253557" y="571883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5BF43-C70E-4274-BFBB-1EEFF51E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720" y="710045"/>
            <a:ext cx="23241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D003B-328E-44F7-ADC0-1760E978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45" y="3191236"/>
            <a:ext cx="9626640" cy="2261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0B9CC-A5D1-4722-BF55-618376519D70}"/>
              </a:ext>
            </a:extLst>
          </p:cNvPr>
          <p:cNvSpPr txBox="1"/>
          <p:nvPr/>
        </p:nvSpPr>
        <p:spPr>
          <a:xfrm>
            <a:off x="125566" y="477103"/>
            <a:ext cx="117348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Ученику необходимо на опыте обнаружить зависимость объёма газа, находящегося в сосуде под подвижным поршнем, от массы газа. У него имеется пять различных сосудов с манометрами. Сосуды наполнены одним и тем же газом при различных температуре и давлении (см. таблицу).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Какие два сосуда необходимо взять ученику, чтобы провести данное исследование?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6790A-D79E-4285-A537-6BCAAEE70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8" y="477103"/>
            <a:ext cx="714375" cy="409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6C7A8C-982F-40A4-A55B-563ADFDAA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0" y="5813766"/>
            <a:ext cx="3528812" cy="56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73770-0425-415D-99C3-95D3C9D8E356}"/>
              </a:ext>
            </a:extLst>
          </p:cNvPr>
          <p:cNvSpPr txBox="1"/>
          <p:nvPr/>
        </p:nvSpPr>
        <p:spPr>
          <a:xfrm>
            <a:off x="9457429" y="586528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C7BC-7C66-4882-AA61-F444AF852E2C}"/>
              </a:ext>
            </a:extLst>
          </p:cNvPr>
          <p:cNvSpPr txBox="1"/>
          <p:nvPr/>
        </p:nvSpPr>
        <p:spPr>
          <a:xfrm>
            <a:off x="9088417" y="586649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E69669E-DC64-4BA7-A743-689822924C80}"/>
              </a:ext>
            </a:extLst>
          </p:cNvPr>
          <p:cNvSpPr/>
          <p:nvPr/>
        </p:nvSpPr>
        <p:spPr>
          <a:xfrm>
            <a:off x="4391694" y="4154590"/>
            <a:ext cx="49802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41424A9-A235-4344-988C-0191087B961E}"/>
              </a:ext>
            </a:extLst>
          </p:cNvPr>
          <p:cNvSpPr/>
          <p:nvPr/>
        </p:nvSpPr>
        <p:spPr>
          <a:xfrm>
            <a:off x="4391695" y="4453353"/>
            <a:ext cx="49802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02D81D3-746A-45A6-B835-E504781521B8}"/>
              </a:ext>
            </a:extLst>
          </p:cNvPr>
          <p:cNvSpPr/>
          <p:nvPr/>
        </p:nvSpPr>
        <p:spPr>
          <a:xfrm>
            <a:off x="9324301" y="4154590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9BF2F13-C32E-4B3B-A603-B25199331A04}"/>
              </a:ext>
            </a:extLst>
          </p:cNvPr>
          <p:cNvSpPr/>
          <p:nvPr/>
        </p:nvSpPr>
        <p:spPr>
          <a:xfrm>
            <a:off x="9324301" y="4453353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02A3E85-B0A5-4EEA-83A6-249A1895FAEE}"/>
              </a:ext>
            </a:extLst>
          </p:cNvPr>
          <p:cNvSpPr/>
          <p:nvPr/>
        </p:nvSpPr>
        <p:spPr>
          <a:xfrm>
            <a:off x="6836599" y="4498297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004C43F-BF58-4DDC-BC5A-F5EE2122AD25}"/>
              </a:ext>
            </a:extLst>
          </p:cNvPr>
          <p:cNvSpPr/>
          <p:nvPr/>
        </p:nvSpPr>
        <p:spPr>
          <a:xfrm>
            <a:off x="6864527" y="4153872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E42C-FC71-463E-BEE4-B5A83363A674}"/>
                  </a:ext>
                </a:extLst>
              </p:cNvPr>
              <p:cNvSpPr txBox="1"/>
              <p:nvPr/>
            </p:nvSpPr>
            <p:spPr>
              <a:xfrm>
                <a:off x="1464126" y="5502410"/>
                <a:ext cx="1802866" cy="805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E42C-FC71-463E-BEE4-B5A83363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126" y="5502410"/>
                <a:ext cx="1802866" cy="805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89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7F6CA-8AF6-411E-B4F5-4142B3F92582}"/>
              </a:ext>
            </a:extLst>
          </p:cNvPr>
          <p:cNvSpPr txBox="1"/>
          <p:nvPr/>
        </p:nvSpPr>
        <p:spPr>
          <a:xfrm>
            <a:off x="383147" y="578046"/>
            <a:ext cx="84646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Между двумя металлическими близко расположенными вертикальными пластинами, укреплёнными на изолирующих подставках, подвесили на длинной шёлковой нити лёгкую металлическую незаряженную гильзу (см. рисунок). Когда к пластинам приложили постоянное высокое напряжение, гильза пришла в движение. Опираясь на законы электростатики и механики, опишите движение гильзы и объясните его.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C1C93-502B-4B99-B5CD-6E80E688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46" y="578046"/>
            <a:ext cx="742950" cy="381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ED664-DC4A-444A-9879-E8F3296D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65" y="768545"/>
            <a:ext cx="2697587" cy="36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3BBFC-6BB4-484A-B2DB-201623B5F099}"/>
              </a:ext>
            </a:extLst>
          </p:cNvPr>
          <p:cNvSpPr txBox="1"/>
          <p:nvPr/>
        </p:nvSpPr>
        <p:spPr>
          <a:xfrm>
            <a:off x="241477" y="484931"/>
            <a:ext cx="8361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представлен график зависимости координаты х велосипедиста от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 проекцию скорости велосипедиста на ось Ох в интервале времени от 0 до 10 с. Ответ запишите с учётом знака проекции.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6AF793-EDF4-435A-A779-C2407688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" y="475272"/>
            <a:ext cx="723900" cy="419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0376B-C038-4DC1-9E70-FB95654A39FD}"/>
              </a:ext>
            </a:extLst>
          </p:cNvPr>
          <p:cNvSpPr txBox="1"/>
          <p:nvPr/>
        </p:nvSpPr>
        <p:spPr>
          <a:xfrm>
            <a:off x="241478" y="3338794"/>
            <a:ext cx="117090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Два маленьких шарика массой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каждый находятся на расстоянии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друг от друга и притягиваются друг к другу с силой 8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нН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Каков модуль сил гравитационного притяжения друг к другу двух других шариков, если масса каждого из них равна 2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а расстояние между ними равно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r/2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C45A5-E7DB-40D4-81C0-A143AD7B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" y="3392070"/>
            <a:ext cx="733425" cy="428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C5E23-FFA8-484D-9269-169F8DE6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705" y="502258"/>
            <a:ext cx="3366343" cy="2034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48226C-56A0-4075-8BB0-0D70E8967310}"/>
                  </a:ext>
                </a:extLst>
              </p:cNvPr>
              <p:cNvSpPr txBox="1"/>
              <p:nvPr/>
            </p:nvSpPr>
            <p:spPr>
              <a:xfrm>
                <a:off x="2145929" y="2344434"/>
                <a:ext cx="6194966" cy="706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50−150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=−10 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48226C-56A0-4075-8BB0-0D70E896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29" y="2344434"/>
                <a:ext cx="6194966" cy="706540"/>
              </a:xfrm>
              <a:prstGeom prst="rect">
                <a:avLst/>
              </a:prstGeom>
              <a:blipFill>
                <a:blip r:embed="rId5"/>
                <a:stretch>
                  <a:fillRect t="-1739" r="-3051" b="-2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4EE4C9-62D9-4CED-AB1D-F1914CAA65A7}"/>
                  </a:ext>
                </a:extLst>
              </p:cNvPr>
              <p:cNvSpPr txBox="1"/>
              <p:nvPr/>
            </p:nvSpPr>
            <p:spPr>
              <a:xfrm>
                <a:off x="241477" y="5239213"/>
                <a:ext cx="3819315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нН.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4EE4C9-62D9-4CED-AB1D-F1914CAA6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7" y="5239213"/>
                <a:ext cx="3819315" cy="84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BA1505-C9CA-4AEE-859B-7B95942C5030}"/>
                  </a:ext>
                </a:extLst>
              </p:cNvPr>
              <p:cNvSpPr txBox="1"/>
              <p:nvPr/>
            </p:nvSpPr>
            <p:spPr>
              <a:xfrm>
                <a:off x="4319030" y="5138425"/>
                <a:ext cx="7074309" cy="13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=128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нН.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BA1505-C9CA-4AEE-859B-7B95942C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030" y="5138425"/>
                <a:ext cx="7074309" cy="1369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A1C5AF-23F6-43F7-8010-CC4C16509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23" y="2827136"/>
            <a:ext cx="2781300" cy="4476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74734F-C97A-4201-9BA4-BB3F80A1B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23" y="5908067"/>
            <a:ext cx="2781300" cy="447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B9E73C-7779-4983-BBFE-229891DF59B5}"/>
              </a:ext>
            </a:extLst>
          </p:cNvPr>
          <p:cNvSpPr txBox="1"/>
          <p:nvPr/>
        </p:nvSpPr>
        <p:spPr>
          <a:xfrm>
            <a:off x="9556124" y="286791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70804E-F6C7-4CE0-8993-A71A94BDE2DF}"/>
              </a:ext>
            </a:extLst>
          </p:cNvPr>
          <p:cNvSpPr txBox="1"/>
          <p:nvPr/>
        </p:nvSpPr>
        <p:spPr>
          <a:xfrm>
            <a:off x="9856591" y="287918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AF9155-B9B5-4795-8C2A-6A01404D8A7D}"/>
              </a:ext>
            </a:extLst>
          </p:cNvPr>
          <p:cNvSpPr txBox="1"/>
          <p:nvPr/>
        </p:nvSpPr>
        <p:spPr>
          <a:xfrm>
            <a:off x="10157266" y="289024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6594AE-FFA1-4ACE-B59C-902B8782D4B5}"/>
              </a:ext>
            </a:extLst>
          </p:cNvPr>
          <p:cNvSpPr txBox="1"/>
          <p:nvPr/>
        </p:nvSpPr>
        <p:spPr>
          <a:xfrm>
            <a:off x="9581882" y="597142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244AA6-6ABE-4281-B104-20E41D17DD08}"/>
              </a:ext>
            </a:extLst>
          </p:cNvPr>
          <p:cNvSpPr txBox="1"/>
          <p:nvPr/>
        </p:nvSpPr>
        <p:spPr>
          <a:xfrm>
            <a:off x="9863453" y="597142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46343-FA90-4407-8F44-9AF74F3D8BF3}"/>
              </a:ext>
            </a:extLst>
          </p:cNvPr>
          <p:cNvSpPr txBox="1"/>
          <p:nvPr/>
        </p:nvSpPr>
        <p:spPr>
          <a:xfrm>
            <a:off x="10157266" y="5984300"/>
            <a:ext cx="326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5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6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D6FC3-0419-4C6A-8E0D-D5FB19144B21}"/>
              </a:ext>
            </a:extLst>
          </p:cNvPr>
          <p:cNvSpPr txBox="1"/>
          <p:nvPr/>
        </p:nvSpPr>
        <p:spPr>
          <a:xfrm>
            <a:off x="241478" y="632935"/>
            <a:ext cx="117090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Тележка массой 30 кг движется со скоростью 2 м/с по гладкой горизонтальной дороге. Мальчик массой 50 кг догоняет тележку и запрыгивает на неё. С какой горизонтальной скоростью относительно дороги должен бежать мальчик, если после взаимодействия тележка станет двигаться со скоростью 3 м/с?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E55C6-A43F-4A43-983F-83B6E79D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8" y="571760"/>
            <a:ext cx="72390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60B262-352C-4697-9427-0007FC8A9EF8}"/>
                  </a:ext>
                </a:extLst>
              </p:cNvPr>
              <p:cNvSpPr txBox="1"/>
              <p:nvPr/>
            </p:nvSpPr>
            <p:spPr>
              <a:xfrm>
                <a:off x="241478" y="2521059"/>
                <a:ext cx="2926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30 кг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м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50 кг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м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</a:t>
                </a: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sz="2400" b="0" baseline="-25000" dirty="0"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 ?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60B262-352C-4697-9427-0007FC8A9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8" y="2521059"/>
                <a:ext cx="2926304" cy="2677656"/>
              </a:xfrm>
              <a:prstGeom prst="rect">
                <a:avLst/>
              </a:prstGeom>
              <a:blipFill>
                <a:blip r:embed="rId3"/>
                <a:stretch>
                  <a:fillRect l="-3333" t="-1822" b="-4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7473360-A025-46D3-BB5E-576FF2824A39}"/>
              </a:ext>
            </a:extLst>
          </p:cNvPr>
          <p:cNvCxnSpPr>
            <a:cxnSpLocks/>
          </p:cNvCxnSpPr>
          <p:nvPr/>
        </p:nvCxnSpPr>
        <p:spPr>
          <a:xfrm>
            <a:off x="2954416" y="2796380"/>
            <a:ext cx="0" cy="2190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81BAD6-E20B-4266-8082-C8796D2B2680}"/>
              </a:ext>
            </a:extLst>
          </p:cNvPr>
          <p:cNvCxnSpPr>
            <a:cxnSpLocks/>
          </p:cNvCxnSpPr>
          <p:nvPr/>
        </p:nvCxnSpPr>
        <p:spPr>
          <a:xfrm flipH="1">
            <a:off x="241479" y="4622987"/>
            <a:ext cx="271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62522D-904C-48A6-B381-64B083082898}"/>
              </a:ext>
            </a:extLst>
          </p:cNvPr>
          <p:cNvSpPr txBox="1"/>
          <p:nvPr/>
        </p:nvSpPr>
        <p:spPr>
          <a:xfrm>
            <a:off x="6122948" y="253879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894242-3A17-469C-ADB0-051CA3C2497E}"/>
                  </a:ext>
                </a:extLst>
              </p:cNvPr>
              <p:cNvSpPr txBox="1"/>
              <p:nvPr/>
            </p:nvSpPr>
            <p:spPr>
              <a:xfrm>
                <a:off x="9019378" y="5732622"/>
                <a:ext cx="27470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,6 </m:t>
                      </m:r>
                      <m:r>
                        <a:rPr lang="ru-RU" sz="3200" i="1">
                          <a:latin typeface="Cambria Math" panose="02040503050406030204" pitchFamily="18" charset="0"/>
                        </a:rPr>
                        <m:t>м/с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894242-3A17-469C-ADB0-051CA3C2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378" y="5732622"/>
                <a:ext cx="274703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9E5C9-444C-4DB7-B58F-93C8FB650AA5}"/>
                  </a:ext>
                </a:extLst>
              </p:cNvPr>
              <p:cNvSpPr txBox="1"/>
              <p:nvPr/>
            </p:nvSpPr>
            <p:spPr>
              <a:xfrm>
                <a:off x="2989310" y="4148646"/>
                <a:ext cx="45698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9E5C9-444C-4DB7-B58F-93C8FB650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10" y="4148646"/>
                <a:ext cx="456984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1A0687-34F6-4A94-8057-2C67F87C0D31}"/>
                  </a:ext>
                </a:extLst>
              </p:cNvPr>
              <p:cNvSpPr txBox="1"/>
              <p:nvPr/>
            </p:nvSpPr>
            <p:spPr>
              <a:xfrm>
                <a:off x="7782377" y="3894174"/>
                <a:ext cx="4239686" cy="90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1A0687-34F6-4A94-8057-2C67F87C0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77" y="3894174"/>
                <a:ext cx="4239686" cy="906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5514D-A52D-408B-A023-EBF1BB2C93C1}"/>
                  </a:ext>
                </a:extLst>
              </p:cNvPr>
              <p:cNvSpPr txBox="1"/>
              <p:nvPr/>
            </p:nvSpPr>
            <p:spPr>
              <a:xfrm>
                <a:off x="2919523" y="4944416"/>
                <a:ext cx="5877443" cy="836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3−30·2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,6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м/с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5514D-A52D-408B-A023-EBF1BB2C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23" y="4944416"/>
                <a:ext cx="5877443" cy="836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3919E0-9C46-4669-9419-7DEF60C98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418" y="3044146"/>
            <a:ext cx="4772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69701-8095-4219-AE42-61FCD8F1D78B}"/>
              </a:ext>
            </a:extLst>
          </p:cNvPr>
          <p:cNvSpPr txBox="1"/>
          <p:nvPr/>
        </p:nvSpPr>
        <p:spPr>
          <a:xfrm>
            <a:off x="228599" y="481558"/>
            <a:ext cx="116714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Действительное изображение предмета, полученное с помощью тонкой собирающей линзы, находится на расстоянии 12 см от линзы. Оптическая сила линзы 15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дптр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Определите расстояние от линзы до предмета.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64B03-2C18-4937-A44C-06B05CE7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81558"/>
            <a:ext cx="7334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0B7B9F-045F-46EA-B2B3-F933A4A20208}"/>
                  </a:ext>
                </a:extLst>
              </p:cNvPr>
              <p:cNvSpPr txBox="1"/>
              <p:nvPr/>
            </p:nvSpPr>
            <p:spPr>
              <a:xfrm>
                <a:off x="383566" y="2420550"/>
                <a:ext cx="29263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 = 12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см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 = 15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дптр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dirty="0">
                    <a:cs typeface="Courier New" panose="02070309020205020404" pitchFamily="49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−?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0B7B9F-045F-46EA-B2B3-F933A4A2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6" y="2420550"/>
                <a:ext cx="2926304" cy="1938992"/>
              </a:xfrm>
              <a:prstGeom prst="rect">
                <a:avLst/>
              </a:prstGeom>
              <a:blipFill>
                <a:blip r:embed="rId3"/>
                <a:stretch>
                  <a:fillRect l="-3333" t="-2516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5201FD-2E9C-4DAA-84F4-28A972A39720}"/>
              </a:ext>
            </a:extLst>
          </p:cNvPr>
          <p:cNvCxnSpPr>
            <a:cxnSpLocks/>
          </p:cNvCxnSpPr>
          <p:nvPr/>
        </p:nvCxnSpPr>
        <p:spPr>
          <a:xfrm>
            <a:off x="2658623" y="2691558"/>
            <a:ext cx="0" cy="1696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A46BAB5-0058-4F30-9667-B7AB7CB1ED92}"/>
              </a:ext>
            </a:extLst>
          </p:cNvPr>
          <p:cNvCxnSpPr>
            <a:cxnSpLocks/>
          </p:cNvCxnSpPr>
          <p:nvPr/>
        </p:nvCxnSpPr>
        <p:spPr>
          <a:xfrm flipH="1">
            <a:off x="383568" y="3801306"/>
            <a:ext cx="2449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1FA490-2135-40E2-A7C7-B7DA26B09BD8}"/>
              </a:ext>
            </a:extLst>
          </p:cNvPr>
          <p:cNvSpPr txBox="1"/>
          <p:nvPr/>
        </p:nvSpPr>
        <p:spPr>
          <a:xfrm>
            <a:off x="6211909" y="24667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3E2A0-AB9A-4431-9E45-1CE5D789CBDC}"/>
                  </a:ext>
                </a:extLst>
              </p:cNvPr>
              <p:cNvSpPr txBox="1"/>
              <p:nvPr/>
            </p:nvSpPr>
            <p:spPr>
              <a:xfrm>
                <a:off x="9533148" y="5923044"/>
                <a:ext cx="24600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Ответ:15 см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3E2A0-AB9A-4431-9E45-1CE5D789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48" y="5923044"/>
                <a:ext cx="246009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F0A42D-A132-4528-A038-01C9FBDDE0F5}"/>
                  </a:ext>
                </a:extLst>
              </p:cNvPr>
              <p:cNvSpPr txBox="1"/>
              <p:nvPr/>
            </p:nvSpPr>
            <p:spPr>
              <a:xfrm>
                <a:off x="3316634" y="2916320"/>
                <a:ext cx="1791773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F0A42D-A132-4528-A038-01C9FBDDE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634" y="2916320"/>
                <a:ext cx="1791773" cy="884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6271C6-BF38-47E3-A3EC-CAF92A6BC1EF}"/>
                  </a:ext>
                </a:extLst>
              </p:cNvPr>
              <p:cNvSpPr txBox="1"/>
              <p:nvPr/>
            </p:nvSpPr>
            <p:spPr>
              <a:xfrm>
                <a:off x="5382075" y="2928373"/>
                <a:ext cx="119603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6271C6-BF38-47E3-A3EC-CAF92A6BC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75" y="2928373"/>
                <a:ext cx="1196033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4C64C-1774-4632-B042-FACC80F309E7}"/>
                  </a:ext>
                </a:extLst>
              </p:cNvPr>
              <p:cNvSpPr txBox="1"/>
              <p:nvPr/>
            </p:nvSpPr>
            <p:spPr>
              <a:xfrm>
                <a:off x="6851776" y="2942711"/>
                <a:ext cx="1817101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4C64C-1774-4632-B042-FACC80F3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76" y="2942711"/>
                <a:ext cx="1817101" cy="89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729539-8DA3-48AA-A016-00CBBE2DF2A0}"/>
                  </a:ext>
                </a:extLst>
              </p:cNvPr>
              <p:cNvSpPr txBox="1"/>
              <p:nvPr/>
            </p:nvSpPr>
            <p:spPr>
              <a:xfrm>
                <a:off x="3004084" y="4329975"/>
                <a:ext cx="7148047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∙0,12−1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=0,15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15 см.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729539-8DA3-48AA-A016-00CBBE2D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084" y="4329975"/>
                <a:ext cx="7148047" cy="89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8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EBFC6-5024-48BB-AB2D-C997E47ADBB2}"/>
                  </a:ext>
                </a:extLst>
              </p:cNvPr>
              <p:cNvSpPr txBox="1"/>
              <p:nvPr/>
            </p:nvSpPr>
            <p:spPr>
              <a:xfrm>
                <a:off x="427732" y="3429000"/>
                <a:ext cx="36144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100 мм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60%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760 мм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рт.ст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φ</m:t>
                      </m:r>
                      <m:r>
                        <m:rPr>
                          <m:nor/>
                        </m:rPr>
                        <a:rPr lang="ru-RU" sz="240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EBFC6-5024-48BB-AB2D-C997E47AD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2" y="3429000"/>
                <a:ext cx="3614460" cy="1938992"/>
              </a:xfrm>
              <a:prstGeom prst="rect">
                <a:avLst/>
              </a:prstGeom>
              <a:blipFill>
                <a:blip r:embed="rId2"/>
                <a:stretch>
                  <a:fillRect l="-2530"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65FD380-8D99-4D21-977E-C9B44F46E551}"/>
              </a:ext>
            </a:extLst>
          </p:cNvPr>
          <p:cNvCxnSpPr>
            <a:cxnSpLocks/>
          </p:cNvCxnSpPr>
          <p:nvPr/>
        </p:nvCxnSpPr>
        <p:spPr>
          <a:xfrm>
            <a:off x="3534384" y="3466034"/>
            <a:ext cx="0" cy="1801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8409517-8FC5-4E0C-9617-55E8CE92AB04}"/>
              </a:ext>
            </a:extLst>
          </p:cNvPr>
          <p:cNvCxnSpPr>
            <a:cxnSpLocks/>
          </p:cNvCxnSpPr>
          <p:nvPr/>
        </p:nvCxnSpPr>
        <p:spPr>
          <a:xfrm flipH="1">
            <a:off x="556524" y="4957195"/>
            <a:ext cx="3485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A77FF4-C3A3-44C5-B009-36D3173633D1}"/>
              </a:ext>
            </a:extLst>
          </p:cNvPr>
          <p:cNvSpPr txBox="1"/>
          <p:nvPr/>
        </p:nvSpPr>
        <p:spPr>
          <a:xfrm>
            <a:off x="6964350" y="34290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D807A4-310F-4651-BAC1-A0381B97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3" y="446678"/>
            <a:ext cx="7239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7A6357-B2F1-457E-9657-38236840E726}"/>
              </a:ext>
            </a:extLst>
          </p:cNvPr>
          <p:cNvSpPr txBox="1"/>
          <p:nvPr/>
        </p:nvSpPr>
        <p:spPr>
          <a:xfrm>
            <a:off x="293415" y="385891"/>
            <a:ext cx="11733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запаянной с одного конца трубке находится влажный воздух, отделённый от атмосферы столбиком ртути длиной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 мм. Когда трубка лежит горизонтально, относительная влажность воздуха в ней равна 60 %. Какой станет относительная влажность этого воздуха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φ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если трубку поставить вертикально открытым концом вверх? Атмосферное давление равно 760 мм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рт.ст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Температуру считать постоянной.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DDBF4E-AF88-4746-85E0-F8F46C984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62" y="4297014"/>
            <a:ext cx="2581275" cy="5894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981C35-2229-403A-A431-0AB3E6B3D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8401" y="4655743"/>
            <a:ext cx="2581276" cy="589455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90E0AC1-7703-458B-8895-B9FF293507C8}"/>
              </a:ext>
            </a:extLst>
          </p:cNvPr>
          <p:cNvCxnSpPr>
            <a:cxnSpLocks/>
          </p:cNvCxnSpPr>
          <p:nvPr/>
        </p:nvCxnSpPr>
        <p:spPr>
          <a:xfrm>
            <a:off x="4758372" y="4064894"/>
            <a:ext cx="0" cy="667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511D0A1-5B6F-4C87-BDAA-36D2192D4832}"/>
              </a:ext>
            </a:extLst>
          </p:cNvPr>
          <p:cNvCxnSpPr>
            <a:cxnSpLocks/>
          </p:cNvCxnSpPr>
          <p:nvPr/>
        </p:nvCxnSpPr>
        <p:spPr>
          <a:xfrm>
            <a:off x="5398125" y="4059295"/>
            <a:ext cx="0" cy="77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B46D076-B148-4749-8E1B-AC4F4938A7A8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4756441" y="4167179"/>
            <a:ext cx="668178" cy="135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DCF16CA-2493-49E7-8715-0C5D7EBAF66A}"/>
              </a:ext>
            </a:extLst>
          </p:cNvPr>
          <p:cNvGrpSpPr/>
          <p:nvPr/>
        </p:nvGrpSpPr>
        <p:grpSpPr>
          <a:xfrm rot="5400000">
            <a:off x="10446719" y="4806968"/>
            <a:ext cx="719096" cy="776250"/>
            <a:chOff x="9731941" y="4909069"/>
            <a:chExt cx="719096" cy="776250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7ACB9C6-46B3-44DC-934A-B1EC81228C7A}"/>
                </a:ext>
              </a:extLst>
            </p:cNvPr>
            <p:cNvCxnSpPr>
              <a:cxnSpLocks/>
            </p:cNvCxnSpPr>
            <p:nvPr/>
          </p:nvCxnSpPr>
          <p:spPr>
            <a:xfrm>
              <a:off x="9731941" y="4944156"/>
              <a:ext cx="0" cy="667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6D5CD366-A63E-456C-B8B5-3F89502DD077}"/>
                </a:ext>
              </a:extLst>
            </p:cNvPr>
            <p:cNvCxnSpPr>
              <a:cxnSpLocks/>
            </p:cNvCxnSpPr>
            <p:nvPr/>
          </p:nvCxnSpPr>
          <p:spPr>
            <a:xfrm>
              <a:off x="10451037" y="4909069"/>
              <a:ext cx="0" cy="776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CB69BBCA-E7FF-4484-AA1E-13C688F084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091489" y="4992169"/>
              <a:ext cx="0" cy="7190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B7DBE5-B9B7-4051-946D-E5C178657820}"/>
              </a:ext>
            </a:extLst>
          </p:cNvPr>
          <p:cNvSpPr txBox="1"/>
          <p:nvPr/>
        </p:nvSpPr>
        <p:spPr>
          <a:xfrm>
            <a:off x="4967419" y="371911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ru-RU" sz="2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90C2D1-0BB2-41AE-951A-0FC6A8678B83}"/>
              </a:ext>
            </a:extLst>
          </p:cNvPr>
          <p:cNvSpPr txBox="1"/>
          <p:nvPr/>
        </p:nvSpPr>
        <p:spPr>
          <a:xfrm>
            <a:off x="10362947" y="49443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ru-RU" sz="2400" b="1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89396FDC-9820-41B6-B2E3-85A202EB187C}"/>
              </a:ext>
            </a:extLst>
          </p:cNvPr>
          <p:cNvCxnSpPr/>
          <p:nvPr/>
        </p:nvCxnSpPr>
        <p:spPr>
          <a:xfrm>
            <a:off x="5087155" y="4591741"/>
            <a:ext cx="0" cy="871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CCA26D-AD1F-417F-A685-A5E5A0BEBDCD}"/>
                  </a:ext>
                </a:extLst>
              </p:cNvPr>
              <p:cNvSpPr txBox="1"/>
              <p:nvPr/>
            </p:nvSpPr>
            <p:spPr>
              <a:xfrm>
                <a:off x="4498462" y="5183326"/>
                <a:ext cx="5198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CCA26D-AD1F-417F-A685-A5E5A0BEB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62" y="5183326"/>
                <a:ext cx="519821" cy="369332"/>
              </a:xfrm>
              <a:prstGeom prst="rect">
                <a:avLst/>
              </a:prstGeom>
              <a:blipFill>
                <a:blip r:embed="rId6"/>
                <a:stretch>
                  <a:fillRect l="-14118" r="-14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D4503B4-6C6F-4926-92F2-4C9EFF2C02A4}"/>
              </a:ext>
            </a:extLst>
          </p:cNvPr>
          <p:cNvCxnSpPr>
            <a:cxnSpLocks/>
          </p:cNvCxnSpPr>
          <p:nvPr/>
        </p:nvCxnSpPr>
        <p:spPr>
          <a:xfrm flipV="1">
            <a:off x="5064036" y="3713882"/>
            <a:ext cx="0" cy="85347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139B32-CDE1-4864-A63A-EC22329B0635}"/>
                  </a:ext>
                </a:extLst>
              </p:cNvPr>
              <p:cNvSpPr txBox="1"/>
              <p:nvPr/>
            </p:nvSpPr>
            <p:spPr>
              <a:xfrm>
                <a:off x="4616962" y="3551479"/>
                <a:ext cx="30245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139B32-CDE1-4864-A63A-EC22329B0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962" y="3551479"/>
                <a:ext cx="302455" cy="414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94048FA3-6C1F-419F-BB1D-626F579F0422}"/>
              </a:ext>
            </a:extLst>
          </p:cNvPr>
          <p:cNvCxnSpPr>
            <a:cxnSpLocks/>
          </p:cNvCxnSpPr>
          <p:nvPr/>
        </p:nvCxnSpPr>
        <p:spPr>
          <a:xfrm flipH="1">
            <a:off x="3779261" y="4591740"/>
            <a:ext cx="126263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280FA-F701-4AC8-AA81-A9CA6590EC01}"/>
                  </a:ext>
                </a:extLst>
              </p:cNvPr>
              <p:cNvSpPr txBox="1"/>
              <p:nvPr/>
            </p:nvSpPr>
            <p:spPr>
              <a:xfrm>
                <a:off x="3666838" y="4140620"/>
                <a:ext cx="37029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280FA-F701-4AC8-AA81-A9CA6590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38" y="4140620"/>
                <a:ext cx="370294" cy="414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B04CBCF5-3CB9-447D-8128-D13C7E06EBAE}"/>
              </a:ext>
            </a:extLst>
          </p:cNvPr>
          <p:cNvCxnSpPr>
            <a:cxnSpLocks/>
          </p:cNvCxnSpPr>
          <p:nvPr/>
        </p:nvCxnSpPr>
        <p:spPr>
          <a:xfrm>
            <a:off x="5147071" y="4596456"/>
            <a:ext cx="119565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B4BCFE-BD52-428A-A788-84950FD165E9}"/>
                  </a:ext>
                </a:extLst>
              </p:cNvPr>
              <p:cNvSpPr txBox="1"/>
              <p:nvPr/>
            </p:nvSpPr>
            <p:spPr>
              <a:xfrm>
                <a:off x="6061267" y="4179918"/>
                <a:ext cx="37029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B4BCFE-BD52-428A-A788-84950FD1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67" y="4179918"/>
                <a:ext cx="370294" cy="414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47443E3-2093-4CC7-BBDD-19AF75A977C6}"/>
              </a:ext>
            </a:extLst>
          </p:cNvPr>
          <p:cNvCxnSpPr/>
          <p:nvPr/>
        </p:nvCxnSpPr>
        <p:spPr>
          <a:xfrm>
            <a:off x="11219039" y="5267459"/>
            <a:ext cx="0" cy="871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1EEED3-49B6-4AF0-966C-0817914CDF06}"/>
                  </a:ext>
                </a:extLst>
              </p:cNvPr>
              <p:cNvSpPr txBox="1"/>
              <p:nvPr/>
            </p:nvSpPr>
            <p:spPr>
              <a:xfrm>
                <a:off x="11504840" y="5800519"/>
                <a:ext cx="5198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1EEED3-49B6-4AF0-966C-0817914C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840" y="5800519"/>
                <a:ext cx="519821" cy="369332"/>
              </a:xfrm>
              <a:prstGeom prst="rect">
                <a:avLst/>
              </a:prstGeom>
              <a:blipFill>
                <a:blip r:embed="rId10"/>
                <a:stretch>
                  <a:fillRect l="-13953" r="-1279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6AF18C82-210A-4891-B4AB-0C6DA1949AA6}"/>
              </a:ext>
            </a:extLst>
          </p:cNvPr>
          <p:cNvCxnSpPr>
            <a:cxnSpLocks/>
          </p:cNvCxnSpPr>
          <p:nvPr/>
        </p:nvCxnSpPr>
        <p:spPr>
          <a:xfrm>
            <a:off x="11357189" y="5267459"/>
            <a:ext cx="0" cy="118089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9BDB214-D672-450A-9CF1-087F5A8399C5}"/>
                  </a:ext>
                </a:extLst>
              </p:cNvPr>
              <p:cNvSpPr txBox="1"/>
              <p:nvPr/>
            </p:nvSpPr>
            <p:spPr>
              <a:xfrm>
                <a:off x="11563061" y="5329561"/>
                <a:ext cx="37029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9BDB214-D672-450A-9CF1-087F5A839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061" y="5329561"/>
                <a:ext cx="370294" cy="414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D97EDBC-48E7-435D-9436-65D314A1B537}"/>
              </a:ext>
            </a:extLst>
          </p:cNvPr>
          <p:cNvCxnSpPr>
            <a:cxnSpLocks/>
          </p:cNvCxnSpPr>
          <p:nvPr/>
        </p:nvCxnSpPr>
        <p:spPr>
          <a:xfrm flipH="1" flipV="1">
            <a:off x="11183953" y="3323472"/>
            <a:ext cx="2" cy="18516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A31254-C47D-4E48-BB79-7BDE99659460}"/>
                  </a:ext>
                </a:extLst>
              </p:cNvPr>
              <p:cNvSpPr txBox="1"/>
              <p:nvPr/>
            </p:nvSpPr>
            <p:spPr>
              <a:xfrm>
                <a:off x="11291392" y="3245540"/>
                <a:ext cx="37029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A31254-C47D-4E48-BB79-7BDE99659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92" y="3245540"/>
                <a:ext cx="370294" cy="414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866E86-178B-4D7D-8A53-C29F3A5DCEEA}"/>
                  </a:ext>
                </a:extLst>
              </p:cNvPr>
              <p:cNvSpPr txBox="1"/>
              <p:nvPr/>
            </p:nvSpPr>
            <p:spPr>
              <a:xfrm>
                <a:off x="7249948" y="3865255"/>
                <a:ext cx="2684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866E86-178B-4D7D-8A53-C29F3A5DC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948" y="3865255"/>
                <a:ext cx="268400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E38F73-E69E-498B-BEFD-2A037D5D1CAA}"/>
                  </a:ext>
                </a:extLst>
              </p:cNvPr>
              <p:cNvSpPr txBox="1"/>
              <p:nvPr/>
            </p:nvSpPr>
            <p:spPr>
              <a:xfrm>
                <a:off x="7148844" y="4495993"/>
                <a:ext cx="301505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E38F73-E69E-498B-BEFD-2A037D5D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44" y="4495993"/>
                <a:ext cx="3015056" cy="984885"/>
              </a:xfrm>
              <a:prstGeom prst="rect">
                <a:avLst/>
              </a:prstGeom>
              <a:blipFill>
                <a:blip r:embed="rId14"/>
                <a:stretch>
                  <a:fillRect l="-8300" b="-248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74F4B9-E491-489D-9710-4BD06BA23AB3}"/>
                  </a:ext>
                </a:extLst>
              </p:cNvPr>
              <p:cNvSpPr txBox="1"/>
              <p:nvPr/>
            </p:nvSpPr>
            <p:spPr>
              <a:xfrm>
                <a:off x="-128605" y="5806555"/>
                <a:ext cx="67696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𝑆𝐿𝑔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74F4B9-E491-489D-9710-4BD06BA23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605" y="5806555"/>
                <a:ext cx="6769642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BF85C39-9F39-4C16-B614-0A78EA3407B8}"/>
                  </a:ext>
                </a:extLst>
              </p:cNvPr>
              <p:cNvSpPr txBox="1"/>
              <p:nvPr/>
            </p:nvSpPr>
            <p:spPr>
              <a:xfrm>
                <a:off x="4449397" y="5801748"/>
                <a:ext cx="67696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BF85C39-9F39-4C16-B614-0A78EA340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97" y="5801748"/>
                <a:ext cx="6769642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59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2410A4-BC08-439D-887E-0B87B80D0CE4}"/>
                  </a:ext>
                </a:extLst>
              </p:cNvPr>
              <p:cNvSpPr txBox="1"/>
              <p:nvPr/>
            </p:nvSpPr>
            <p:spPr>
              <a:xfrm>
                <a:off x="220483" y="547045"/>
                <a:ext cx="344999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в1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2410A4-BC08-439D-887E-0B87B80D0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3" y="547045"/>
                <a:ext cx="344999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8F9011-0AE7-44DC-9A6E-1DC64867EE66}"/>
                  </a:ext>
                </a:extLst>
              </p:cNvPr>
              <p:cNvSpPr txBox="1"/>
              <p:nvPr/>
            </p:nvSpPr>
            <p:spPr>
              <a:xfrm>
                <a:off x="7121413" y="547045"/>
                <a:ext cx="344999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в2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п2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8F9011-0AE7-44DC-9A6E-1DC64867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13" y="547045"/>
                <a:ext cx="344999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6E5E5F-2854-497D-A8A3-6EA9854C267D}"/>
                  </a:ext>
                </a:extLst>
              </p:cNvPr>
              <p:cNvSpPr txBox="1"/>
              <p:nvPr/>
            </p:nvSpPr>
            <p:spPr>
              <a:xfrm>
                <a:off x="1122898" y="1365160"/>
                <a:ext cx="93969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Масса воздуха постоянна 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6E5E5F-2854-497D-A8A3-6EA9854C2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98" y="1365160"/>
                <a:ext cx="93969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184313-086C-4704-B877-8DC4B6A31929}"/>
                  </a:ext>
                </a:extLst>
              </p:cNvPr>
              <p:cNvSpPr txBox="1"/>
              <p:nvPr/>
            </p:nvSpPr>
            <p:spPr>
              <a:xfrm>
                <a:off x="1122898" y="1906275"/>
                <a:ext cx="8877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Масса пара постоянна 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184313-086C-4704-B877-8DC4B6A3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98" y="1906275"/>
                <a:ext cx="887762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A7F1E3-0205-423B-822D-2C8432D1641B}"/>
                  </a:ext>
                </a:extLst>
              </p:cNvPr>
              <p:cNvSpPr txBox="1"/>
              <p:nvPr/>
            </p:nvSpPr>
            <p:spPr>
              <a:xfrm>
                <a:off x="2920285" y="2578733"/>
                <a:ext cx="60981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A7F1E3-0205-423B-822D-2C8432D1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85" y="2578733"/>
                <a:ext cx="60981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18317A-7B29-435F-AB9D-0ACB06BE7DC2}"/>
                  </a:ext>
                </a:extLst>
              </p:cNvPr>
              <p:cNvSpPr txBox="1"/>
              <p:nvPr/>
            </p:nvSpPr>
            <p:spPr>
              <a:xfrm>
                <a:off x="1721944" y="3641429"/>
                <a:ext cx="2396682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18317A-7B29-435F-AB9D-0ACB06BE7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44" y="3641429"/>
                <a:ext cx="2396682" cy="879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50DE9-9B27-4479-899D-1C3AD912E7D7}"/>
                  </a:ext>
                </a:extLst>
              </p:cNvPr>
              <p:cNvSpPr txBox="1"/>
              <p:nvPr/>
            </p:nvSpPr>
            <p:spPr>
              <a:xfrm>
                <a:off x="7738013" y="3710102"/>
                <a:ext cx="3066802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50DE9-9B27-4479-899D-1C3AD912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013" y="3710102"/>
                <a:ext cx="3066802" cy="8107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48823C-06CE-43E9-BC36-7EFEA071EE3D}"/>
                  </a:ext>
                </a:extLst>
              </p:cNvPr>
              <p:cNvSpPr txBox="1"/>
              <p:nvPr/>
            </p:nvSpPr>
            <p:spPr>
              <a:xfrm>
                <a:off x="2768390" y="5061952"/>
                <a:ext cx="6655220" cy="810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48823C-06CE-43E9-BC36-7EFEA071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90" y="5061952"/>
                <a:ext cx="6655220" cy="8108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CB5C51D-D2A0-4595-A67C-01D72FEE3A56}"/>
              </a:ext>
            </a:extLst>
          </p:cNvPr>
          <p:cNvSpPr txBox="1"/>
          <p:nvPr/>
        </p:nvSpPr>
        <p:spPr>
          <a:xfrm>
            <a:off x="10024419" y="196783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Предположим!!!</a:t>
            </a:r>
          </a:p>
        </p:txBody>
      </p:sp>
    </p:spTree>
    <p:extLst>
      <p:ext uri="{BB962C8B-B14F-4D97-AF65-F5344CB8AC3E}">
        <p14:creationId xmlns:p14="http://schemas.microsoft.com/office/powerpoint/2010/main" val="262430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489770-4FFD-4286-867E-9AEEDA60A10B}"/>
                  </a:ext>
                </a:extLst>
              </p:cNvPr>
              <p:cNvSpPr txBox="1"/>
              <p:nvPr/>
            </p:nvSpPr>
            <p:spPr>
              <a:xfrm>
                <a:off x="9558906" y="5576879"/>
                <a:ext cx="22789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ru-RU" sz="3200" b="0" i="0" smtClean="0">
                          <a:latin typeface="Cambria Math" panose="02040503050406030204" pitchFamily="18" charset="0"/>
                        </a:rPr>
                        <m:t>68%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489770-4FFD-4286-867E-9AEEDA60A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906" y="5576879"/>
                <a:ext cx="227895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8A0C02-6A2C-4A73-B2A2-C1D01070A69F}"/>
                  </a:ext>
                </a:extLst>
              </p:cNvPr>
              <p:cNvSpPr txBox="1"/>
              <p:nvPr/>
            </p:nvSpPr>
            <p:spPr>
              <a:xfrm>
                <a:off x="3318829" y="462358"/>
                <a:ext cx="5554341" cy="891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8A0C02-6A2C-4A73-B2A2-C1D01070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29" y="462358"/>
                <a:ext cx="5554341" cy="891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FB11E3-3683-4BE4-B23F-92CFDC4996F0}"/>
                  </a:ext>
                </a:extLst>
              </p:cNvPr>
              <p:cNvSpPr txBox="1"/>
              <p:nvPr/>
            </p:nvSpPr>
            <p:spPr>
              <a:xfrm>
                <a:off x="3265527" y="1477346"/>
                <a:ext cx="5599803" cy="893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∙(1+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𝑔𝑙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FB11E3-3683-4BE4-B23F-92CFDC499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27" y="1477346"/>
                <a:ext cx="5599803" cy="893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0AB5F4-28FC-4190-BAA0-F10833066870}"/>
                  </a:ext>
                </a:extLst>
              </p:cNvPr>
              <p:cNvSpPr txBox="1"/>
              <p:nvPr/>
            </p:nvSpPr>
            <p:spPr>
              <a:xfrm>
                <a:off x="4501899" y="2610956"/>
                <a:ext cx="275197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0AB5F4-28FC-4190-BAA0-F10833066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99" y="2610956"/>
                <a:ext cx="2751972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47BA0-5FCD-4716-9A09-8C7F74ACA137}"/>
                  </a:ext>
                </a:extLst>
              </p:cNvPr>
              <p:cNvSpPr txBox="1"/>
              <p:nvPr/>
            </p:nvSpPr>
            <p:spPr>
              <a:xfrm>
                <a:off x="667932" y="3672252"/>
                <a:ext cx="10419905" cy="1399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760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≈68%&lt;100%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значит предположение было верно.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47BA0-5FCD-4716-9A09-8C7F74AC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2" y="3672252"/>
                <a:ext cx="10419905" cy="1399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269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83993-C844-4064-B381-AD74A8A4A1BA}"/>
              </a:ext>
            </a:extLst>
          </p:cNvPr>
          <p:cNvSpPr txBox="1"/>
          <p:nvPr/>
        </p:nvSpPr>
        <p:spPr>
          <a:xfrm>
            <a:off x="305871" y="391557"/>
            <a:ext cx="8456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Какая тепловая мощность выделяется на лампе 2 в схеме, изображённой на рисунке? Все лампы, включённые в схему, имеют одинаковое сопротивление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20 Ом. Внутреннее сопротивление источника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 Ом; его ЭДС </a:t>
            </a:r>
            <a:r>
              <a:rPr lang="el-GR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110 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A1B7B-7C19-45DF-85D3-7B67AFC9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9" y="481710"/>
            <a:ext cx="733425" cy="400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00814E-20E7-4027-ACD4-4D53435B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397" y="481710"/>
            <a:ext cx="3025732" cy="2626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09F62-21DD-4D74-A5D8-5F5C3DC01B55}"/>
                  </a:ext>
                </a:extLst>
              </p:cNvPr>
              <p:cNvSpPr txBox="1"/>
              <p:nvPr/>
            </p:nvSpPr>
            <p:spPr>
              <a:xfrm>
                <a:off x="305869" y="2938670"/>
                <a:ext cx="40085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=R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=R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=R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=R=20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Ом</a:t>
                </a:r>
              </a:p>
              <a:p>
                <a:r>
                  <a:rPr lang="el-GR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ε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110 В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2 Ом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−?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09F62-21DD-4D74-A5D8-5F5C3DC0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9" y="2938670"/>
                <a:ext cx="4008554" cy="1938992"/>
              </a:xfrm>
              <a:prstGeom prst="rect">
                <a:avLst/>
              </a:prstGeom>
              <a:blipFill>
                <a:blip r:embed="rId4"/>
                <a:stretch>
                  <a:fillRect l="-2280" t="-2516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51F5C1E-0C3B-42FA-A9BE-761FA9EBA16B}"/>
              </a:ext>
            </a:extLst>
          </p:cNvPr>
          <p:cNvCxnSpPr>
            <a:cxnSpLocks/>
          </p:cNvCxnSpPr>
          <p:nvPr/>
        </p:nvCxnSpPr>
        <p:spPr>
          <a:xfrm>
            <a:off x="3727144" y="3215660"/>
            <a:ext cx="0" cy="1625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6F981B-C11F-404C-8A7F-6B28EC453366}"/>
              </a:ext>
            </a:extLst>
          </p:cNvPr>
          <p:cNvCxnSpPr>
            <a:cxnSpLocks/>
          </p:cNvCxnSpPr>
          <p:nvPr/>
        </p:nvCxnSpPr>
        <p:spPr>
          <a:xfrm flipH="1">
            <a:off x="317674" y="4461095"/>
            <a:ext cx="34094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F717C7-27EA-40E8-96E6-47F2902A9751}"/>
              </a:ext>
            </a:extLst>
          </p:cNvPr>
          <p:cNvSpPr txBox="1"/>
          <p:nvPr/>
        </p:nvSpPr>
        <p:spPr>
          <a:xfrm>
            <a:off x="6134212" y="298482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99F09E-94DC-42B6-885D-9585B366BB12}"/>
                  </a:ext>
                </a:extLst>
              </p:cNvPr>
              <p:cNvSpPr txBox="1"/>
              <p:nvPr/>
            </p:nvSpPr>
            <p:spPr>
              <a:xfrm>
                <a:off x="4037384" y="3641279"/>
                <a:ext cx="1700017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99F09E-94DC-42B6-885D-9585B366B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84" y="3641279"/>
                <a:ext cx="1700017" cy="436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697018-D846-43B6-B99D-FE0D579F0A4A}"/>
                  </a:ext>
                </a:extLst>
              </p:cNvPr>
              <p:cNvSpPr txBox="1"/>
              <p:nvPr/>
            </p:nvSpPr>
            <p:spPr>
              <a:xfrm>
                <a:off x="5963266" y="3521746"/>
                <a:ext cx="2135777" cy="772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2800" i="1" baseline="-25000">
                              <a:latin typeface="Cambria Math" panose="02040503050406030204" pitchFamily="18" charset="0"/>
                            </a:rPr>
                            <m:t>общ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697018-D846-43B6-B99D-FE0D579F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66" y="3521746"/>
                <a:ext cx="2135777" cy="772840"/>
              </a:xfrm>
              <a:prstGeom prst="rect">
                <a:avLst/>
              </a:prstGeom>
              <a:blipFill>
                <a:blip r:embed="rId6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A20E26-48E6-4653-83FB-295DF25019A4}"/>
                  </a:ext>
                </a:extLst>
              </p:cNvPr>
              <p:cNvSpPr txBox="1"/>
              <p:nvPr/>
            </p:nvSpPr>
            <p:spPr>
              <a:xfrm>
                <a:off x="8494768" y="3463753"/>
                <a:ext cx="2935355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2800" b="0" i="1" baseline="-25000" smtClean="0">
                          <a:latin typeface="Cambria Math" panose="02040503050406030204" pitchFamily="18" charset="0"/>
                        </a:rPr>
                        <m:t>общ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A20E26-48E6-4653-83FB-295DF2501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768" y="3463753"/>
                <a:ext cx="2935355" cy="803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EA7D16-8FE1-4BB6-92D4-D3C8D1ED6100}"/>
                  </a:ext>
                </a:extLst>
              </p:cNvPr>
              <p:cNvSpPr txBox="1"/>
              <p:nvPr/>
            </p:nvSpPr>
            <p:spPr>
              <a:xfrm>
                <a:off x="4049465" y="4780546"/>
                <a:ext cx="19139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800" i="1" baseline="-25000">
                        <a:latin typeface="Cambria Math" panose="02040503050406030204" pitchFamily="18" charset="0"/>
                      </a:rPr>
                      <m:t>общ</m:t>
                    </m:r>
                  </m:oMath>
                </a14:m>
                <a:r>
                  <a:rPr lang="ru-RU" sz="2800" dirty="0"/>
                  <a:t>=</a:t>
                </a:r>
                <a:r>
                  <a:rPr lang="en-US" sz="2800" dirty="0"/>
                  <a:t> </a:t>
                </a:r>
                <a:r>
                  <a:rPr lang="ru-RU" sz="2800" dirty="0"/>
                  <a:t>20 ом</a:t>
                </a:r>
                <a:r>
                  <a:rPr lang="en-US" sz="2800" dirty="0"/>
                  <a:t>;</a:t>
                </a:r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EA7D16-8FE1-4BB6-92D4-D3C8D1ED6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65" y="4780546"/>
                <a:ext cx="1913985" cy="430887"/>
              </a:xfrm>
              <a:prstGeom prst="rect">
                <a:avLst/>
              </a:prstGeom>
              <a:blipFill>
                <a:blip r:embed="rId8"/>
                <a:stretch>
                  <a:fillRect t="-23944" r="-10510" b="-50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3EE7D7-ECB0-415C-AC46-5F2CE7462CC9}"/>
                  </a:ext>
                </a:extLst>
              </p:cNvPr>
              <p:cNvSpPr txBox="1"/>
              <p:nvPr/>
            </p:nvSpPr>
            <p:spPr>
              <a:xfrm>
                <a:off x="6413268" y="4542531"/>
                <a:ext cx="2790508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20+2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3EE7D7-ECB0-415C-AC46-5F2CE746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268" y="4542531"/>
                <a:ext cx="2790508" cy="816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8E5B21-458D-440C-95A4-E2399C1D3516}"/>
                  </a:ext>
                </a:extLst>
              </p:cNvPr>
              <p:cNvSpPr txBox="1"/>
              <p:nvPr/>
            </p:nvSpPr>
            <p:spPr>
              <a:xfrm>
                <a:off x="9412146" y="4542531"/>
                <a:ext cx="2352119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8E5B21-458D-440C-95A4-E2399C1D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146" y="4542531"/>
                <a:ext cx="2352119" cy="803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48ABB1-88DB-4E8E-AE04-FF7B92AC9B5F}"/>
                  </a:ext>
                </a:extLst>
              </p:cNvPr>
              <p:cNvSpPr txBox="1"/>
              <p:nvPr/>
            </p:nvSpPr>
            <p:spPr>
              <a:xfrm>
                <a:off x="3976955" y="5720960"/>
                <a:ext cx="3816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∙20=125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Вт.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48ABB1-88DB-4E8E-AE04-FF7B92AC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955" y="5720960"/>
                <a:ext cx="381668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8B4E2A-E480-4D8A-8CE7-8008F1099505}"/>
                  </a:ext>
                </a:extLst>
              </p:cNvPr>
              <p:cNvSpPr txBox="1"/>
              <p:nvPr/>
            </p:nvSpPr>
            <p:spPr>
              <a:xfrm>
                <a:off x="9237791" y="5883847"/>
                <a:ext cx="26925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Ответ:125</m:t>
                      </m:r>
                      <m:r>
                        <a:rPr lang="ru-RU" sz="3200" b="0" i="0" smtClean="0">
                          <a:latin typeface="Cambria Math" panose="02040503050406030204" pitchFamily="18" charset="0"/>
                        </a:rPr>
                        <m:t> Вт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8B4E2A-E480-4D8A-8CE7-8008F1099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791" y="5883847"/>
                <a:ext cx="2692532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788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3C5B3-413D-4D91-8B4B-0B01ECFB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7" y="475808"/>
            <a:ext cx="714375" cy="40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1E4A6-E49A-4A1B-B975-435E861ED0B9}"/>
              </a:ext>
            </a:extLst>
          </p:cNvPr>
          <p:cNvSpPr txBox="1"/>
          <p:nvPr/>
        </p:nvSpPr>
        <p:spPr>
          <a:xfrm>
            <a:off x="267236" y="475808"/>
            <a:ext cx="85290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Груз массой М = 800 г соединён невесомой и нерастяжимой нитью, перекинутой через гладкий невесомый блок, с бруском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400 г. К этому бруску на лёгкой пружине жёсткостью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80 Н/м подвешен второй такой же брусок. Длина нерастянутой пружины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 см, коэффициент трения груза о поверхность стола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0,2. Определите длину пружины при движении брусков, считая, что при этом движении она постоянна. Сделайте рисунок с указанием сил, действующих на груз и бруски. Обоснуйте применимость используемых законов к решению задачи.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1E8C22-6FC7-4748-B64B-915B751D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061" y="620695"/>
            <a:ext cx="3011702" cy="30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E00201C-C3CD-479E-B8A7-DC7948FA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784" y="999051"/>
            <a:ext cx="4526011" cy="456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/>
              <p:nvPr/>
            </p:nvSpPr>
            <p:spPr>
              <a:xfrm>
                <a:off x="100963" y="445896"/>
                <a:ext cx="313023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 = 0,8 кг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 кг 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0,1 м</a:t>
                </a: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μ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0,2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80 Н/м</a:t>
                </a: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" y="445896"/>
                <a:ext cx="3130230" cy="3046988"/>
              </a:xfrm>
              <a:prstGeom prst="rect">
                <a:avLst/>
              </a:prstGeom>
              <a:blipFill>
                <a:blip r:embed="rId3"/>
                <a:stretch>
                  <a:fillRect l="-3119" t="-1600" r="-4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76DC5E2-AE45-4BE3-91C7-825787165C86}"/>
              </a:ext>
            </a:extLst>
          </p:cNvPr>
          <p:cNvCxnSpPr>
            <a:cxnSpLocks/>
          </p:cNvCxnSpPr>
          <p:nvPr/>
        </p:nvCxnSpPr>
        <p:spPr>
          <a:xfrm>
            <a:off x="3249647" y="815127"/>
            <a:ext cx="0" cy="3026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465DB88-8A6F-4DC3-B436-80D4B8B626C7}"/>
              </a:ext>
            </a:extLst>
          </p:cNvPr>
          <p:cNvCxnSpPr>
            <a:cxnSpLocks/>
          </p:cNvCxnSpPr>
          <p:nvPr/>
        </p:nvCxnSpPr>
        <p:spPr>
          <a:xfrm flipH="1">
            <a:off x="279461" y="2858224"/>
            <a:ext cx="29517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6E124-A344-43F7-9C41-F89C70C44FCF}"/>
              </a:ext>
            </a:extLst>
          </p:cNvPr>
          <p:cNvSpPr txBox="1"/>
          <p:nvPr/>
        </p:nvSpPr>
        <p:spPr>
          <a:xfrm>
            <a:off x="6096000" y="49205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A4B9E-0E77-4909-9C22-A774C7F06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9919" y="994329"/>
            <a:ext cx="1168624" cy="291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31971-84F7-4D52-A5D4-1DC9755A6B9B}"/>
                  </a:ext>
                </a:extLst>
              </p:cNvPr>
              <p:cNvSpPr txBox="1"/>
              <p:nvPr/>
            </p:nvSpPr>
            <p:spPr>
              <a:xfrm>
                <a:off x="9335391" y="2721475"/>
                <a:ext cx="4744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31971-84F7-4D52-A5D4-1DC9755A6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91" y="2721475"/>
                <a:ext cx="47448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6251C70-1414-4A5C-A40A-9B8AA115D08B}"/>
              </a:ext>
            </a:extLst>
          </p:cNvPr>
          <p:cNvCxnSpPr>
            <a:cxnSpLocks/>
          </p:cNvCxnSpPr>
          <p:nvPr/>
        </p:nvCxnSpPr>
        <p:spPr>
          <a:xfrm>
            <a:off x="8175939" y="4390196"/>
            <a:ext cx="0" cy="671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26B19-4F1F-4622-97EA-8E33E0053544}"/>
                  </a:ext>
                </a:extLst>
              </p:cNvPr>
              <p:cNvSpPr txBox="1"/>
              <p:nvPr/>
            </p:nvSpPr>
            <p:spPr>
              <a:xfrm>
                <a:off x="8312506" y="4807213"/>
                <a:ext cx="6962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26B19-4F1F-4622-97EA-8E33E0053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06" y="4807213"/>
                <a:ext cx="69628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C0384C5-F4F5-4750-BF4D-C819B0EB23C1}"/>
              </a:ext>
            </a:extLst>
          </p:cNvPr>
          <p:cNvCxnSpPr>
            <a:cxnSpLocks/>
          </p:cNvCxnSpPr>
          <p:nvPr/>
        </p:nvCxnSpPr>
        <p:spPr>
          <a:xfrm flipV="1">
            <a:off x="8175939" y="3569407"/>
            <a:ext cx="0" cy="8207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2E695-086D-4BF8-BDC0-08B502561BF8}"/>
                  </a:ext>
                </a:extLst>
              </p:cNvPr>
              <p:cNvSpPr txBox="1"/>
              <p:nvPr/>
            </p:nvSpPr>
            <p:spPr>
              <a:xfrm>
                <a:off x="8346701" y="3623277"/>
                <a:ext cx="49532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2E695-086D-4BF8-BDC0-08B502561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01" y="3623277"/>
                <a:ext cx="495328" cy="55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45666CB-D4F3-4578-B3C4-737292C77F2D}"/>
              </a:ext>
            </a:extLst>
          </p:cNvPr>
          <p:cNvCxnSpPr>
            <a:cxnSpLocks/>
          </p:cNvCxnSpPr>
          <p:nvPr/>
        </p:nvCxnSpPr>
        <p:spPr>
          <a:xfrm flipH="1" flipV="1">
            <a:off x="3831844" y="2328395"/>
            <a:ext cx="1534934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1C5D7-0A6D-46E1-AA12-CFBEC6CA8E6E}"/>
                  </a:ext>
                </a:extLst>
              </p:cNvPr>
              <p:cNvSpPr txBox="1"/>
              <p:nvPr/>
            </p:nvSpPr>
            <p:spPr>
              <a:xfrm>
                <a:off x="6761616" y="2643138"/>
                <a:ext cx="49532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1C5D7-0A6D-46E1-AA12-CFBEC6CA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16" y="2643138"/>
                <a:ext cx="495328" cy="552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107EE43-54DA-419C-A7F0-627F0760FD1C}"/>
              </a:ext>
            </a:extLst>
          </p:cNvPr>
          <p:cNvCxnSpPr>
            <a:cxnSpLocks/>
          </p:cNvCxnSpPr>
          <p:nvPr/>
        </p:nvCxnSpPr>
        <p:spPr>
          <a:xfrm>
            <a:off x="5877110" y="1705125"/>
            <a:ext cx="0" cy="1016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4C8CB7-5F03-49AE-8FEA-DCBD95222CEF}"/>
                  </a:ext>
                </a:extLst>
              </p:cNvPr>
              <p:cNvSpPr txBox="1"/>
              <p:nvPr/>
            </p:nvSpPr>
            <p:spPr>
              <a:xfrm>
                <a:off x="5513686" y="2747678"/>
                <a:ext cx="70108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4C8CB7-5F03-49AE-8FEA-DCBD9522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86" y="2747678"/>
                <a:ext cx="701089" cy="552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DB03756-7C02-438A-B66B-54FA4EA2A4E6}"/>
              </a:ext>
            </a:extLst>
          </p:cNvPr>
          <p:cNvCxnSpPr>
            <a:cxnSpLocks/>
          </p:cNvCxnSpPr>
          <p:nvPr/>
        </p:nvCxnSpPr>
        <p:spPr>
          <a:xfrm flipV="1">
            <a:off x="8175939" y="2154056"/>
            <a:ext cx="0" cy="48908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B6787-D714-4CAD-94B3-F0E870B8AB68}"/>
                  </a:ext>
                </a:extLst>
              </p:cNvPr>
              <p:cNvSpPr txBox="1"/>
              <p:nvPr/>
            </p:nvSpPr>
            <p:spPr>
              <a:xfrm>
                <a:off x="5296287" y="509773"/>
                <a:ext cx="40434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B6787-D714-4CAD-94B3-F0E870B8A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87" y="509773"/>
                <a:ext cx="404341" cy="552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5D80A49-279F-412C-AADD-AAF456CC9C59}"/>
              </a:ext>
            </a:extLst>
          </p:cNvPr>
          <p:cNvCxnSpPr>
            <a:cxnSpLocks/>
          </p:cNvCxnSpPr>
          <p:nvPr/>
        </p:nvCxnSpPr>
        <p:spPr>
          <a:xfrm flipH="1">
            <a:off x="9108435" y="2442740"/>
            <a:ext cx="1" cy="10528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2CDB68-293C-4A34-914C-DE347E196DC2}"/>
                  </a:ext>
                </a:extLst>
              </p:cNvPr>
              <p:cNvSpPr txBox="1"/>
              <p:nvPr/>
            </p:nvSpPr>
            <p:spPr>
              <a:xfrm>
                <a:off x="4002923" y="1705125"/>
                <a:ext cx="63478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32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2CDB68-293C-4A34-914C-DE347E196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923" y="1705125"/>
                <a:ext cx="634789" cy="552331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0C3C563-F51F-444B-8EFA-602C880FEA3D}"/>
              </a:ext>
            </a:extLst>
          </p:cNvPr>
          <p:cNvCxnSpPr/>
          <p:nvPr/>
        </p:nvCxnSpPr>
        <p:spPr>
          <a:xfrm>
            <a:off x="3458148" y="1028060"/>
            <a:ext cx="8551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2A352F5-4C6F-45B8-80A3-BA04477CFE03}"/>
              </a:ext>
            </a:extLst>
          </p:cNvPr>
          <p:cNvCxnSpPr>
            <a:cxnSpLocks/>
          </p:cNvCxnSpPr>
          <p:nvPr/>
        </p:nvCxnSpPr>
        <p:spPr>
          <a:xfrm>
            <a:off x="3559626" y="953719"/>
            <a:ext cx="0" cy="424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FDFA34-7B88-4CA3-AC61-DD75EF46C94B}"/>
                  </a:ext>
                </a:extLst>
              </p:cNvPr>
              <p:cNvSpPr txBox="1"/>
              <p:nvPr/>
            </p:nvSpPr>
            <p:spPr>
              <a:xfrm>
                <a:off x="3655361" y="4715096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FDFA34-7B88-4CA3-AC61-DD75EF46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361" y="4715096"/>
                <a:ext cx="32919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53FC84-4D63-424A-A46F-3F6723CA4FEC}"/>
                  </a:ext>
                </a:extLst>
              </p:cNvPr>
              <p:cNvSpPr txBox="1"/>
              <p:nvPr/>
            </p:nvSpPr>
            <p:spPr>
              <a:xfrm>
                <a:off x="11629321" y="999002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53FC84-4D63-424A-A46F-3F6723C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321" y="999002"/>
                <a:ext cx="32919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FA9D9B-4E32-45A6-9FF5-9718389B1BAB}"/>
                  </a:ext>
                </a:extLst>
              </p:cNvPr>
              <p:cNvSpPr txBox="1"/>
              <p:nvPr/>
            </p:nvSpPr>
            <p:spPr>
              <a:xfrm>
                <a:off x="357690" y="5065297"/>
                <a:ext cx="296985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FA9D9B-4E32-45A6-9FF5-9718389B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0" y="5065297"/>
                <a:ext cx="2969852" cy="552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0FBE931-0104-4E6A-8BAD-8D30056F773D}"/>
                  </a:ext>
                </a:extLst>
              </p:cNvPr>
              <p:cNvSpPr txBox="1"/>
              <p:nvPr/>
            </p:nvSpPr>
            <p:spPr>
              <a:xfrm>
                <a:off x="7747069" y="1150779"/>
                <a:ext cx="4744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0FBE931-0104-4E6A-8BAD-8D30056F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69" y="1150779"/>
                <a:ext cx="47448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C6B6824-B1C8-4316-9E1E-D619FFC36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0" y="953719"/>
            <a:ext cx="1168624" cy="291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4111E7-F52F-45E0-8EE9-153198F95C99}"/>
                  </a:ext>
                </a:extLst>
              </p:cNvPr>
              <p:cNvSpPr txBox="1"/>
              <p:nvPr/>
            </p:nvSpPr>
            <p:spPr>
              <a:xfrm>
                <a:off x="5498457" y="5774683"/>
                <a:ext cx="4778488" cy="607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4111E7-F52F-45E0-8EE9-153198F9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57" y="5774683"/>
                <a:ext cx="4778488" cy="6077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22073E8-87F9-45B8-9789-5C3DC1221F0B}"/>
              </a:ext>
            </a:extLst>
          </p:cNvPr>
          <p:cNvCxnSpPr>
            <a:cxnSpLocks/>
          </p:cNvCxnSpPr>
          <p:nvPr/>
        </p:nvCxnSpPr>
        <p:spPr>
          <a:xfrm>
            <a:off x="8189440" y="2886128"/>
            <a:ext cx="0" cy="68327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2A50CB2-473E-44F4-BD56-57E4DC8DEF0E}"/>
              </a:ext>
            </a:extLst>
          </p:cNvPr>
          <p:cNvCxnSpPr>
            <a:cxnSpLocks/>
          </p:cNvCxnSpPr>
          <p:nvPr/>
        </p:nvCxnSpPr>
        <p:spPr>
          <a:xfrm>
            <a:off x="7967730" y="2901129"/>
            <a:ext cx="0" cy="671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665534-9052-4D47-9E14-B9204687E7E6}"/>
                  </a:ext>
                </a:extLst>
              </p:cNvPr>
              <p:cNvSpPr txBox="1"/>
              <p:nvPr/>
            </p:nvSpPr>
            <p:spPr>
              <a:xfrm>
                <a:off x="6623195" y="3236729"/>
                <a:ext cx="6962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665534-9052-4D47-9E14-B9204687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95" y="3236729"/>
                <a:ext cx="696281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105893-1447-445B-BA2F-B5147214EE67}"/>
                  </a:ext>
                </a:extLst>
              </p:cNvPr>
              <p:cNvSpPr txBox="1"/>
              <p:nvPr/>
            </p:nvSpPr>
            <p:spPr>
              <a:xfrm>
                <a:off x="8278844" y="1890409"/>
                <a:ext cx="49532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105893-1447-445B-BA2F-B5147214E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44" y="1890409"/>
                <a:ext cx="495328" cy="552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FA12F07-E322-4355-B06C-7FCC924B6AA8}"/>
              </a:ext>
            </a:extLst>
          </p:cNvPr>
          <p:cNvCxnSpPr>
            <a:cxnSpLocks/>
          </p:cNvCxnSpPr>
          <p:nvPr/>
        </p:nvCxnSpPr>
        <p:spPr>
          <a:xfrm>
            <a:off x="6527242" y="1721736"/>
            <a:ext cx="528872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EC4A5B-82AE-4FF6-AEB4-38A1561E2F71}"/>
                  </a:ext>
                </a:extLst>
              </p:cNvPr>
              <p:cNvSpPr txBox="1"/>
              <p:nvPr/>
            </p:nvSpPr>
            <p:spPr>
              <a:xfrm>
                <a:off x="6678050" y="1059519"/>
                <a:ext cx="49532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EC4A5B-82AE-4FF6-AEB4-38A1561E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50" y="1059519"/>
                <a:ext cx="495328" cy="552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A337A0-E1C4-4010-AFE7-CD05684717D9}"/>
                  </a:ext>
                </a:extLst>
              </p:cNvPr>
              <p:cNvSpPr txBox="1"/>
              <p:nvPr/>
            </p:nvSpPr>
            <p:spPr>
              <a:xfrm>
                <a:off x="357690" y="5814080"/>
                <a:ext cx="386939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A337A0-E1C4-4010-AFE7-CD0568471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0" y="5814080"/>
                <a:ext cx="3869393" cy="552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9FE558-BE40-49D3-83E5-555E04E9C673}"/>
                  </a:ext>
                </a:extLst>
              </p:cNvPr>
              <p:cNvSpPr txBox="1"/>
              <p:nvPr/>
            </p:nvSpPr>
            <p:spPr>
              <a:xfrm>
                <a:off x="9404410" y="4264560"/>
                <a:ext cx="4744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9FE558-BE40-49D3-83E5-555E04E9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410" y="4264560"/>
                <a:ext cx="47448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5375AAE3-4170-4C70-AB89-DB3A35FD8215}"/>
              </a:ext>
            </a:extLst>
          </p:cNvPr>
          <p:cNvCxnSpPr>
            <a:cxnSpLocks/>
          </p:cNvCxnSpPr>
          <p:nvPr/>
        </p:nvCxnSpPr>
        <p:spPr>
          <a:xfrm flipH="1">
            <a:off x="9177454" y="3985825"/>
            <a:ext cx="1" cy="10528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15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0F8B505-B14F-48C5-84BC-57F680AA94AB}"/>
              </a:ext>
            </a:extLst>
          </p:cNvPr>
          <p:cNvGrpSpPr/>
          <p:nvPr/>
        </p:nvGrpSpPr>
        <p:grpSpPr>
          <a:xfrm>
            <a:off x="103330" y="475523"/>
            <a:ext cx="4349566" cy="2383588"/>
            <a:chOff x="103330" y="475523"/>
            <a:chExt cx="4349566" cy="238358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D09F39B-E7F6-4F14-82CF-0B314E1E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30" y="475523"/>
              <a:ext cx="4349566" cy="2383588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9F6583B-EC00-441E-9E73-84A517D63AC6}"/>
                </a:ext>
              </a:extLst>
            </p:cNvPr>
            <p:cNvSpPr/>
            <p:nvPr/>
          </p:nvSpPr>
          <p:spPr>
            <a:xfrm>
              <a:off x="1481070" y="475523"/>
              <a:ext cx="824248" cy="207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4659A0-8417-451F-8406-4804870FB783}"/>
                  </a:ext>
                </a:extLst>
              </p:cNvPr>
              <p:cNvSpPr txBox="1"/>
              <p:nvPr/>
            </p:nvSpPr>
            <p:spPr>
              <a:xfrm>
                <a:off x="4227083" y="390192"/>
                <a:ext cx="461063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4659A0-8417-451F-8406-4804870FB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083" y="390192"/>
                <a:ext cx="461063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943623-B100-4DE7-9745-EF9357C36ADE}"/>
                  </a:ext>
                </a:extLst>
              </p:cNvPr>
              <p:cNvSpPr txBox="1"/>
              <p:nvPr/>
            </p:nvSpPr>
            <p:spPr>
              <a:xfrm>
                <a:off x="8837719" y="436357"/>
                <a:ext cx="2293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943623-B100-4DE7-9745-EF9357C36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19" y="436357"/>
                <a:ext cx="22931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DAD67C-DBB1-4109-8E10-2AF9B77AFFF2}"/>
                  </a:ext>
                </a:extLst>
              </p:cNvPr>
              <p:cNvSpPr txBox="1"/>
              <p:nvPr/>
            </p:nvSpPr>
            <p:spPr>
              <a:xfrm>
                <a:off x="4908473" y="1060298"/>
                <a:ext cx="4148508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тр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𝑀𝑎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DAD67C-DBB1-4109-8E10-2AF9B77A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473" y="1060298"/>
                <a:ext cx="4148508" cy="536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AA5193-4DB4-4E7E-8DC6-A5E1CF4392E6}"/>
                  </a:ext>
                </a:extLst>
              </p:cNvPr>
              <p:cNvSpPr txBox="1"/>
              <p:nvPr/>
            </p:nvSpPr>
            <p:spPr>
              <a:xfrm>
                <a:off x="5975809" y="2241790"/>
                <a:ext cx="46540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3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AA5193-4DB4-4E7E-8DC6-A5E1CF43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09" y="2241790"/>
                <a:ext cx="46540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B9F2FF-B4CD-4156-8559-F23FC00F3534}"/>
                  </a:ext>
                </a:extLst>
              </p:cNvPr>
              <p:cNvSpPr txBox="1"/>
              <p:nvPr/>
            </p:nvSpPr>
            <p:spPr>
              <a:xfrm>
                <a:off x="4058608" y="1642256"/>
                <a:ext cx="609814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  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2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(2)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B9F2FF-B4CD-4156-8559-F23FC00F3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08" y="1642256"/>
                <a:ext cx="609814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3002C3C-7AF7-48D9-8E94-4DF7017BFC7B}"/>
                  </a:ext>
                </a:extLst>
              </p:cNvPr>
              <p:cNvSpPr txBox="1"/>
              <p:nvPr/>
            </p:nvSpPr>
            <p:spPr>
              <a:xfrm>
                <a:off x="5975809" y="2845791"/>
                <a:ext cx="30734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</m:t>
                      </m:r>
                      <m:r>
                        <a:rPr lang="en-US" sz="3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3002C3C-7AF7-48D9-8E94-4DF7017B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09" y="2845791"/>
                <a:ext cx="307340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039365-DBBE-40ED-A587-133165E17150}"/>
                  </a:ext>
                </a:extLst>
              </p:cNvPr>
              <p:cNvSpPr txBox="1"/>
              <p:nvPr/>
            </p:nvSpPr>
            <p:spPr>
              <a:xfrm>
                <a:off x="262158" y="3662676"/>
                <a:ext cx="6270243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039365-DBBE-40ED-A587-133165E1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8" y="3662676"/>
                <a:ext cx="6270243" cy="536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2A8CE8-AF67-488D-93EC-65AD435B25A3}"/>
                  </a:ext>
                </a:extLst>
              </p:cNvPr>
              <p:cNvSpPr txBox="1"/>
              <p:nvPr/>
            </p:nvSpPr>
            <p:spPr>
              <a:xfrm>
                <a:off x="8487546" y="3546819"/>
                <a:ext cx="36594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lang="ru-RU" sz="2800" dirty="0"/>
                  <a:t>∆</a:t>
                </a:r>
                <a:r>
                  <a:rPr lang="en-US" sz="2800" dirty="0"/>
                  <a:t>x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2A8CE8-AF67-488D-93EC-65AD435B2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46" y="3546819"/>
                <a:ext cx="3659474" cy="584775"/>
              </a:xfrm>
              <a:prstGeom prst="rect">
                <a:avLst/>
              </a:prstGeom>
              <a:blipFill>
                <a:blip r:embed="rId10"/>
                <a:stretch>
                  <a:fillRect t="-2083" b="-27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B2B485-C03D-4CA0-896A-CC3E9A8770DC}"/>
                  </a:ext>
                </a:extLst>
              </p:cNvPr>
              <p:cNvSpPr txBox="1"/>
              <p:nvPr/>
            </p:nvSpPr>
            <p:spPr>
              <a:xfrm>
                <a:off x="6057210" y="4373687"/>
                <a:ext cx="4871526" cy="1015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Из </m:t>
                      </m:r>
                      <m:d>
                        <m:dPr>
                          <m:ctrlPr>
                            <a:rPr lang="ru-R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B2B485-C03D-4CA0-896A-CC3E9A877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10" y="4373687"/>
                <a:ext cx="4871526" cy="10155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ED677-A7F8-43E8-8209-CFCA709763E7}"/>
                  </a:ext>
                </a:extLst>
              </p:cNvPr>
              <p:cNvSpPr txBox="1"/>
              <p:nvPr/>
            </p:nvSpPr>
            <p:spPr>
              <a:xfrm>
                <a:off x="428199" y="4635233"/>
                <a:ext cx="47400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Из </m:t>
                      </m:r>
                      <m:d>
                        <m:dPr>
                          <m:ctrlPr>
                            <a:rPr lang="ru-R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ED677-A7F8-43E8-8209-CFCA70976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9" y="4635233"/>
                <a:ext cx="474001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ECEF7C-0A50-4D35-A828-AC413BD738D0}"/>
                  </a:ext>
                </a:extLst>
              </p:cNvPr>
              <p:cNvSpPr txBox="1"/>
              <p:nvPr/>
            </p:nvSpPr>
            <p:spPr>
              <a:xfrm>
                <a:off x="262158" y="5477130"/>
                <a:ext cx="12053941" cy="770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Подставим 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и 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в 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ECEF7C-0A50-4D35-A828-AC413BD73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8" y="5477130"/>
                <a:ext cx="12053941" cy="770083"/>
              </a:xfrm>
              <a:prstGeom prst="rect">
                <a:avLst/>
              </a:prstGeom>
              <a:blipFill>
                <a:blip r:embed="rId13"/>
                <a:stretch>
                  <a:fillRect b="-11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26579-8E99-4076-B8B8-1CB6C3F48EB5}"/>
              </a:ext>
            </a:extLst>
          </p:cNvPr>
          <p:cNvSpPr txBox="1"/>
          <p:nvPr/>
        </p:nvSpPr>
        <p:spPr>
          <a:xfrm>
            <a:off x="280115" y="542783"/>
            <a:ext cx="11619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Тело массой 2 кг, брошенное вертикально вверх, достигло максимальной высоты 10 м. Какой кинетической энергией обладало тело сразу после броска? Сопротивлением воздуха пренебречь</a:t>
            </a:r>
            <a:r>
              <a:rPr lang="ru-RU" sz="18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B49C1-7F45-4671-A5AB-19F1285A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" y="542783"/>
            <a:ext cx="733425" cy="43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636E87-2A5D-49A9-9418-116EEB4A83C2}"/>
              </a:ext>
            </a:extLst>
          </p:cNvPr>
          <p:cNvSpPr txBox="1"/>
          <p:nvPr/>
        </p:nvSpPr>
        <p:spPr>
          <a:xfrm>
            <a:off x="379660" y="3192961"/>
            <a:ext cx="88976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Коромысло весов, к которому подвешены на нитях два груза (см. рисунок), находится в равновесии. Массу второго груза уменьшили в 4 раза. Во сколько раз нужно увеличить плечо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d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чтобы равновесие сохранилось? (Коромысло и нити считать невесомыми.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1EB85A-182B-4576-89C2-D2E6CCE81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3" y="3219450"/>
            <a:ext cx="7239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593804-3639-453D-AC47-F2908F5C19B5}"/>
                  </a:ext>
                </a:extLst>
              </p:cNvPr>
              <p:cNvSpPr txBox="1"/>
              <p:nvPr/>
            </p:nvSpPr>
            <p:spPr>
              <a:xfrm>
                <a:off x="1101413" y="1682500"/>
                <a:ext cx="9790629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=2∙10∙10=200 Дж.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593804-3639-453D-AC47-F2908F5C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13" y="1682500"/>
                <a:ext cx="9790629" cy="984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E0F400-1257-4532-8802-5C1BC088A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2608152"/>
            <a:ext cx="2781300" cy="447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CFD3E-C696-4F47-8BA0-9D4EDAAE1001}"/>
              </a:ext>
            </a:extLst>
          </p:cNvPr>
          <p:cNvSpPr txBox="1"/>
          <p:nvPr/>
        </p:nvSpPr>
        <p:spPr>
          <a:xfrm>
            <a:off x="9683149" y="264313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4BA1BF-6764-40B9-A8CA-26248C92DBB7}"/>
              </a:ext>
            </a:extLst>
          </p:cNvPr>
          <p:cNvSpPr txBox="1"/>
          <p:nvPr/>
        </p:nvSpPr>
        <p:spPr>
          <a:xfrm>
            <a:off x="9949041" y="264302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69D8A8-676B-4DC2-BF78-B2A07EBB90EE}"/>
              </a:ext>
            </a:extLst>
          </p:cNvPr>
          <p:cNvSpPr txBox="1"/>
          <p:nvPr/>
        </p:nvSpPr>
        <p:spPr>
          <a:xfrm>
            <a:off x="10214933" y="26428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F6DFA7-6F0D-4423-BD4C-068E837E9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149" y="3422829"/>
            <a:ext cx="2181225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BFA360-A6A3-414F-8D7D-3D8D78528856}"/>
                  </a:ext>
                </a:extLst>
              </p:cNvPr>
              <p:cNvSpPr txBox="1"/>
              <p:nvPr/>
            </p:nvSpPr>
            <p:spPr>
              <a:xfrm>
                <a:off x="3825024" y="5534353"/>
                <a:ext cx="26416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BFA360-A6A3-414F-8D7D-3D8D78528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24" y="5534353"/>
                <a:ext cx="264168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C0734D-D910-4114-8C36-936A8B74A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5796323"/>
            <a:ext cx="2781300" cy="447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351388-9B67-459F-87F2-348B062B7270}"/>
              </a:ext>
            </a:extLst>
          </p:cNvPr>
          <p:cNvSpPr txBox="1"/>
          <p:nvPr/>
        </p:nvSpPr>
        <p:spPr>
          <a:xfrm>
            <a:off x="9683149" y="584762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05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4A58FF-BC68-4120-9598-102C326DB55B}"/>
                  </a:ext>
                </a:extLst>
              </p:cNvPr>
              <p:cNvSpPr txBox="1"/>
              <p:nvPr/>
            </p:nvSpPr>
            <p:spPr>
              <a:xfrm>
                <a:off x="1101673" y="711947"/>
                <a:ext cx="101961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4A58FF-BC68-4120-9598-102C326DB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73" y="711947"/>
                <a:ext cx="10196189" cy="492443"/>
              </a:xfrm>
              <a:prstGeom prst="rect">
                <a:avLst/>
              </a:prstGeom>
              <a:blipFill>
                <a:blip r:embed="rId2"/>
                <a:stretch>
                  <a:fillRect t="-24691" r="-1435" b="-49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DCAB5-3F7B-4164-8001-9A6C0C9241EB}"/>
                  </a:ext>
                </a:extLst>
              </p:cNvPr>
              <p:cNvSpPr txBox="1"/>
              <p:nvPr/>
            </p:nvSpPr>
            <p:spPr>
              <a:xfrm>
                <a:off x="1292709" y="1688594"/>
                <a:ext cx="101961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DCAB5-3F7B-4164-8001-9A6C0C924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09" y="1688594"/>
                <a:ext cx="10196189" cy="492443"/>
              </a:xfrm>
              <a:prstGeom prst="rect">
                <a:avLst/>
              </a:prstGeom>
              <a:blipFill>
                <a:blip r:embed="rId3"/>
                <a:stretch>
                  <a:fillRect t="-23457" r="-1435" b="-49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0495FF-93A4-448D-89CB-DD42AE982F24}"/>
                  </a:ext>
                </a:extLst>
              </p:cNvPr>
              <p:cNvSpPr txBox="1"/>
              <p:nvPr/>
            </p:nvSpPr>
            <p:spPr>
              <a:xfrm>
                <a:off x="2992233" y="2419019"/>
                <a:ext cx="6854697" cy="770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0495FF-93A4-448D-89CB-DD42AE982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33" y="2419019"/>
                <a:ext cx="6854697" cy="770083"/>
              </a:xfrm>
              <a:prstGeom prst="rect">
                <a:avLst/>
              </a:prstGeom>
              <a:blipFill>
                <a:blip r:embed="rId4"/>
                <a:stretch>
                  <a:fillRect t="-794" r="-266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0C6E7C3-3937-4D77-AE7E-DC7D2DBDF0E3}"/>
              </a:ext>
            </a:extLst>
          </p:cNvPr>
          <p:cNvCxnSpPr/>
          <p:nvPr/>
        </p:nvCxnSpPr>
        <p:spPr>
          <a:xfrm flipH="1">
            <a:off x="8409904" y="2181037"/>
            <a:ext cx="850006" cy="2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C5209-89D3-4A51-8E00-9ACDE694F3DF}"/>
                  </a:ext>
                </a:extLst>
              </p:cNvPr>
              <p:cNvSpPr txBox="1"/>
              <p:nvPr/>
            </p:nvSpPr>
            <p:spPr>
              <a:xfrm>
                <a:off x="2992233" y="3427084"/>
                <a:ext cx="77887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C5209-89D3-4A51-8E00-9ACDE694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33" y="3427084"/>
                <a:ext cx="7788735" cy="492443"/>
              </a:xfrm>
              <a:prstGeom prst="rect">
                <a:avLst/>
              </a:prstGeom>
              <a:blipFill>
                <a:blip r:embed="rId5"/>
                <a:stretch>
                  <a:fillRect t="-23457" r="-2113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D327E-6900-4F1E-99F8-642569F3063C}"/>
                  </a:ext>
                </a:extLst>
              </p:cNvPr>
              <p:cNvSpPr txBox="1"/>
              <p:nvPr/>
            </p:nvSpPr>
            <p:spPr>
              <a:xfrm>
                <a:off x="2992232" y="4287822"/>
                <a:ext cx="77895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D327E-6900-4F1E-99F8-642569F30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32" y="4287822"/>
                <a:ext cx="7789505" cy="492443"/>
              </a:xfrm>
              <a:prstGeom prst="rect">
                <a:avLst/>
              </a:prstGeom>
              <a:blipFill>
                <a:blip r:embed="rId6"/>
                <a:stretch>
                  <a:fillRect t="-23457" r="-2113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6112F7-41AB-4C4A-8707-107353DDB33E}"/>
                  </a:ext>
                </a:extLst>
              </p:cNvPr>
              <p:cNvSpPr txBox="1"/>
              <p:nvPr/>
            </p:nvSpPr>
            <p:spPr>
              <a:xfrm>
                <a:off x="2991463" y="5018247"/>
                <a:ext cx="76536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6112F7-41AB-4C4A-8707-107353DD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63" y="5018247"/>
                <a:ext cx="7653634" cy="492443"/>
              </a:xfrm>
              <a:prstGeom prst="rect">
                <a:avLst/>
              </a:prstGeom>
              <a:blipFill>
                <a:blip r:embed="rId7"/>
                <a:stretch>
                  <a:fillRect t="-23457" r="-2231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8F87C7-5A1F-480B-8D89-E6CB74F413F6}"/>
                  </a:ext>
                </a:extLst>
              </p:cNvPr>
              <p:cNvSpPr txBox="1"/>
              <p:nvPr/>
            </p:nvSpPr>
            <p:spPr>
              <a:xfrm>
                <a:off x="425910" y="5641815"/>
                <a:ext cx="11547713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0,8∙0,4∙10∙(1+0,2)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80∙(0,4+0,4+0,8)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3,84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=0,03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8F87C7-5A1F-480B-8D89-E6CB74F41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0" y="5641815"/>
                <a:ext cx="11547713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13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8B0B5-5512-4350-85C3-EEF8A48F4C4B}"/>
                  </a:ext>
                </a:extLst>
              </p:cNvPr>
              <p:cNvSpPr txBox="1"/>
              <p:nvPr/>
            </p:nvSpPr>
            <p:spPr>
              <a:xfrm>
                <a:off x="5640946" y="2975019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8B0B5-5512-4350-85C3-EEF8A48F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2975019"/>
                <a:ext cx="118622" cy="276999"/>
              </a:xfrm>
              <a:prstGeom prst="rect">
                <a:avLst/>
              </a:prstGeom>
              <a:blipFill>
                <a:blip r:embed="rId5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9677AA-3D7F-4EC3-B58B-269A55BF1A7E}"/>
                  </a:ext>
                </a:extLst>
              </p:cNvPr>
              <p:cNvSpPr txBox="1"/>
              <p:nvPr/>
            </p:nvSpPr>
            <p:spPr>
              <a:xfrm>
                <a:off x="3438658" y="618186"/>
                <a:ext cx="55526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=10+3=13 см.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9677AA-3D7F-4EC3-B58B-269A55BF1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58" y="618186"/>
                <a:ext cx="555261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BBAF1-61BC-4CBF-A75A-3D1E79F7267E}"/>
                  </a:ext>
                </a:extLst>
              </p:cNvPr>
              <p:cNvSpPr txBox="1"/>
              <p:nvPr/>
            </p:nvSpPr>
            <p:spPr>
              <a:xfrm>
                <a:off x="389585" y="989859"/>
                <a:ext cx="11536252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Обоснование: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тела двигаются поступательно, их можно описаться моделью материальной точки. Рассмотрим их движение в системе отсчета, связанной с Землей, которую можно считать инерциальной (ИСО).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ИСО для материальных точек выполняется второй закон Ньютона.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Т.к. нить нерастяжимая, а длина пружины постоянна,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buAutoNum type="arabicParenR" startAt="4"/>
                </a:pP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невесомая, а блок идеальный,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buAutoNum type="arabicParenR" startAt="4"/>
                </a:pP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Силу трения скольжения рассчитаем по закону сухого трения: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тр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6) Т.к. деформация пружины упругая, силу упругости рассчитаем по закону Гука: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lang="ru-RU" sz="2000" dirty="0"/>
                  <a:t>∆</a:t>
                </a:r>
                <a:r>
                  <a:rPr lang="en-US" sz="2000" dirty="0"/>
                  <a:t>x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BBAF1-61BC-4CBF-A75A-3D1E79F7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5" y="989859"/>
                <a:ext cx="11536252" cy="5262979"/>
              </a:xfrm>
              <a:prstGeom prst="rect">
                <a:avLst/>
              </a:prstGeom>
              <a:blipFill>
                <a:blip r:embed="rId7"/>
                <a:stretch>
                  <a:fillRect l="-846" t="-926" r="-529" b="-2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07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29F0D-11FF-415D-9EFE-D79195977231}"/>
                  </a:ext>
                </a:extLst>
              </p:cNvPr>
              <p:cNvSpPr txBox="1"/>
              <p:nvPr/>
            </p:nvSpPr>
            <p:spPr>
              <a:xfrm>
                <a:off x="93944" y="465133"/>
                <a:ext cx="5423921" cy="1455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0,64∙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1,33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29F0D-11FF-415D-9EFE-D7919597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" y="465133"/>
                <a:ext cx="5423921" cy="1455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B62AC-107B-489F-AB19-F86F8801CB1F}"/>
                  </a:ext>
                </a:extLst>
              </p:cNvPr>
              <p:cNvSpPr txBox="1"/>
              <p:nvPr/>
            </p:nvSpPr>
            <p:spPr>
              <a:xfrm>
                <a:off x="6096000" y="1003680"/>
                <a:ext cx="28006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=0,6987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B62AC-107B-489F-AB19-F86F8801C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03680"/>
                <a:ext cx="28006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B65E-E084-43C1-B62B-582C06B34C73}"/>
                  </a:ext>
                </a:extLst>
              </p:cNvPr>
              <p:cNvSpPr txBox="1"/>
              <p:nvPr/>
            </p:nvSpPr>
            <p:spPr>
              <a:xfrm>
                <a:off x="8363171" y="1673925"/>
                <a:ext cx="36064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≈0,7 </m:t>
                      </m:r>
                      <m:f>
                        <m:fPr>
                          <m:type m:val="skw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B65E-E084-43C1-B62B-582C06B34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171" y="1673925"/>
                <a:ext cx="360643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58A49-6C8E-4614-9F4A-A6550B409EA8}"/>
                  </a:ext>
                </a:extLst>
              </p:cNvPr>
              <p:cNvSpPr txBox="1"/>
              <p:nvPr/>
            </p:nvSpPr>
            <p:spPr>
              <a:xfrm>
                <a:off x="93944" y="2114868"/>
                <a:ext cx="11875663" cy="4764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Обоснование: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тела двигаются поступательно, их можно считать материальными точками. Рассмотрим их движение в системе отсчета, связанной с Землей, которую можно считать инерциальной (ИСО).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ИСО для материальных точек выполняется второй закон Ньютона.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нерастяжимая, то: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невесомая, а блок идеальный, то: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Силу трения рассчитаем по закону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Амонтона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-Кулона: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тр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движение тел равноускоренное, то можно пользоваться формулами кинематики равноускоренного движения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400" dirty="0"/>
                  <a:t>.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58A49-6C8E-4614-9F4A-A6550B409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" y="2114868"/>
                <a:ext cx="11875663" cy="4764189"/>
              </a:xfrm>
              <a:prstGeom prst="rect">
                <a:avLst/>
              </a:prstGeom>
              <a:blipFill>
                <a:blip r:embed="rId5"/>
                <a:stretch>
                  <a:fillRect l="-770" t="-1024" r="-2206" b="-2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83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56B68D-012C-416A-AB5A-DB5ADBC8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" y="439598"/>
            <a:ext cx="742950" cy="428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7B9029-DC51-4C21-9F12-1196AB645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94" y="5929157"/>
            <a:ext cx="2971800" cy="447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ED7B6-F1A5-4CC7-B852-19D5074D2515}"/>
              </a:ext>
            </a:extLst>
          </p:cNvPr>
          <p:cNvSpPr txBox="1"/>
          <p:nvPr/>
        </p:nvSpPr>
        <p:spPr>
          <a:xfrm>
            <a:off x="9285668" y="594203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4DDA5-AF3E-4F90-AA1F-3461FD26735B}"/>
              </a:ext>
            </a:extLst>
          </p:cNvPr>
          <p:cNvSpPr txBox="1"/>
          <p:nvPr/>
        </p:nvSpPr>
        <p:spPr>
          <a:xfrm>
            <a:off x="9617532" y="594203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48EB22-3D3C-45F7-A1BF-FC9A667EC617}"/>
                  </a:ext>
                </a:extLst>
              </p:cNvPr>
              <p:cNvSpPr txBox="1"/>
              <p:nvPr/>
            </p:nvSpPr>
            <p:spPr>
              <a:xfrm>
                <a:off x="177084" y="439598"/>
                <a:ext cx="11774510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Мальчик поднимает вверх гирю массой 10 кг, действуя на неё постоянной силой 120 Н, направленной вертикально вверх. Из приведённого ниже списка выберите все верные утверждения.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Равнодействующая сил, действующих на гирю, равна 20 Н и направлена вертикально вверх.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=120−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𝑚𝑔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=120−100=20. Верно.</m:t>
                    </m:r>
                  </m:oMath>
                </a14:m>
                <a:endParaRPr lang="ru-RU" sz="24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Сила, с которой гиря действует на мальчика, равна 100 Н и направлена вертикально вниз. </a:t>
                </a:r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Неверно.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Гиря действует на руку мальчика с силой 120 Н, направленной вертикально вниз.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Верно.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Если мальчик приложит к гире силу 102 Н, направленную вертикально вверх, он не сможет её поднять. </a:t>
                </a:r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Неверно.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Ускорение гири равно 8 м/с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</a:t>
                </a:r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Неверно.</a:t>
                </a:r>
              </a:p>
              <a:p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48EB22-3D3C-45F7-A1BF-FC9A667E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4" y="439598"/>
                <a:ext cx="11774510" cy="4893647"/>
              </a:xfrm>
              <a:prstGeom prst="rect">
                <a:avLst/>
              </a:prstGeom>
              <a:blipFill>
                <a:blip r:embed="rId4"/>
                <a:stretch>
                  <a:fillRect l="-776" t="-996" r="-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CEF3C-5061-44B2-9494-1C82976F3877}"/>
                  </a:ext>
                </a:extLst>
              </p:cNvPr>
              <p:cNvSpPr txBox="1"/>
              <p:nvPr/>
            </p:nvSpPr>
            <p:spPr>
              <a:xfrm>
                <a:off x="177084" y="4963913"/>
                <a:ext cx="932646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120−100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f>
                        <m:fPr>
                          <m:type m:val="skw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CEF3C-5061-44B2-9494-1C82976F3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4" y="4963913"/>
                <a:ext cx="932646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6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E85553-1985-49C5-BCA1-310352B2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684" y="787436"/>
            <a:ext cx="1743075" cy="857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EA715-8358-415B-8C92-79707942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25" y="5416004"/>
            <a:ext cx="6781800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722D3-E579-4867-AAFD-A28234547152}"/>
              </a:ext>
            </a:extLst>
          </p:cNvPr>
          <p:cNvSpPr txBox="1"/>
          <p:nvPr/>
        </p:nvSpPr>
        <p:spPr>
          <a:xfrm>
            <a:off x="103031" y="382012"/>
            <a:ext cx="90924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вершины шероховатой наклонной плоскости из состояния покоя скользит с ускорением лёгкая коробочка, в которой находится груз массой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(см. рисунок). Как изменятся время, за которое коробочка съезжает с наклонной плоскости, и сила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F3793-90CA-44AE-B602-F37FB2139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449626"/>
            <a:ext cx="742950" cy="40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F3419-9A62-49F9-9FC9-76E7B2D35BCC}"/>
              </a:ext>
            </a:extLst>
          </p:cNvPr>
          <p:cNvSpPr txBox="1"/>
          <p:nvPr/>
        </p:nvSpPr>
        <p:spPr>
          <a:xfrm>
            <a:off x="145960" y="2196654"/>
            <a:ext cx="118743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трения коробочки о плоскость, если в коробочке будет лежать груз массой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2m?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увеличится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уменьшится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не изменится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CE5C72-5B06-4758-A748-0C6DA3904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3" y="5835104"/>
            <a:ext cx="2714625" cy="485775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33109DC-97BE-4505-AE55-B4B60D261FE3}"/>
              </a:ext>
            </a:extLst>
          </p:cNvPr>
          <p:cNvCxnSpPr>
            <a:cxnSpLocks/>
          </p:cNvCxnSpPr>
          <p:nvPr/>
        </p:nvCxnSpPr>
        <p:spPr>
          <a:xfrm>
            <a:off x="10573557" y="1178965"/>
            <a:ext cx="0" cy="5821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9A2C1E-CF71-413D-8EDE-34EA1F191605}"/>
              </a:ext>
            </a:extLst>
          </p:cNvPr>
          <p:cNvSpPr txBox="1"/>
          <p:nvPr/>
        </p:nvSpPr>
        <p:spPr>
          <a:xfrm>
            <a:off x="9707684" y="587209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D6CC3-5E17-4F69-A6FC-D18FC80EE03E}"/>
              </a:ext>
            </a:extLst>
          </p:cNvPr>
          <p:cNvSpPr txBox="1"/>
          <p:nvPr/>
        </p:nvSpPr>
        <p:spPr>
          <a:xfrm>
            <a:off x="3113701" y="5843687"/>
            <a:ext cx="3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D9FB6-F7D1-472E-9BED-774A54D4A69B}"/>
              </a:ext>
            </a:extLst>
          </p:cNvPr>
          <p:cNvSpPr txBox="1"/>
          <p:nvPr/>
        </p:nvSpPr>
        <p:spPr>
          <a:xfrm>
            <a:off x="10003963" y="586944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F34C2-C399-4981-82A5-998B002EC646}"/>
              </a:ext>
            </a:extLst>
          </p:cNvPr>
          <p:cNvSpPr txBox="1"/>
          <p:nvPr/>
        </p:nvSpPr>
        <p:spPr>
          <a:xfrm>
            <a:off x="6537400" y="584637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56A9F45-323B-45DA-BBDE-AB331820C146}"/>
              </a:ext>
            </a:extLst>
          </p:cNvPr>
          <p:cNvCxnSpPr>
            <a:cxnSpLocks/>
          </p:cNvCxnSpPr>
          <p:nvPr/>
        </p:nvCxnSpPr>
        <p:spPr>
          <a:xfrm flipV="1">
            <a:off x="10569194" y="611270"/>
            <a:ext cx="236181" cy="621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FFD8E69-F84C-4A12-AF06-A2B6157ACA09}"/>
              </a:ext>
            </a:extLst>
          </p:cNvPr>
          <p:cNvCxnSpPr>
            <a:cxnSpLocks/>
          </p:cNvCxnSpPr>
          <p:nvPr/>
        </p:nvCxnSpPr>
        <p:spPr>
          <a:xfrm flipH="1" flipV="1">
            <a:off x="9953937" y="932962"/>
            <a:ext cx="644898" cy="2575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7E67DE-63A6-4430-ABC6-6197EC8AB0A8}"/>
                  </a:ext>
                </a:extLst>
              </p:cNvPr>
              <p:cNvSpPr txBox="1"/>
              <p:nvPr/>
            </p:nvSpPr>
            <p:spPr>
              <a:xfrm>
                <a:off x="7358183" y="2982139"/>
                <a:ext cx="42785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7E67DE-63A6-4430-ABC6-6197EC8A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83" y="2982139"/>
                <a:ext cx="427854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8C415C-9137-4729-B465-31ADDDC2B4EB}"/>
                  </a:ext>
                </a:extLst>
              </p:cNvPr>
              <p:cNvSpPr txBox="1"/>
              <p:nvPr/>
            </p:nvSpPr>
            <p:spPr>
              <a:xfrm>
                <a:off x="7810230" y="3444975"/>
                <a:ext cx="3374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8C415C-9137-4729-B465-31ADDDC2B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230" y="3444975"/>
                <a:ext cx="337444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E66382-A403-472A-B339-68AD79AFA724}"/>
                  </a:ext>
                </a:extLst>
              </p:cNvPr>
              <p:cNvSpPr txBox="1"/>
              <p:nvPr/>
            </p:nvSpPr>
            <p:spPr>
              <a:xfrm>
                <a:off x="4209675" y="3444975"/>
                <a:ext cx="1249766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E66382-A403-472A-B339-68AD79AF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75" y="3444975"/>
                <a:ext cx="1249766" cy="8093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06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1B412-0C4C-479D-9D22-A5A9871AE5B4}"/>
              </a:ext>
            </a:extLst>
          </p:cNvPr>
          <p:cNvSpPr txBox="1"/>
          <p:nvPr/>
        </p:nvSpPr>
        <p:spPr>
          <a:xfrm>
            <a:off x="177083" y="513858"/>
            <a:ext cx="11877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Давление разреженного газа в сосуде увеличили вдвое, при этом абсолютная температура газа была уменьшена в 4 раза. Во сколько раз при этом увеличили концентрацию молекул газа?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BC922E-F40E-4300-832C-A2E971FE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4" y="2131454"/>
            <a:ext cx="2743200" cy="45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DBF0E-A4EC-438B-B306-021CCFE4F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3" y="513858"/>
            <a:ext cx="79057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F24DEA-F928-42EB-AE78-4A638951A4C1}"/>
                  </a:ext>
                </a:extLst>
              </p:cNvPr>
              <p:cNvSpPr txBox="1"/>
              <p:nvPr/>
            </p:nvSpPr>
            <p:spPr>
              <a:xfrm>
                <a:off x="2150772" y="2061917"/>
                <a:ext cx="16847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F24DEA-F928-42EB-AE78-4A638951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72" y="2061917"/>
                <a:ext cx="168475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4F2826-3707-41D2-9CFB-2AEF448591C2}"/>
                  </a:ext>
                </a:extLst>
              </p:cNvPr>
              <p:cNvSpPr txBox="1"/>
              <p:nvPr/>
            </p:nvSpPr>
            <p:spPr>
              <a:xfrm>
                <a:off x="4540386" y="1747241"/>
                <a:ext cx="2288896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4F2826-3707-41D2-9CFB-2AEF44859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86" y="1747241"/>
                <a:ext cx="2288896" cy="918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CC6004-4349-4213-A5CA-F89DF56AD454}"/>
              </a:ext>
            </a:extLst>
          </p:cNvPr>
          <p:cNvSpPr txBox="1"/>
          <p:nvPr/>
        </p:nvSpPr>
        <p:spPr>
          <a:xfrm>
            <a:off x="9672216" y="213145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D8FA6-6AA9-4187-9F05-85787476312A}"/>
              </a:ext>
            </a:extLst>
          </p:cNvPr>
          <p:cNvSpPr txBox="1"/>
          <p:nvPr/>
        </p:nvSpPr>
        <p:spPr>
          <a:xfrm>
            <a:off x="177083" y="3591817"/>
            <a:ext cx="11877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Рабочее тело теплового двигателя за цикл совершает работу, равную 15 кДж, и отдаёт холодильнику количество теплоты, равное 75 кДж. Какое количество теплоты рабочее тело получает от нагревателя за цикл?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07B5E7-19DD-47ED-A6E5-AC2634254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2" y="3591817"/>
            <a:ext cx="714375" cy="419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4C16C9-6277-4BE3-91BC-15F3CD783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98" y="5588487"/>
            <a:ext cx="2714625" cy="476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569D9B-49D0-43AD-80C8-B20AB794B27F}"/>
              </a:ext>
            </a:extLst>
          </p:cNvPr>
          <p:cNvSpPr txBox="1"/>
          <p:nvPr/>
        </p:nvSpPr>
        <p:spPr>
          <a:xfrm>
            <a:off x="9672216" y="561595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525B42-DCE6-4C47-8456-8E1F0082DE10}"/>
              </a:ext>
            </a:extLst>
          </p:cNvPr>
          <p:cNvSpPr txBox="1"/>
          <p:nvPr/>
        </p:nvSpPr>
        <p:spPr>
          <a:xfrm>
            <a:off x="9959754" y="561595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33F8A5-9DC2-4926-8E50-3FF6E35BAF1D}"/>
                  </a:ext>
                </a:extLst>
              </p:cNvPr>
              <p:cNvSpPr txBox="1"/>
              <p:nvPr/>
            </p:nvSpPr>
            <p:spPr>
              <a:xfrm>
                <a:off x="4172755" y="5354339"/>
                <a:ext cx="23717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33F8A5-9DC2-4926-8E50-3FF6E35BA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55" y="5354339"/>
                <a:ext cx="237174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35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AA324-692B-4BC0-82DF-CA1387E8B101}"/>
              </a:ext>
            </a:extLst>
          </p:cNvPr>
          <p:cNvSpPr txBox="1"/>
          <p:nvPr/>
        </p:nvSpPr>
        <p:spPr>
          <a:xfrm>
            <a:off x="202841" y="423499"/>
            <a:ext cx="94563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показаны два процесса, проведённых с одним и тем же количеством газообразного неона (р — давление неона; V — его объём).</a:t>
            </a:r>
          </a:p>
          <a:p>
            <a:pPr marR="0" algn="r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Из приведённого ниже списка выберите все верные утверждения, характеризующие процессы на рисунке.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C3A97-A137-433B-92FD-7FCCA131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1" y="462136"/>
            <a:ext cx="75247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C5B01F-F3A9-4A85-ABB3-8A802BEE0839}"/>
                  </a:ext>
                </a:extLst>
              </p:cNvPr>
              <p:cNvSpPr txBox="1"/>
              <p:nvPr/>
            </p:nvSpPr>
            <p:spPr>
              <a:xfrm>
                <a:off x="202841" y="2279517"/>
                <a:ext cx="11645722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1)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В процессе 2 абсолютная температура неона изобарно увеличилась в 2 раза.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2)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В процессе 1 плотность неона увеличилась в 5 раз. 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Неверно.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3)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Работа, совершённая неоном, в обоих процессах одинакова.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Верно.</m:t>
                    </m:r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4)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В процессе 1 объём неона изобарно увеличился в 4 раза.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 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Неверно.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5)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+mn-cs"/>
                  </a:rPr>
                  <a:t>В процессе 2 концентрация молекул неона увеличилась в 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C5B01F-F3A9-4A85-ABB3-8A802BEE0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1" y="2279517"/>
                <a:ext cx="11645722" cy="3046988"/>
              </a:xfrm>
              <a:prstGeom prst="rect">
                <a:avLst/>
              </a:prstGeom>
              <a:blipFill>
                <a:blip r:embed="rId3"/>
                <a:stretch>
                  <a:fillRect l="-785" t="-1600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30922C-07F8-4332-8EE0-DD4FF2D54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409" y="622167"/>
            <a:ext cx="2190750" cy="1657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D7705F8-4D8C-4FCD-B261-DB2C72BAE4E7}"/>
              </a:ext>
            </a:extLst>
          </p:cNvPr>
          <p:cNvCxnSpPr/>
          <p:nvPr/>
        </p:nvCxnSpPr>
        <p:spPr>
          <a:xfrm>
            <a:off x="10612192" y="890761"/>
            <a:ext cx="0" cy="138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0E767CE-09E1-4F60-A67A-024A6645A062}"/>
              </a:ext>
            </a:extLst>
          </p:cNvPr>
          <p:cNvCxnSpPr/>
          <p:nvPr/>
        </p:nvCxnSpPr>
        <p:spPr>
          <a:xfrm>
            <a:off x="11165983" y="890761"/>
            <a:ext cx="0" cy="1388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CDDBCF7-568F-474E-A585-8A25F92531E9}"/>
              </a:ext>
            </a:extLst>
          </p:cNvPr>
          <p:cNvCxnSpPr/>
          <p:nvPr/>
        </p:nvCxnSpPr>
        <p:spPr>
          <a:xfrm>
            <a:off x="10341735" y="1450842"/>
            <a:ext cx="0" cy="82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2F8D5F-88A8-4C38-98BC-859F8C74D86C}"/>
              </a:ext>
            </a:extLst>
          </p:cNvPr>
          <p:cNvCxnSpPr/>
          <p:nvPr/>
        </p:nvCxnSpPr>
        <p:spPr>
          <a:xfrm>
            <a:off x="11423561" y="1450842"/>
            <a:ext cx="0" cy="82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7E6E96-90CC-4FF3-9370-70D9F0EBB755}"/>
                  </a:ext>
                </a:extLst>
              </p:cNvPr>
              <p:cNvSpPr txBox="1"/>
              <p:nvPr/>
            </p:nvSpPr>
            <p:spPr>
              <a:xfrm>
                <a:off x="4345649" y="2691684"/>
                <a:ext cx="5913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в 2 раза и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в 2 раза. Верно.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7E6E96-90CC-4FF3-9370-70D9F0E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49" y="2691684"/>
                <a:ext cx="5913798" cy="369332"/>
              </a:xfrm>
              <a:prstGeom prst="rect">
                <a:avLst/>
              </a:prstGeom>
              <a:blipFill>
                <a:blip r:embed="rId5"/>
                <a:stretch>
                  <a:fillRect l="-825" r="-309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1A9A5D-3CC6-4C60-A4A3-5B59AB417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84" y="5797683"/>
            <a:ext cx="2695575" cy="4381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9E7423-D987-4152-8A91-D1561707E099}"/>
              </a:ext>
            </a:extLst>
          </p:cNvPr>
          <p:cNvSpPr txBox="1"/>
          <p:nvPr/>
        </p:nvSpPr>
        <p:spPr>
          <a:xfrm>
            <a:off x="9626782" y="579992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46CE88-0E70-40EF-B825-8A64FC3518AC}"/>
                  </a:ext>
                </a:extLst>
              </p:cNvPr>
              <p:cNvSpPr txBox="1"/>
              <p:nvPr/>
            </p:nvSpPr>
            <p:spPr>
              <a:xfrm>
                <a:off x="274033" y="5245822"/>
                <a:ext cx="5100179" cy="632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2)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↗в 5 раз ⟹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↘в 5 раз.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46CE88-0E70-40EF-B825-8A64FC351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3" y="5245822"/>
                <a:ext cx="5100179" cy="632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83AB76-A758-49CE-8BFA-4DC96229E0FC}"/>
                  </a:ext>
                </a:extLst>
              </p:cNvPr>
              <p:cNvSpPr txBox="1"/>
              <p:nvPr/>
            </p:nvSpPr>
            <p:spPr>
              <a:xfrm>
                <a:off x="353965" y="5994446"/>
                <a:ext cx="1202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83AB76-A758-49CE-8BFA-4DC96229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5" y="5994446"/>
                <a:ext cx="1202702" cy="369332"/>
              </a:xfrm>
              <a:prstGeom prst="rect">
                <a:avLst/>
              </a:prstGeom>
              <a:blipFill>
                <a:blip r:embed="rId8"/>
                <a:stretch>
                  <a:fillRect l="-5584" r="-5076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AC8334-3DEE-473E-A887-8A3E3AB1AA66}"/>
                  </a:ext>
                </a:extLst>
              </p:cNvPr>
              <p:cNvSpPr txBox="1"/>
              <p:nvPr/>
            </p:nvSpPr>
            <p:spPr>
              <a:xfrm>
                <a:off x="2266651" y="5748631"/>
                <a:ext cx="498675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5)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2 раза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↘в  раза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AC8334-3DEE-473E-A887-8A3E3AB1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51" y="5748631"/>
                <a:ext cx="4986750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0A2ED12-2E89-4D0C-8F47-24B4EE4B6A95}"/>
              </a:ext>
            </a:extLst>
          </p:cNvPr>
          <p:cNvSpPr txBox="1"/>
          <p:nvPr/>
        </p:nvSpPr>
        <p:spPr>
          <a:xfrm>
            <a:off x="9925349" y="579992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740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B1FCF-CE6E-4532-B1A8-DDA1EBC7C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80" y="5887355"/>
            <a:ext cx="2724150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6F6FCC-F2D2-4FD5-AC21-5D6A9BC1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7" y="497346"/>
            <a:ext cx="714375" cy="43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24F1B3-252A-45A3-B1C6-D0F8BB314A3F}"/>
              </a:ext>
            </a:extLst>
          </p:cNvPr>
          <p:cNvSpPr txBox="1"/>
          <p:nvPr/>
        </p:nvSpPr>
        <p:spPr>
          <a:xfrm>
            <a:off x="9617531" y="59107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C4AD5-8D22-4435-B413-495D64E9C641}"/>
              </a:ext>
            </a:extLst>
          </p:cNvPr>
          <p:cNvSpPr txBox="1"/>
          <p:nvPr/>
        </p:nvSpPr>
        <p:spPr>
          <a:xfrm>
            <a:off x="9903046" y="590216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8484E-87F9-4F15-8909-088FC34EE994}"/>
              </a:ext>
            </a:extLst>
          </p:cNvPr>
          <p:cNvSpPr txBox="1"/>
          <p:nvPr/>
        </p:nvSpPr>
        <p:spPr>
          <a:xfrm>
            <a:off x="284407" y="497346"/>
            <a:ext cx="116231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сосуде неизменного объёма находилась при комнатной температуре смесь двух идеальных газов, по 4 моль каждого. Половину содержимого сосуда выпустили, а затем добавили в сосуд 2 моль второго газа. Температура в сосуде поддерживалась неизменной. Как изменились в результате парциальное давление второго газа и суммарное давление газов?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увеличилось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уменьшилось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 изменилось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56F5B9-34CD-44E1-8527-DDDBC3879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38" y="5267495"/>
            <a:ext cx="6743700" cy="11049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CD00F8-642B-4CB8-80AA-7B6357E1A362}"/>
              </a:ext>
            </a:extLst>
          </p:cNvPr>
          <p:cNvSpPr/>
          <p:nvPr/>
        </p:nvSpPr>
        <p:spPr>
          <a:xfrm>
            <a:off x="4350291" y="3142497"/>
            <a:ext cx="1129308" cy="1390918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4</a:t>
            </a:r>
            <a:r>
              <a:rPr lang="ru-RU" sz="2800" dirty="0">
                <a:solidFill>
                  <a:schemeClr val="tx1"/>
                </a:solidFill>
              </a:rPr>
              <a:t> + </a:t>
            </a:r>
            <a:r>
              <a:rPr lang="ru-RU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634E2-C42C-401E-9C09-694D2E80C427}"/>
              </a:ext>
            </a:extLst>
          </p:cNvPr>
          <p:cNvSpPr/>
          <p:nvPr/>
        </p:nvSpPr>
        <p:spPr>
          <a:xfrm>
            <a:off x="5702665" y="3142497"/>
            <a:ext cx="1129308" cy="1390918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 + </a:t>
            </a:r>
            <a:r>
              <a:rPr lang="ru-RU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+</a:t>
            </a:r>
            <a:r>
              <a:rPr lang="ru-RU" sz="28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B3E5F1-1958-47D2-A67F-521B4C6257F4}"/>
                  </a:ext>
                </a:extLst>
              </p:cNvPr>
              <p:cNvSpPr txBox="1"/>
              <p:nvPr/>
            </p:nvSpPr>
            <p:spPr>
              <a:xfrm>
                <a:off x="7374348" y="3429000"/>
                <a:ext cx="154119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B3E5F1-1958-47D2-A67F-521B4C625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48" y="3429000"/>
                <a:ext cx="1541191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45D0BD3-EA5C-46BC-B6A0-1136A9A78E62}"/>
              </a:ext>
            </a:extLst>
          </p:cNvPr>
          <p:cNvSpPr txBox="1"/>
          <p:nvPr/>
        </p:nvSpPr>
        <p:spPr>
          <a:xfrm>
            <a:off x="3407768" y="59107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93FFA-B1A9-4F13-A98D-BBFA5BFD7BC4}"/>
              </a:ext>
            </a:extLst>
          </p:cNvPr>
          <p:cNvSpPr txBox="1"/>
          <p:nvPr/>
        </p:nvSpPr>
        <p:spPr>
          <a:xfrm>
            <a:off x="7064934" y="592089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86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1345-39F5-4133-9841-562EE9584868}"/>
              </a:ext>
            </a:extLst>
          </p:cNvPr>
          <p:cNvSpPr txBox="1"/>
          <p:nvPr/>
        </p:nvSpPr>
        <p:spPr>
          <a:xfrm>
            <a:off x="112690" y="523568"/>
            <a:ext cx="11966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Во сколько раз уменьшится модуль сил взаимодействия двух небольших металлических шариков одинакового диаметра, имеющих заряды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q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=+7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нКл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q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=-3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нКл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если шарики привести в соприкосновение и раздвинуть на прежнее расстояние?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4D804-2F4C-4BB0-B82E-EDB95313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" y="523568"/>
            <a:ext cx="752475" cy="419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A5A711-20E1-4747-9751-3A33831C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16" y="2865750"/>
            <a:ext cx="3128493" cy="466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889141-404B-46D4-8F97-89F6D5771DB3}"/>
              </a:ext>
            </a:extLst>
          </p:cNvPr>
          <p:cNvSpPr txBox="1"/>
          <p:nvPr/>
        </p:nvSpPr>
        <p:spPr>
          <a:xfrm>
            <a:off x="9077634" y="17214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949419-C492-4C40-B111-B91C2B09B089}"/>
              </a:ext>
            </a:extLst>
          </p:cNvPr>
          <p:cNvSpPr txBox="1"/>
          <p:nvPr/>
        </p:nvSpPr>
        <p:spPr>
          <a:xfrm>
            <a:off x="10785694" y="19652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2FDA56-4DDB-4026-A037-64F5726D296F}"/>
              </a:ext>
            </a:extLst>
          </p:cNvPr>
          <p:cNvSpPr txBox="1"/>
          <p:nvPr/>
        </p:nvSpPr>
        <p:spPr>
          <a:xfrm>
            <a:off x="10061530" y="286233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F78FD-C77E-4858-902D-7E97E26ED5EC}"/>
              </a:ext>
            </a:extLst>
          </p:cNvPr>
          <p:cNvSpPr txBox="1"/>
          <p:nvPr/>
        </p:nvSpPr>
        <p:spPr>
          <a:xfrm>
            <a:off x="9724980" y="285411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AE5C6-D4AD-43BA-9216-740D6C07198E}"/>
              </a:ext>
            </a:extLst>
          </p:cNvPr>
          <p:cNvSpPr txBox="1"/>
          <p:nvPr/>
        </p:nvSpPr>
        <p:spPr>
          <a:xfrm>
            <a:off x="9400919" y="285411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8833D7-D067-43C4-BD03-20AB57D7B1FC}"/>
              </a:ext>
            </a:extLst>
          </p:cNvPr>
          <p:cNvSpPr txBox="1"/>
          <p:nvPr/>
        </p:nvSpPr>
        <p:spPr>
          <a:xfrm>
            <a:off x="112690" y="3735482"/>
            <a:ext cx="11966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Ток какой силы должен протекать через катушку индуктивностью 0,5 Гн, чтобы энергия магнитного поля в катушке была равна 40 мДж?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9BE868-FA8C-46D6-996E-CF042E9B0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1" y="3729657"/>
            <a:ext cx="714375" cy="428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3A53BC9-F4A3-4498-92D7-ED1090801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815" y="5841117"/>
            <a:ext cx="3128493" cy="49331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0F56FF8-3942-4953-9D1B-3D3E2D218174}"/>
              </a:ext>
            </a:extLst>
          </p:cNvPr>
          <p:cNvSpPr txBox="1"/>
          <p:nvPr/>
        </p:nvSpPr>
        <p:spPr>
          <a:xfrm>
            <a:off x="9385571" y="586936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E329E8-2692-4E74-BE53-D9C08FC3E122}"/>
              </a:ext>
            </a:extLst>
          </p:cNvPr>
          <p:cNvSpPr txBox="1"/>
          <p:nvPr/>
        </p:nvSpPr>
        <p:spPr>
          <a:xfrm>
            <a:off x="9724980" y="586596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62B74-5BA6-4C50-8427-28C6BFFB6292}"/>
              </a:ext>
            </a:extLst>
          </p:cNvPr>
          <p:cNvSpPr txBox="1"/>
          <p:nvPr/>
        </p:nvSpPr>
        <p:spPr>
          <a:xfrm>
            <a:off x="10055983" y="586596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3DFEB-9772-4617-9C4B-0F1DD779C5B2}"/>
                  </a:ext>
                </a:extLst>
              </p:cNvPr>
              <p:cNvSpPr txBox="1"/>
              <p:nvPr/>
            </p:nvSpPr>
            <p:spPr>
              <a:xfrm>
                <a:off x="385086" y="2216600"/>
                <a:ext cx="4549066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7−3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</a:rPr>
                      <m:t>нКл.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3DFEB-9772-4617-9C4B-0F1DD779C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6" y="2216600"/>
                <a:ext cx="4549066" cy="609269"/>
              </a:xfrm>
              <a:prstGeom prst="rect">
                <a:avLst/>
              </a:prstGeom>
              <a:blipFill>
                <a:blip r:embed="rId6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1E216E-EFB8-42E5-A5AD-21A130557959}"/>
                  </a:ext>
                </a:extLst>
              </p:cNvPr>
              <p:cNvSpPr txBox="1"/>
              <p:nvPr/>
            </p:nvSpPr>
            <p:spPr>
              <a:xfrm>
                <a:off x="5258213" y="2098495"/>
                <a:ext cx="4574137" cy="922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=5,25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1E216E-EFB8-42E5-A5AD-21A13055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13" y="2098495"/>
                <a:ext cx="4574137" cy="922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5B0666F-6A73-4B3E-80B3-6D3E4EC24CD5}"/>
              </a:ext>
            </a:extLst>
          </p:cNvPr>
          <p:cNvSpPr txBox="1"/>
          <p:nvPr/>
        </p:nvSpPr>
        <p:spPr>
          <a:xfrm>
            <a:off x="10418053" y="284789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2770B2-E0F1-43E1-87DC-FD56472D627A}"/>
                  </a:ext>
                </a:extLst>
              </p:cNvPr>
              <p:cNvSpPr txBox="1"/>
              <p:nvPr/>
            </p:nvSpPr>
            <p:spPr>
              <a:xfrm>
                <a:off x="468930" y="5019069"/>
                <a:ext cx="1705210" cy="76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2770B2-E0F1-43E1-87DC-FD56472D6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0" y="5019069"/>
                <a:ext cx="1705210" cy="765466"/>
              </a:xfrm>
              <a:prstGeom prst="rect">
                <a:avLst/>
              </a:prstGeom>
              <a:blipFill>
                <a:blip r:embed="rId8"/>
                <a:stretch>
                  <a:fillRect r="-13214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2EB1B3-F1AF-4ECF-9229-6DF8A115303F}"/>
                  </a:ext>
                </a:extLst>
              </p:cNvPr>
              <p:cNvSpPr txBox="1"/>
              <p:nvPr/>
            </p:nvSpPr>
            <p:spPr>
              <a:xfrm>
                <a:off x="2475540" y="4761049"/>
                <a:ext cx="4609980" cy="880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∙40∙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=0,4</m:t>
                    </m:r>
                  </m:oMath>
                </a14:m>
                <a:r>
                  <a:rPr lang="en-US" sz="2800" dirty="0"/>
                  <a:t> A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2EB1B3-F1AF-4ECF-9229-6DF8A1153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40" y="4761049"/>
                <a:ext cx="4609980" cy="880562"/>
              </a:xfrm>
              <a:prstGeom prst="rect">
                <a:avLst/>
              </a:prstGeom>
              <a:blipFill>
                <a:blip r:embed="rId9"/>
                <a:stretch>
                  <a:fillRect r="-4762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999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2918</Words>
  <Application>Microsoft Office PowerPoint</Application>
  <PresentationFormat>Широкоэкранный</PresentationFormat>
  <Paragraphs>303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137</cp:revision>
  <dcterms:created xsi:type="dcterms:W3CDTF">2025-02-27T06:04:08Z</dcterms:created>
  <dcterms:modified xsi:type="dcterms:W3CDTF">2025-03-13T11:54:41Z</dcterms:modified>
</cp:coreProperties>
</file>