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5" r:id="rId3"/>
    <p:sldId id="272" r:id="rId4"/>
    <p:sldId id="273" r:id="rId5"/>
    <p:sldId id="274" r:id="rId6"/>
    <p:sldId id="291" r:id="rId7"/>
    <p:sldId id="276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8" r:id="rId16"/>
    <p:sldId id="287" r:id="rId17"/>
    <p:sldId id="289" r:id="rId18"/>
    <p:sldId id="268" r:id="rId19"/>
    <p:sldId id="263" r:id="rId20"/>
    <p:sldId id="265" r:id="rId21"/>
    <p:sldId id="266" r:id="rId22"/>
    <p:sldId id="295" r:id="rId23"/>
    <p:sldId id="267" r:id="rId24"/>
    <p:sldId id="256" r:id="rId25"/>
    <p:sldId id="258" r:id="rId26"/>
    <p:sldId id="259" r:id="rId27"/>
    <p:sldId id="260" r:id="rId28"/>
    <p:sldId id="262" r:id="rId29"/>
    <p:sldId id="29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Дубовик" initials="ВД" lastIdx="3" clrIdx="0">
    <p:extLst>
      <p:ext uri="{19B8F6BF-5375-455C-9EA6-DF929625EA0E}">
        <p15:presenceInfo xmlns:p15="http://schemas.microsoft.com/office/powerpoint/2012/main" userId="12e08065fd3518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13T14:18:49.593" idx="3">
    <p:pos x="7192" y="1601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7039-63DD-4496-8E71-B92DA4D1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EF198-F4BB-4E8F-A0C5-1FCD162D1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C1529-14D0-41D1-81BE-55383F80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05112-33D3-4CEE-9B06-134A6B12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5BF6B-738B-4E5B-9150-DBD44CF0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EDA98-308D-488C-B100-D8AB6F92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F0636-DC1C-4553-BCA3-C3E8082F1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B7E4F-A5A5-43E3-9D93-306FD1F0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81BBB-FE18-4A12-B03E-92EC4DC7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AD317-F732-4B15-840B-C89E561E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B0471A-D926-4FBD-B142-4123CF10F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5FFC8-F4F3-4CEA-A859-E6C92030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F72B1-D9DB-4025-8C56-05C7065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D8C32-3B10-4976-B29B-B42848DE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BC9CE-F910-49F3-B218-896FACA2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D0749-7A73-4862-A718-146434E2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D4C84-7785-476C-8ACE-7C5F6458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DE9EB-DED7-4618-BAA4-38FF7D3B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AC0D6-268E-4A2D-876E-16C706F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A976F-E6E5-4584-A694-BD59AE41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9912-019D-4C82-94C4-9D102F9B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D8DF43-211F-48FF-89EE-97C8F6C6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994B5-86B6-4D26-BBA7-5F19A9ED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AC7B-47C9-4D00-B714-64705181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A41DC-06F4-44FF-84B1-3834FDF0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8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60587-57CE-4946-8C99-68BCA71B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10DBE-FAA2-4CDF-BBF8-20AB6633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90D012-BD1B-4AC5-843A-F3577FFF4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1386E-625C-4B58-972A-5D1F2CE0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8CE85E-DA9D-4695-B899-64D7F971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11BC9-A740-42E7-9AC2-3EFDBA1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92512-1252-436F-A640-732FEC55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AFA04-29DA-46B4-B9F2-C929D097E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6C231-CB20-4B8D-8C45-DC0C602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9E35F8-BB39-490A-9E74-16AFC2574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CD73E4-CFEE-436D-9F2F-7802F662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EF3CB0-8044-4A44-900D-FD1C956D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BC8FDC-9190-4D03-A54E-1171361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A5D3E1-1A66-4FD7-AA07-7DC4E6E7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40F9-C896-4FAD-8C7C-767675B4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003F26-85D9-46E2-9BA0-161F899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9FE6E-60DF-44A5-8279-DACC1279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14C0F-7D5E-4FAE-BBB3-43775934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F90E20-E04A-4EB1-8E0B-A7B71E49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69E8DE-852D-461B-A6C9-F69F5FAE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0E7E07-9C1A-4120-B8F1-BAF01B6B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04DCC-FD15-4EC9-9347-AD810B31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B3A9B-D425-4299-BBD2-11904EB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D15E6-97DA-4AFC-BCA0-18DD87C75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232ED-212E-4CC8-B0C2-F8B4AEA1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971A5-B6A4-4003-9CAD-1F475B93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CF990-C665-4540-AD07-781C865D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260FD-3347-4F5D-88A6-ECD4B276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76B70-46A4-4673-8323-8D90C7AE4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A250DF-47C2-436B-BB68-2476DCAED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3D669-A898-4A8A-A8F6-6F60420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0D09DD-CB47-492E-AA54-98FE7C3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9EB2C-48C1-429A-B65F-E98C602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FEFC7-8CD9-4C9D-9629-A6B7E929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9AACA-8636-4F1E-BBB1-EB6486BA1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1B2EF-D5DD-4E66-9A2D-97672035F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56FC-4CF2-46F6-9905-F1D5C70333B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F1312-7837-4F88-B03C-65CBE6CA7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0C39A-6B16-4F29-886B-8E9211923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4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1.png"/><Relationship Id="rId7" Type="http://schemas.openxmlformats.org/officeDocument/2006/relationships/image" Target="../media/image13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0.png"/><Relationship Id="rId18" Type="http://schemas.openxmlformats.org/officeDocument/2006/relationships/image" Target="../media/image147.png"/><Relationship Id="rId3" Type="http://schemas.openxmlformats.org/officeDocument/2006/relationships/image" Target="../media/image1371.png"/><Relationship Id="rId7" Type="http://schemas.openxmlformats.org/officeDocument/2006/relationships/image" Target="../media/image142.png"/><Relationship Id="rId12" Type="http://schemas.openxmlformats.org/officeDocument/2006/relationships/image" Target="../media/image1310.png"/><Relationship Id="rId17" Type="http://schemas.openxmlformats.org/officeDocument/2006/relationships/image" Target="../media/image146.png"/><Relationship Id="rId2" Type="http://schemas.openxmlformats.org/officeDocument/2006/relationships/image" Target="../media/image139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0.png"/><Relationship Id="rId15" Type="http://schemas.openxmlformats.org/officeDocument/2006/relationships/image" Target="../media/image144.png"/><Relationship Id="rId10" Type="http://schemas.openxmlformats.org/officeDocument/2006/relationships/image" Target="../media/image1290.png"/><Relationship Id="rId19" Type="http://schemas.openxmlformats.org/officeDocument/2006/relationships/image" Target="../media/image148.png"/><Relationship Id="rId4" Type="http://schemas.openxmlformats.org/officeDocument/2006/relationships/image" Target="../media/image140.png"/><Relationship Id="rId14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D74E8F-57A1-4786-AB9C-9B739C28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12192000" cy="6136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85D86-4543-4096-995A-F8F55EE6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6" y="796446"/>
            <a:ext cx="1975187" cy="26325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8CF97-6AEC-4D04-A7C4-23CF38468779}"/>
              </a:ext>
            </a:extLst>
          </p:cNvPr>
          <p:cNvSpPr/>
          <p:nvPr/>
        </p:nvSpPr>
        <p:spPr>
          <a:xfrm>
            <a:off x="5656772" y="1355104"/>
            <a:ext cx="6052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ВАРИАНТ №</a:t>
            </a: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endParaRPr kumimoji="0" lang="ru-RU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7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D06342-543A-49E9-8091-76FD7D934D54}"/>
              </a:ext>
            </a:extLst>
          </p:cNvPr>
          <p:cNvSpPr txBox="1"/>
          <p:nvPr/>
        </p:nvSpPr>
        <p:spPr>
          <a:xfrm>
            <a:off x="215720" y="520194"/>
            <a:ext cx="11872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Какая из точек (1, 2, 3 или 4) является изображением точки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S,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полученным в тонкой собирающей линзе с фокусным расстоянием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(см. рисунок)?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4CCBE1-7EA4-4AB6-B91F-064301B2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1" y="520194"/>
            <a:ext cx="752475" cy="45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171357-4724-442C-A8E0-66E31A85E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25" y="5313819"/>
            <a:ext cx="3021370" cy="494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88B96A-95F9-4D85-964E-BE463CD1BAEF}"/>
              </a:ext>
            </a:extLst>
          </p:cNvPr>
          <p:cNvSpPr txBox="1"/>
          <p:nvPr/>
        </p:nvSpPr>
        <p:spPr>
          <a:xfrm>
            <a:off x="9487528" y="534667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3B6487-B8EB-4EF4-B180-9A9B3FF53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352" y="1759482"/>
            <a:ext cx="6205891" cy="407106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0083D0C-2502-4D74-973E-A5E10593123C}"/>
              </a:ext>
            </a:extLst>
          </p:cNvPr>
          <p:cNvCxnSpPr/>
          <p:nvPr/>
        </p:nvCxnSpPr>
        <p:spPr>
          <a:xfrm>
            <a:off x="3503054" y="2472744"/>
            <a:ext cx="2214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4AF5AB6-088B-4F87-8F8E-4A7CCC83B876}"/>
              </a:ext>
            </a:extLst>
          </p:cNvPr>
          <p:cNvCxnSpPr/>
          <p:nvPr/>
        </p:nvCxnSpPr>
        <p:spPr>
          <a:xfrm>
            <a:off x="5717297" y="2446986"/>
            <a:ext cx="2010027" cy="349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E534166-62F9-4A43-A9E1-D5E45369BAC4}"/>
              </a:ext>
            </a:extLst>
          </p:cNvPr>
          <p:cNvCxnSpPr/>
          <p:nvPr/>
        </p:nvCxnSpPr>
        <p:spPr>
          <a:xfrm>
            <a:off x="3503054" y="2472744"/>
            <a:ext cx="5074971" cy="2828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52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D2184E-9AB9-4211-8997-3F7E6FFB6090}"/>
              </a:ext>
            </a:extLst>
          </p:cNvPr>
          <p:cNvSpPr txBox="1"/>
          <p:nvPr/>
        </p:nvSpPr>
        <p:spPr>
          <a:xfrm>
            <a:off x="78344" y="430204"/>
            <a:ext cx="97997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Незаряженное металлическое тело, продольное сечение которого показано на рисунке, поместили в однородное электрическое поле напряжённостью Ё.</a:t>
            </a:r>
          </a:p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Из приведённого ниже списка выберите все верные утверждения, описывающие результаты воздействия этого поля на металлическое тело.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3B4AA-1FB5-4195-A235-365BA3B51715}"/>
              </a:ext>
            </a:extLst>
          </p:cNvPr>
          <p:cNvSpPr txBox="1"/>
          <p:nvPr/>
        </p:nvSpPr>
        <p:spPr>
          <a:xfrm>
            <a:off x="78344" y="2771933"/>
            <a:ext cx="11992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Из приведённого ниже списка выберите все правильные утверждения, характеризующие данный процесс.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0D31AB-B0A2-42E6-A2EA-1BD87935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" y="462136"/>
            <a:ext cx="742950" cy="428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C0EFE0-4C9A-41F8-8077-96FD1824034A}"/>
              </a:ext>
            </a:extLst>
          </p:cNvPr>
          <p:cNvSpPr txBox="1"/>
          <p:nvPr/>
        </p:nvSpPr>
        <p:spPr>
          <a:xfrm>
            <a:off x="0" y="3666528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80975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	Напряжённость электрического поля в точке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D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равна нулю.</a:t>
            </a:r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Верно.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defTabSz="180975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	Потенциалы точек В и С равны.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Верно.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defTabSz="541338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	Концентрация свободных электронов в точке А наибольшая.     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defTabSz="180975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	В точке В индуцируется отрицательный заряд.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Верно.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457200" marR="0" indent="-457200" algn="l" defTabSz="180975" rtl="0">
              <a:buAutoNum type="arabicParenR" startAt="5"/>
            </a:pP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точке А индуцируется положительный заряд. 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26E519-7C9F-4E67-802C-7722FBCA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79" y="5883460"/>
            <a:ext cx="3186851" cy="4975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00BCB9-EECE-48CA-AD7B-2BAE15B2AD05}"/>
              </a:ext>
            </a:extLst>
          </p:cNvPr>
          <p:cNvSpPr txBox="1"/>
          <p:nvPr/>
        </p:nvSpPr>
        <p:spPr>
          <a:xfrm>
            <a:off x="9349694" y="593175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6CCC0C-B66B-4F6A-A359-BBBADB4017B7}"/>
              </a:ext>
            </a:extLst>
          </p:cNvPr>
          <p:cNvSpPr txBox="1"/>
          <p:nvPr/>
        </p:nvSpPr>
        <p:spPr>
          <a:xfrm>
            <a:off x="9718706" y="594901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42C72-5BAD-4B24-AC1A-46E7821CB1C1}"/>
              </a:ext>
            </a:extLst>
          </p:cNvPr>
          <p:cNvSpPr txBox="1"/>
          <p:nvPr/>
        </p:nvSpPr>
        <p:spPr>
          <a:xfrm>
            <a:off x="10061868" y="5947058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B7B969-CC14-4CE4-AE8C-0FC030A05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718" y="540595"/>
            <a:ext cx="18002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5395D0-F815-4003-9663-546D8849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78" y="4769160"/>
            <a:ext cx="7890012" cy="1214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640043-4F98-49F9-B60A-4D5F43A30BCD}"/>
              </a:ext>
            </a:extLst>
          </p:cNvPr>
          <p:cNvSpPr txBox="1"/>
          <p:nvPr/>
        </p:nvSpPr>
        <p:spPr>
          <a:xfrm>
            <a:off x="112690" y="436378"/>
            <a:ext cx="119236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defTabSz="179388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Заряженный конденсатор подключили к резистору, и конденсатор стал разряжаться. Как меняются в процессе разрядки конденсатора его электроёмкость и разность потенциалов между обкладками конденсатора?</a:t>
            </a:r>
          </a:p>
          <a:p>
            <a:pPr marR="0" indent="720725" algn="just" defTabSz="179388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marR="0" indent="720725" algn="just" defTabSz="179388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	увеличивается</a:t>
            </a:r>
          </a:p>
          <a:p>
            <a:pPr marR="0" indent="720725" algn="just" defTabSz="179388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	уменьшается</a:t>
            </a:r>
          </a:p>
          <a:p>
            <a:pPr marR="0" indent="720725" algn="just" defTabSz="179388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	не изменяется</a:t>
            </a:r>
          </a:p>
          <a:p>
            <a:pPr marR="0" indent="720725" algn="just" defTabSz="179388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F17B73-9631-4EE9-AE8C-2380600DF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0" y="436378"/>
            <a:ext cx="752475" cy="4476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E5B302-71BC-4341-A4C5-D6B9EFDD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363" y="5915664"/>
            <a:ext cx="3033746" cy="475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2E45-66CB-47F6-BADC-986A9B7A1FA3}"/>
              </a:ext>
            </a:extLst>
          </p:cNvPr>
          <p:cNvSpPr txBox="1"/>
          <p:nvPr/>
        </p:nvSpPr>
        <p:spPr>
          <a:xfrm>
            <a:off x="9537275" y="5929527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21397F-59B8-4EB9-93EC-C854CEE89F7F}"/>
              </a:ext>
            </a:extLst>
          </p:cNvPr>
          <p:cNvSpPr txBox="1"/>
          <p:nvPr/>
        </p:nvSpPr>
        <p:spPr>
          <a:xfrm>
            <a:off x="9848140" y="592952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3430B0-B3AF-492E-84A0-55195FC4B66B}"/>
              </a:ext>
            </a:extLst>
          </p:cNvPr>
          <p:cNvSpPr txBox="1"/>
          <p:nvPr/>
        </p:nvSpPr>
        <p:spPr>
          <a:xfrm>
            <a:off x="2825236" y="546786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D43D8E-9DD2-4176-9015-89A4C1198A1B}"/>
              </a:ext>
            </a:extLst>
          </p:cNvPr>
          <p:cNvSpPr txBox="1"/>
          <p:nvPr/>
        </p:nvSpPr>
        <p:spPr>
          <a:xfrm>
            <a:off x="6814394" y="546786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EDD4BE-3A6A-417F-B659-1B556AC5EF96}"/>
                  </a:ext>
                </a:extLst>
              </p:cNvPr>
              <p:cNvSpPr txBox="1"/>
              <p:nvPr/>
            </p:nvSpPr>
            <p:spPr>
              <a:xfrm>
                <a:off x="8322498" y="4039335"/>
                <a:ext cx="342029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EDD4BE-3A6A-417F-B659-1B556AC5E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498" y="4039335"/>
                <a:ext cx="3420295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37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78ECC-987B-4F49-8D66-0806174EB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6" y="430042"/>
            <a:ext cx="762000" cy="4381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4218F9-986A-4673-9C85-E4B509C3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27" y="5844755"/>
            <a:ext cx="2975690" cy="471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F9BD5D-53CB-424C-B59E-663E40A40470}"/>
              </a:ext>
            </a:extLst>
          </p:cNvPr>
          <p:cNvSpPr txBox="1"/>
          <p:nvPr/>
        </p:nvSpPr>
        <p:spPr>
          <a:xfrm>
            <a:off x="9480323" y="58752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580BE2-6161-44A6-92A5-9163D2CBA714}"/>
              </a:ext>
            </a:extLst>
          </p:cNvPr>
          <p:cNvSpPr txBox="1"/>
          <p:nvPr/>
        </p:nvSpPr>
        <p:spPr>
          <a:xfrm>
            <a:off x="9810698" y="587594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1A928A-E31E-4638-B8AD-87DAF8C57956}"/>
              </a:ext>
            </a:extLst>
          </p:cNvPr>
          <p:cNvSpPr txBox="1"/>
          <p:nvPr/>
        </p:nvSpPr>
        <p:spPr>
          <a:xfrm>
            <a:off x="154863" y="404034"/>
            <a:ext cx="11887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Закон радиоактивного распада ядер некоторого изотопа имеет вид: N=N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·2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l-GR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где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=0,04 с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Какой процент этих ядер распадётся за 50 с?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46496D-FC71-4E62-91A8-9B0D5DE991AA}"/>
                  </a:ext>
                </a:extLst>
              </p:cNvPr>
              <p:cNvSpPr txBox="1"/>
              <p:nvPr/>
            </p:nvSpPr>
            <p:spPr>
              <a:xfrm>
                <a:off x="282978" y="1926895"/>
                <a:ext cx="11759438" cy="751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100%=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100%=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0,04·50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100%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=25%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46496D-FC71-4E62-91A8-9B0D5DE9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78" y="1926895"/>
                <a:ext cx="11759438" cy="751360"/>
              </a:xfrm>
              <a:prstGeom prst="rect">
                <a:avLst/>
              </a:prstGeom>
              <a:blipFill>
                <a:blip r:embed="rId4"/>
                <a:stretch>
                  <a:fillRect l="-156" b="-10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2AA728-A771-4B38-99C4-F3E6DA08E8E7}"/>
                  </a:ext>
                </a:extLst>
              </p:cNvPr>
              <p:cNvSpPr txBox="1"/>
              <p:nvPr/>
            </p:nvSpPr>
            <p:spPr>
              <a:xfrm>
                <a:off x="3760631" y="3748859"/>
                <a:ext cx="40011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=100%−25%=75%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2AA728-A771-4B38-99C4-F3E6DA08E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3748859"/>
                <a:ext cx="400116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20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094802-EB76-4252-AF0E-BFA134AF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91" y="5367720"/>
            <a:ext cx="7045820" cy="10372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F91DC-DBD5-4397-9AB0-952BAE88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" y="445676"/>
            <a:ext cx="752475" cy="428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AEAEA-ECB6-406E-AF5D-A40918F38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071" y="5859886"/>
            <a:ext cx="3224481" cy="501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FE5ACE-3E3D-4AF3-9816-EA4CC8250408}"/>
                  </a:ext>
                </a:extLst>
              </p:cNvPr>
              <p:cNvSpPr txBox="1"/>
              <p:nvPr/>
            </p:nvSpPr>
            <p:spPr>
              <a:xfrm>
                <a:off x="9162651" y="5352993"/>
                <a:ext cx="27974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FE5ACE-3E3D-4AF3-9816-EA4CC825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651" y="5352993"/>
                <a:ext cx="279743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77EABBB-2355-4C04-B5F0-DF89CAD5E558}"/>
              </a:ext>
            </a:extLst>
          </p:cNvPr>
          <p:cNvSpPr txBox="1"/>
          <p:nvPr/>
        </p:nvSpPr>
        <p:spPr>
          <a:xfrm>
            <a:off x="9305815" y="589923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5B1CA3-F160-47FE-86D4-2F5DFBE37CC4}"/>
              </a:ext>
            </a:extLst>
          </p:cNvPr>
          <p:cNvSpPr txBox="1"/>
          <p:nvPr/>
        </p:nvSpPr>
        <p:spPr>
          <a:xfrm>
            <a:off x="3938135" y="596628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22677-4ABD-4D55-946F-A43E81571FFC}"/>
              </a:ext>
            </a:extLst>
          </p:cNvPr>
          <p:cNvSpPr txBox="1"/>
          <p:nvPr/>
        </p:nvSpPr>
        <p:spPr>
          <a:xfrm>
            <a:off x="7161746" y="5943257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71388-689D-48E3-BCCF-88BFDE252890}"/>
              </a:ext>
            </a:extLst>
          </p:cNvPr>
          <p:cNvSpPr txBox="1"/>
          <p:nvPr/>
        </p:nvSpPr>
        <p:spPr>
          <a:xfrm>
            <a:off x="9674827" y="589923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F11FB-4020-4F1A-A295-2C4505930838}"/>
              </a:ext>
            </a:extLst>
          </p:cNvPr>
          <p:cNvSpPr txBox="1"/>
          <p:nvPr/>
        </p:nvSpPr>
        <p:spPr>
          <a:xfrm>
            <a:off x="142740" y="430051"/>
            <a:ext cx="119065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исследовании зависимости кинетической энергии фотоэлектронов от частоты падающего света фотоэлемент освещался через различные светофильтры. В первой серии опытов использовался светофильтр, пропускающий только фиолетовый свет, а во второй — пропускающий только красный свет. В каждом опыте наблюдали явление фотоэффекта.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 изменились длина волны света, падающего на фотоэлемент, и максимальная кинетическая энергия фотоэлектронов при переходе от первой серии опытов ко второй? Для каждой величины определите соответствующий характер её изменения: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 увеличилась	2) уменьшилась	3) не изменилась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</p:spTree>
    <p:extLst>
      <p:ext uri="{BB962C8B-B14F-4D97-AF65-F5344CB8AC3E}">
        <p14:creationId xmlns:p14="http://schemas.microsoft.com/office/powerpoint/2010/main" val="298436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C87DA-A5BB-4A0E-824E-EADD0DD4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9" y="453936"/>
            <a:ext cx="742950" cy="447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365E3-6032-4A59-A700-8138186A4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84" y="5894612"/>
            <a:ext cx="3423969" cy="535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D9CC6E-26B4-433E-96D7-B000631AB8D4}"/>
              </a:ext>
            </a:extLst>
          </p:cNvPr>
          <p:cNvSpPr txBox="1"/>
          <p:nvPr/>
        </p:nvSpPr>
        <p:spPr>
          <a:xfrm>
            <a:off x="9492405" y="594508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8F32A-EDF6-4499-9E22-30D9BA9E4A8D}"/>
              </a:ext>
            </a:extLst>
          </p:cNvPr>
          <p:cNvSpPr txBox="1"/>
          <p:nvPr/>
        </p:nvSpPr>
        <p:spPr>
          <a:xfrm>
            <a:off x="9123393" y="594426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8C4CE-49AA-4034-BA01-D7A2FC28BF4F}"/>
              </a:ext>
            </a:extLst>
          </p:cNvPr>
          <p:cNvSpPr txBox="1"/>
          <p:nvPr/>
        </p:nvSpPr>
        <p:spPr>
          <a:xfrm>
            <a:off x="201769" y="453936"/>
            <a:ext cx="118517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все верные утверждения о физических явлениях, величинах и закономерностях. Запишите цифры, под которыми они указаны.</a:t>
            </a:r>
          </a:p>
          <a:p>
            <a:pPr indent="72072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	В инерциальной системе отсчёта изменение импульса тела равно импульсу равнодействующей сил, действующих на тело.</a:t>
            </a:r>
          </a:p>
          <a:p>
            <a:pPr indent="72072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	При постоянном давлении работа газа при расширении прямо пропорциональна изменению его объёма.</a:t>
            </a:r>
          </a:p>
          <a:p>
            <a:pPr indent="72072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	Силой Лоренца называют силу, с которой однородное электрическое поле действует на постоянные магниты.</a:t>
            </a:r>
          </a:p>
          <a:p>
            <a:pPr indent="72072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	Если замкнутый проводящий контур покоится в постоянном магнитном поле, то в нём возникает индукционный ток.</a:t>
            </a:r>
          </a:p>
          <a:p>
            <a:pPr indent="72072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5)	Энергия связи ядра равна той энергии, которая выделяется при образовании ядра из отдельных протонов и нейтронов.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9695F-B9A3-4838-AB55-55C005F19B26}"/>
              </a:ext>
            </a:extLst>
          </p:cNvPr>
          <p:cNvSpPr txBox="1"/>
          <p:nvPr/>
        </p:nvSpPr>
        <p:spPr>
          <a:xfrm>
            <a:off x="9861417" y="593138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5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015AA4-6559-4ACA-B5EF-8ED484185AE7}"/>
              </a:ext>
            </a:extLst>
          </p:cNvPr>
          <p:cNvSpPr txBox="1"/>
          <p:nvPr/>
        </p:nvSpPr>
        <p:spPr>
          <a:xfrm>
            <a:off x="228598" y="539616"/>
            <a:ext cx="78722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Определите показания вольтметра (см. рисунок) с учётом абсолютной погрешности измерений, если абсолютная погрешность прямого измерения напряжения равна цене деления вольтметра. Вольтметр проградуирован в вольтах.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599A9-CCC7-4D07-B94F-E3BB4C47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39616"/>
            <a:ext cx="762000" cy="4381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10207F-9D43-4D33-A413-8A9D1A095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996" y="5684815"/>
            <a:ext cx="3321677" cy="518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BD75AC-372C-4092-88A8-8CE75F120D5F}"/>
              </a:ext>
            </a:extLst>
          </p:cNvPr>
          <p:cNvSpPr txBox="1"/>
          <p:nvPr/>
        </p:nvSpPr>
        <p:spPr>
          <a:xfrm>
            <a:off x="9242828" y="571307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5F750-2EDC-4664-B055-3384ED69B181}"/>
              </a:ext>
            </a:extLst>
          </p:cNvPr>
          <p:cNvSpPr txBox="1"/>
          <p:nvPr/>
        </p:nvSpPr>
        <p:spPr>
          <a:xfrm>
            <a:off x="9547720" y="571432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9C940-E28F-4424-8029-8EB1E0367851}"/>
              </a:ext>
            </a:extLst>
          </p:cNvPr>
          <p:cNvSpPr txBox="1"/>
          <p:nvPr/>
        </p:nvSpPr>
        <p:spPr>
          <a:xfrm>
            <a:off x="9890975" y="571557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3200BE-DF91-4B9F-A115-5AAE497B0A62}"/>
              </a:ext>
            </a:extLst>
          </p:cNvPr>
          <p:cNvSpPr txBox="1"/>
          <p:nvPr/>
        </p:nvSpPr>
        <p:spPr>
          <a:xfrm>
            <a:off x="10253557" y="571883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8C334C-08D1-47A7-B391-AD26A38DD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994" y="539615"/>
            <a:ext cx="3746679" cy="37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1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12783-0F39-48AB-B6DA-52214461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62" y="2450515"/>
            <a:ext cx="9941875" cy="2557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0B9CC-A5D1-4722-BF55-618376519D70}"/>
              </a:ext>
            </a:extLst>
          </p:cNvPr>
          <p:cNvSpPr txBox="1"/>
          <p:nvPr/>
        </p:nvSpPr>
        <p:spPr>
          <a:xfrm>
            <a:off x="125566" y="477103"/>
            <a:ext cx="117348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Ученику необходимо на опыте обнаружить зависимость периода свободных колебаний пружинного маятника от массы груза. У него имеется пять пружинных маятников, характеристики которых приведены в таблице. Какие два маятника необходимо взять ученику, чтобы провести данное исследование? Грузы сплошные.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6790A-D79E-4285-A537-6BCAAEE70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8" y="477103"/>
            <a:ext cx="714375" cy="4095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6C7A8C-982F-40A4-A55B-563ADFDAA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50" y="5813766"/>
            <a:ext cx="3528812" cy="567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973770-0425-415D-99C3-95D3C9D8E356}"/>
              </a:ext>
            </a:extLst>
          </p:cNvPr>
          <p:cNvSpPr txBox="1"/>
          <p:nvPr/>
        </p:nvSpPr>
        <p:spPr>
          <a:xfrm>
            <a:off x="9457429" y="586528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C7BC-7C66-4882-AA61-F444AF852E2C}"/>
              </a:ext>
            </a:extLst>
          </p:cNvPr>
          <p:cNvSpPr txBox="1"/>
          <p:nvPr/>
        </p:nvSpPr>
        <p:spPr>
          <a:xfrm>
            <a:off x="9088417" y="5866498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E69669E-DC64-4BA7-A743-689822924C80}"/>
              </a:ext>
            </a:extLst>
          </p:cNvPr>
          <p:cNvSpPr/>
          <p:nvPr/>
        </p:nvSpPr>
        <p:spPr>
          <a:xfrm>
            <a:off x="3721992" y="3171422"/>
            <a:ext cx="49802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41424A9-A235-4344-988C-0191087B961E}"/>
              </a:ext>
            </a:extLst>
          </p:cNvPr>
          <p:cNvSpPr/>
          <p:nvPr/>
        </p:nvSpPr>
        <p:spPr>
          <a:xfrm>
            <a:off x="3721991" y="3892329"/>
            <a:ext cx="49802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02D81D3-746A-45A6-B835-E504781521B8}"/>
              </a:ext>
            </a:extLst>
          </p:cNvPr>
          <p:cNvSpPr/>
          <p:nvPr/>
        </p:nvSpPr>
        <p:spPr>
          <a:xfrm>
            <a:off x="8414374" y="3171422"/>
            <a:ext cx="14120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9BF2F13-C32E-4B3B-A603-B25199331A04}"/>
              </a:ext>
            </a:extLst>
          </p:cNvPr>
          <p:cNvSpPr/>
          <p:nvPr/>
        </p:nvSpPr>
        <p:spPr>
          <a:xfrm>
            <a:off x="8802773" y="3892329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02A3E85-B0A5-4EEA-83A6-249A1895FAEE}"/>
              </a:ext>
            </a:extLst>
          </p:cNvPr>
          <p:cNvSpPr/>
          <p:nvPr/>
        </p:nvSpPr>
        <p:spPr>
          <a:xfrm>
            <a:off x="5885733" y="3870141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004C43F-BF58-4DDC-BC5A-F5EE2122AD25}"/>
              </a:ext>
            </a:extLst>
          </p:cNvPr>
          <p:cNvSpPr/>
          <p:nvPr/>
        </p:nvSpPr>
        <p:spPr>
          <a:xfrm>
            <a:off x="5885733" y="3171422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E59F0E-3306-412E-BBDB-B64A352056D5}"/>
                  </a:ext>
                </a:extLst>
              </p:cNvPr>
              <p:cNvSpPr txBox="1"/>
              <p:nvPr/>
            </p:nvSpPr>
            <p:spPr>
              <a:xfrm>
                <a:off x="3010420" y="5153299"/>
                <a:ext cx="1921167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E59F0E-3306-412E-BBDB-B64A35205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420" y="5153299"/>
                <a:ext cx="1921167" cy="876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89F919-F0D9-4B67-B7D7-78813AF1848C}"/>
                  </a:ext>
                </a:extLst>
              </p:cNvPr>
              <p:cNvSpPr txBox="1"/>
              <p:nvPr/>
            </p:nvSpPr>
            <p:spPr>
              <a:xfrm>
                <a:off x="5376473" y="5382879"/>
                <a:ext cx="16537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89F919-F0D9-4B67-B7D7-78813AF18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473" y="5382879"/>
                <a:ext cx="165378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89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77F6CA-8AF6-411E-B4F5-4142B3F92582}"/>
              </a:ext>
            </a:extLst>
          </p:cNvPr>
          <p:cNvSpPr txBox="1"/>
          <p:nvPr/>
        </p:nvSpPr>
        <p:spPr>
          <a:xfrm>
            <a:off x="383146" y="578046"/>
            <a:ext cx="117101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Маленький незаряженный шарик, подвешенный на непроводящей нити, помещён над горизонтальной диэлектрической пластиной, равномерно заряженной положительным зарядом. Размеры пластины во много раз превышают длину нити. Опираясь на законы механики и электродинамики, объясните, как изменится период малых свободных колебаний шарика, если ему сообщить отрицательный заряд.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C1C93-502B-4B99-B5CD-6E80E688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46" y="578046"/>
            <a:ext cx="742950" cy="381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94E741-620B-473B-B935-B8D9E713E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48" y="2853781"/>
            <a:ext cx="2210834" cy="28652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C3DA57-1A26-4D41-93BB-12CA7835CAAE}"/>
              </a:ext>
            </a:extLst>
          </p:cNvPr>
          <p:cNvSpPr/>
          <p:nvPr/>
        </p:nvSpPr>
        <p:spPr>
          <a:xfrm>
            <a:off x="897496" y="6087575"/>
            <a:ext cx="3876541" cy="277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+ + + + + + + + + + + + + + + + +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B2247-BE7E-4322-AF55-E69FDA215FDB}"/>
                  </a:ext>
                </a:extLst>
              </p:cNvPr>
              <p:cNvSpPr txBox="1"/>
              <p:nvPr/>
            </p:nvSpPr>
            <p:spPr>
              <a:xfrm>
                <a:off x="4958366" y="2965778"/>
                <a:ext cx="1844479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B2247-BE7E-4322-AF55-E69FDA215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66" y="2965778"/>
                <a:ext cx="1844479" cy="1273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A1E929-148E-48BF-A5D9-3DE27B888FF8}"/>
                  </a:ext>
                </a:extLst>
              </p:cNvPr>
              <p:cNvSpPr txBox="1"/>
              <p:nvPr/>
            </p:nvSpPr>
            <p:spPr>
              <a:xfrm>
                <a:off x="7815329" y="2913483"/>
                <a:ext cx="182787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A1E929-148E-48BF-A5D9-3DE27B888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329" y="2913483"/>
                <a:ext cx="1827872" cy="1273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86FC4A6-5111-43FC-BE5D-497DC8DD89BD}"/>
              </a:ext>
            </a:extLst>
          </p:cNvPr>
          <p:cNvCxnSpPr/>
          <p:nvPr/>
        </p:nvCxnSpPr>
        <p:spPr>
          <a:xfrm>
            <a:off x="3724835" y="5338482"/>
            <a:ext cx="0" cy="749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13FD14-61E8-47DC-8F3C-B05E4A1A628F}"/>
                  </a:ext>
                </a:extLst>
              </p:cNvPr>
              <p:cNvSpPr txBox="1"/>
              <p:nvPr/>
            </p:nvSpPr>
            <p:spPr>
              <a:xfrm>
                <a:off x="3945882" y="5707006"/>
                <a:ext cx="2030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13FD14-61E8-47DC-8F3C-B05E4A1A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82" y="5707006"/>
                <a:ext cx="203004" cy="310598"/>
              </a:xfrm>
              <a:prstGeom prst="rect">
                <a:avLst/>
              </a:prstGeom>
              <a:blipFill>
                <a:blip r:embed="rId6"/>
                <a:stretch>
                  <a:fillRect l="-26471" t="-43137" r="-97059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468B3A2-3BAB-4D76-A71F-1FA502980A7B}"/>
              </a:ext>
            </a:extLst>
          </p:cNvPr>
          <p:cNvCxnSpPr>
            <a:cxnSpLocks/>
          </p:cNvCxnSpPr>
          <p:nvPr/>
        </p:nvCxnSpPr>
        <p:spPr>
          <a:xfrm>
            <a:off x="3724835" y="5332459"/>
            <a:ext cx="0" cy="37454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E3D760-38BA-496A-AEDF-80FCECCCDC4E}"/>
                  </a:ext>
                </a:extLst>
              </p:cNvPr>
              <p:cNvSpPr txBox="1"/>
              <p:nvPr/>
            </p:nvSpPr>
            <p:spPr>
              <a:xfrm>
                <a:off x="3945882" y="5332459"/>
                <a:ext cx="3919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E3D760-38BA-496A-AEDF-80FCECCC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82" y="5332459"/>
                <a:ext cx="391902" cy="276999"/>
              </a:xfrm>
              <a:prstGeom prst="rect">
                <a:avLst/>
              </a:prstGeom>
              <a:blipFill>
                <a:blip r:embed="rId7"/>
                <a:stretch>
                  <a:fillRect l="-15385" r="-1230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60AF0B-A1C4-4BDD-BB3A-F72D9BCFA4BC}"/>
                  </a:ext>
                </a:extLst>
              </p:cNvPr>
              <p:cNvSpPr txBox="1"/>
              <p:nvPr/>
            </p:nvSpPr>
            <p:spPr>
              <a:xfrm>
                <a:off x="4337784" y="4238819"/>
                <a:ext cx="7328738" cy="806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60AF0B-A1C4-4BDD-BB3A-F72D9BCF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84" y="4238819"/>
                <a:ext cx="7328738" cy="806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27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D6FC3-0419-4C6A-8E0D-D5FB19144B21}"/>
              </a:ext>
            </a:extLst>
          </p:cNvPr>
          <p:cNvSpPr txBox="1"/>
          <p:nvPr/>
        </p:nvSpPr>
        <p:spPr>
          <a:xfrm>
            <a:off x="241478" y="632935"/>
            <a:ext cx="11709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2788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Последний километр пути перед остановкой поезд преодолел за 250 с. Какова была скорость поезда в начале торможения? Ускорение поезда считать постоянным.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E55C6-A43F-4A43-983F-83B6E79D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8" y="571760"/>
            <a:ext cx="723900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60B262-352C-4697-9427-0007FC8A9EF8}"/>
                  </a:ext>
                </a:extLst>
              </p:cNvPr>
              <p:cNvSpPr txBox="1"/>
              <p:nvPr/>
            </p:nvSpPr>
            <p:spPr>
              <a:xfrm>
                <a:off x="273635" y="2492508"/>
                <a:ext cx="292630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= 25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1000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м</a:t>
                </a:r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b="0" baseline="-25000" dirty="0">
                    <a:cs typeface="Courier New" panose="02070309020205020404" pitchFamily="49" charset="0"/>
                  </a:rPr>
                  <a:t>0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 ?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60B262-352C-4697-9427-0007FC8A9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5" y="2492508"/>
                <a:ext cx="2926304" cy="1938992"/>
              </a:xfrm>
              <a:prstGeom prst="rect">
                <a:avLst/>
              </a:prstGeom>
              <a:blipFill>
                <a:blip r:embed="rId3"/>
                <a:stretch>
                  <a:fillRect l="-3333" t="-2516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7473360-A025-46D3-BB5E-576FF2824A39}"/>
              </a:ext>
            </a:extLst>
          </p:cNvPr>
          <p:cNvCxnSpPr>
            <a:cxnSpLocks/>
          </p:cNvCxnSpPr>
          <p:nvPr/>
        </p:nvCxnSpPr>
        <p:spPr>
          <a:xfrm>
            <a:off x="2954416" y="2796380"/>
            <a:ext cx="0" cy="1551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E81BAD6-E20B-4266-8082-C8796D2B2680}"/>
              </a:ext>
            </a:extLst>
          </p:cNvPr>
          <p:cNvCxnSpPr>
            <a:cxnSpLocks/>
          </p:cNvCxnSpPr>
          <p:nvPr/>
        </p:nvCxnSpPr>
        <p:spPr>
          <a:xfrm flipH="1">
            <a:off x="276373" y="3902517"/>
            <a:ext cx="271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62522D-904C-48A6-B381-64B083082898}"/>
              </a:ext>
            </a:extLst>
          </p:cNvPr>
          <p:cNvSpPr txBox="1"/>
          <p:nvPr/>
        </p:nvSpPr>
        <p:spPr>
          <a:xfrm>
            <a:off x="6122948" y="253879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894242-3A17-469C-ADB0-051CA3C2497E}"/>
                  </a:ext>
                </a:extLst>
              </p:cNvPr>
              <p:cNvSpPr txBox="1"/>
              <p:nvPr/>
            </p:nvSpPr>
            <p:spPr>
              <a:xfrm>
                <a:off x="9019378" y="5732622"/>
                <a:ext cx="24344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Ответ:8 </m:t>
                      </m:r>
                      <m:r>
                        <a:rPr lang="ru-RU" sz="3200" i="1">
                          <a:latin typeface="Cambria Math" panose="02040503050406030204" pitchFamily="18" charset="0"/>
                        </a:rPr>
                        <m:t>м/с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894242-3A17-469C-ADB0-051CA3C2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378" y="5732622"/>
                <a:ext cx="243444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94E827-E164-4D8C-A70F-5E1089347AA8}"/>
                  </a:ext>
                </a:extLst>
              </p:cNvPr>
              <p:cNvSpPr txBox="1"/>
              <p:nvPr/>
            </p:nvSpPr>
            <p:spPr>
              <a:xfrm>
                <a:off x="3049121" y="3244334"/>
                <a:ext cx="1885950" cy="828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94E827-E164-4D8C-A70F-5E1089347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21" y="3244334"/>
                <a:ext cx="1885950" cy="828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5F2DB3-9F3F-4E22-B92D-BCF99ACFB5F4}"/>
                  </a:ext>
                </a:extLst>
              </p:cNvPr>
              <p:cNvSpPr txBox="1"/>
              <p:nvPr/>
            </p:nvSpPr>
            <p:spPr>
              <a:xfrm>
                <a:off x="5632460" y="3301271"/>
                <a:ext cx="421948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∙1000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5F2DB3-9F3F-4E22-B92D-BCF99ACFB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60" y="3301271"/>
                <a:ext cx="4219488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45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E3BBFC-6BB4-484A-B2DB-201623B5F099}"/>
              </a:ext>
            </a:extLst>
          </p:cNvPr>
          <p:cNvSpPr txBox="1"/>
          <p:nvPr/>
        </p:nvSpPr>
        <p:spPr>
          <a:xfrm>
            <a:off x="241477" y="484931"/>
            <a:ext cx="69877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рисунке приведён график зависимости проекции </a:t>
            </a:r>
            <a:r>
              <a:rPr lang="en-US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en-US" sz="2400" b="0" i="0" u="none" strike="noStrike" baseline="-25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скорости тела от времени Определите проекцию а</a:t>
            </a:r>
            <a:r>
              <a:rPr lang="ru-RU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х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ускорения этого тела в момент времени 15 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6AF793-EDF4-435A-A779-C2407688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7" y="475272"/>
            <a:ext cx="723900" cy="419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90376B-C038-4DC1-9E70-FB95654A39FD}"/>
              </a:ext>
            </a:extLst>
          </p:cNvPr>
          <p:cNvSpPr txBox="1"/>
          <p:nvPr/>
        </p:nvSpPr>
        <p:spPr>
          <a:xfrm>
            <a:off x="241478" y="3338794"/>
            <a:ext cx="117090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811213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инерциальной системе отсчёта сила 50 Н сообщает телу массой 5 кг некоторое ускорение. Какова масса тела, которому сила 60 Н сообщает такое же ускорение?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DC45A5-E7DB-40D4-81C0-A143AD7BB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7" y="3392070"/>
            <a:ext cx="733425" cy="42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48226C-56A0-4075-8BB0-0D70E8967310}"/>
                  </a:ext>
                </a:extLst>
              </p:cNvPr>
              <p:cNvSpPr txBox="1"/>
              <p:nvPr/>
            </p:nvSpPr>
            <p:spPr>
              <a:xfrm>
                <a:off x="918412" y="2433582"/>
                <a:ext cx="4978992" cy="706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𝑣𝑥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0−5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=−1 </m:t>
                    </m:r>
                    <m:f>
                      <m:fPr>
                        <m:type m:val="skw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48226C-56A0-4075-8BB0-0D70E8967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12" y="2433582"/>
                <a:ext cx="4978992" cy="706540"/>
              </a:xfrm>
              <a:prstGeom prst="rect">
                <a:avLst/>
              </a:prstGeom>
              <a:blipFill>
                <a:blip r:embed="rId4"/>
                <a:stretch>
                  <a:fillRect t="-862" r="-2941" b="-20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A1C5AF-23F6-43F7-8010-CC4C16509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23" y="2827136"/>
            <a:ext cx="2781300" cy="4476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74734F-C97A-4201-9BA4-BB3F80A1B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23" y="5908067"/>
            <a:ext cx="2781300" cy="447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B9E73C-7779-4983-BBFE-229891DF59B5}"/>
              </a:ext>
            </a:extLst>
          </p:cNvPr>
          <p:cNvSpPr txBox="1"/>
          <p:nvPr/>
        </p:nvSpPr>
        <p:spPr>
          <a:xfrm>
            <a:off x="9556124" y="286791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70804E-F6C7-4CE0-8993-A71A94BDE2DF}"/>
              </a:ext>
            </a:extLst>
          </p:cNvPr>
          <p:cNvSpPr txBox="1"/>
          <p:nvPr/>
        </p:nvSpPr>
        <p:spPr>
          <a:xfrm>
            <a:off x="9856591" y="287918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6594AE-FFA1-4ACE-B59C-902B8782D4B5}"/>
              </a:ext>
            </a:extLst>
          </p:cNvPr>
          <p:cNvSpPr txBox="1"/>
          <p:nvPr/>
        </p:nvSpPr>
        <p:spPr>
          <a:xfrm>
            <a:off x="9581882" y="597142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444EB4-6314-4ABD-8E2C-96BEA69D4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6650" y="426079"/>
            <a:ext cx="4705350" cy="23241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740867C-E819-4546-930A-DCB355F06711}"/>
              </a:ext>
            </a:extLst>
          </p:cNvPr>
          <p:cNvCxnSpPr>
            <a:cxnSpLocks/>
          </p:cNvCxnSpPr>
          <p:nvPr/>
        </p:nvCxnSpPr>
        <p:spPr>
          <a:xfrm flipH="1">
            <a:off x="9894678" y="1415790"/>
            <a:ext cx="15368" cy="265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FF1526D-0892-4A57-A3F0-96EAA0B8CB1B}"/>
              </a:ext>
            </a:extLst>
          </p:cNvPr>
          <p:cNvCxnSpPr>
            <a:cxnSpLocks/>
          </p:cNvCxnSpPr>
          <p:nvPr/>
        </p:nvCxnSpPr>
        <p:spPr>
          <a:xfrm>
            <a:off x="9298546" y="798490"/>
            <a:ext cx="0" cy="921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76D302-EC42-4225-9345-62881F23EB74}"/>
                  </a:ext>
                </a:extLst>
              </p:cNvPr>
              <p:cNvSpPr txBox="1"/>
              <p:nvPr/>
            </p:nvSpPr>
            <p:spPr>
              <a:xfrm>
                <a:off x="965377" y="4920531"/>
                <a:ext cx="4131516" cy="764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 м/</m:t>
                    </m:r>
                    <m:sSup>
                      <m:sSup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76D302-EC42-4225-9345-62881F23E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77" y="4920531"/>
                <a:ext cx="4131516" cy="764568"/>
              </a:xfrm>
              <a:prstGeom prst="rect">
                <a:avLst/>
              </a:prstGeom>
              <a:blipFill>
                <a:blip r:embed="rId8"/>
                <a:stretch>
                  <a:fillRect t="-794" r="-501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194A95-4B22-4BC5-AA96-FD98CDE3BAC0}"/>
                  </a:ext>
                </a:extLst>
              </p:cNvPr>
              <p:cNvSpPr txBox="1"/>
              <p:nvPr/>
            </p:nvSpPr>
            <p:spPr>
              <a:xfrm>
                <a:off x="5367806" y="4907652"/>
                <a:ext cx="3582647" cy="699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кг</m:t>
                    </m:r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194A95-4B22-4BC5-AA96-FD98CDE3B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06" y="4907652"/>
                <a:ext cx="3582647" cy="699807"/>
              </a:xfrm>
              <a:prstGeom prst="rect">
                <a:avLst/>
              </a:prstGeom>
              <a:blipFill>
                <a:blip r:embed="rId9"/>
                <a:stretch>
                  <a:fillRect t="-1739" r="-5963" b="-2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15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69701-8095-4219-AE42-61FCD8F1D78B}"/>
              </a:ext>
            </a:extLst>
          </p:cNvPr>
          <p:cNvSpPr txBox="1"/>
          <p:nvPr/>
        </p:nvSpPr>
        <p:spPr>
          <a:xfrm>
            <a:off x="228599" y="481558"/>
            <a:ext cx="11671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2788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Аргону сообщили количество теплоты, равное 30 кДж, и он изобарно расширился. При этом объём газа увеличился на 0,6 м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Каково давление газа? Масса газа постоянна.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364B03-2C18-4937-A44C-06B05CE7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81558"/>
            <a:ext cx="7334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0B7B9F-045F-46EA-B2B3-F933A4A20208}"/>
                  </a:ext>
                </a:extLst>
              </p:cNvPr>
              <p:cNvSpPr txBox="1"/>
              <p:nvPr/>
            </p:nvSpPr>
            <p:spPr>
              <a:xfrm>
                <a:off x="383566" y="2420550"/>
                <a:ext cx="292630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= 30·10</a:t>
                </a:r>
                <a:r>
                  <a:rPr lang="en-US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Дж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∆V =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0,6 м</a:t>
                </a:r>
                <a:r>
                  <a:rPr lang="ru-RU" sz="2400" b="0" i="0" u="none" strike="noStrike" baseline="30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3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cs typeface="Courier New" panose="02070309020205020404" pitchFamily="49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−?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0B7B9F-045F-46EA-B2B3-F933A4A20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66" y="2420550"/>
                <a:ext cx="2926304" cy="1938992"/>
              </a:xfrm>
              <a:prstGeom prst="rect">
                <a:avLst/>
              </a:prstGeom>
              <a:blipFill>
                <a:blip r:embed="rId3"/>
                <a:stretch>
                  <a:fillRect l="-3333" t="-2516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5201FD-2E9C-4DAA-84F4-28A972A39720}"/>
              </a:ext>
            </a:extLst>
          </p:cNvPr>
          <p:cNvCxnSpPr>
            <a:cxnSpLocks/>
          </p:cNvCxnSpPr>
          <p:nvPr/>
        </p:nvCxnSpPr>
        <p:spPr>
          <a:xfrm>
            <a:off x="2842904" y="2662581"/>
            <a:ext cx="0" cy="1696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A46BAB5-0058-4F30-9667-B7AB7CB1ED92}"/>
              </a:ext>
            </a:extLst>
          </p:cNvPr>
          <p:cNvCxnSpPr>
            <a:cxnSpLocks/>
          </p:cNvCxnSpPr>
          <p:nvPr/>
        </p:nvCxnSpPr>
        <p:spPr>
          <a:xfrm flipH="1">
            <a:off x="383568" y="3801306"/>
            <a:ext cx="2449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1FA490-2135-40E2-A7C7-B7DA26B09BD8}"/>
              </a:ext>
            </a:extLst>
          </p:cNvPr>
          <p:cNvSpPr txBox="1"/>
          <p:nvPr/>
        </p:nvSpPr>
        <p:spPr>
          <a:xfrm>
            <a:off x="6211909" y="246670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73E2A0-AB9A-4431-9E45-1CE5D789CBDC}"/>
                  </a:ext>
                </a:extLst>
              </p:cNvPr>
              <p:cNvSpPr txBox="1"/>
              <p:nvPr/>
            </p:nvSpPr>
            <p:spPr>
              <a:xfrm>
                <a:off x="9170913" y="5883999"/>
                <a:ext cx="27919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0 кПа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73E2A0-AB9A-4431-9E45-1CE5D789C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913" y="5883999"/>
                <a:ext cx="279191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DEFD26-7053-4C23-95F9-A611C1A95953}"/>
                  </a:ext>
                </a:extLst>
              </p:cNvPr>
              <p:cNvSpPr txBox="1"/>
              <p:nvPr/>
            </p:nvSpPr>
            <p:spPr>
              <a:xfrm>
                <a:off x="3170734" y="2745772"/>
                <a:ext cx="415889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DEFD26-7053-4C23-95F9-A611C1A95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734" y="2745772"/>
                <a:ext cx="4158895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43CC6E-5B50-4FC8-AAF0-4B6EC9C938B2}"/>
                  </a:ext>
                </a:extLst>
              </p:cNvPr>
              <p:cNvSpPr txBox="1"/>
              <p:nvPr/>
            </p:nvSpPr>
            <p:spPr>
              <a:xfrm>
                <a:off x="5530087" y="3634244"/>
                <a:ext cx="3023072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43CC6E-5B50-4FC8-AAF0-4B6EC9C93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087" y="3634244"/>
                <a:ext cx="3023072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DED371-F26F-4B80-9E65-AB0BEC46AE99}"/>
                  </a:ext>
                </a:extLst>
              </p:cNvPr>
              <p:cNvSpPr txBox="1"/>
              <p:nvPr/>
            </p:nvSpPr>
            <p:spPr>
              <a:xfrm>
                <a:off x="7657458" y="2928373"/>
                <a:ext cx="1528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DED371-F26F-4B80-9E65-AB0BEC46A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458" y="2928373"/>
                <a:ext cx="152849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BBAA7-DB95-4EE9-A4AF-21AA3B2701FC}"/>
                  </a:ext>
                </a:extLst>
              </p:cNvPr>
              <p:cNvSpPr txBox="1"/>
              <p:nvPr/>
            </p:nvSpPr>
            <p:spPr>
              <a:xfrm>
                <a:off x="6083669" y="4391181"/>
                <a:ext cx="1787669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BBAA7-DB95-4EE9-A4AF-21AA3B270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669" y="4391181"/>
                <a:ext cx="1787669" cy="8154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362B00-B682-400A-A2B3-DAFCF300B2FB}"/>
                  </a:ext>
                </a:extLst>
              </p:cNvPr>
              <p:cNvSpPr txBox="1"/>
              <p:nvPr/>
            </p:nvSpPr>
            <p:spPr>
              <a:xfrm>
                <a:off x="1243694" y="5272213"/>
                <a:ext cx="6098240" cy="813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30·10</m:t>
                        </m:r>
                        <m:r>
                          <m:rPr>
                            <m:nor/>
                          </m:rPr>
                          <a:rPr lang="en-US" sz="2800" baseline="300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ru-RU" sz="2800" dirty="0">
                            <a:solidFill>
                              <a:srgbClr val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0,6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·10</m:t>
                    </m:r>
                    <m:r>
                      <m:rPr>
                        <m:nor/>
                      </m:rPr>
                      <a:rPr lang="en-US" sz="2800" b="0" i="0" baseline="300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4 </m:t>
                    </m:r>
                    <m:r>
                      <m:rPr>
                        <m:nor/>
                      </m:rPr>
                      <a:rPr lang="ru-RU" sz="28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Па.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362B00-B682-400A-A2B3-DAFCF300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694" y="5272213"/>
                <a:ext cx="6098240" cy="8137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81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D807A4-310F-4651-BAC1-A0381B97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3" y="446678"/>
            <a:ext cx="723900" cy="38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7A6357-B2F1-457E-9657-38236840E726}"/>
              </a:ext>
            </a:extLst>
          </p:cNvPr>
          <p:cNvSpPr txBox="1"/>
          <p:nvPr/>
        </p:nvSpPr>
        <p:spPr>
          <a:xfrm>
            <a:off x="293416" y="385891"/>
            <a:ext cx="74655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2788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вертикальном цилиндрическом сосуде с гладкими стенками под подвижным поршнем площадью поперечного сечения 50 см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находится разреженный газ (см. рисунок). При движении сосуда по вертикали с ускорением, направленным вверх и равным по модулю 2 м/с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высота столба газа под поршнем постоянна и на 5 % меньше, чем в покоящемся сосуде. Считая температуру газа под поршнем неизменной, а наружное давление постоянным и равным 28 кПа, определите массу поршня. Масса газа под поршнем постоянна.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933364-94D1-41DC-AC49-11DF8BD7A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23" y="1507609"/>
            <a:ext cx="4294877" cy="3019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05664C-31B8-4965-B503-44B4552AF220}"/>
                  </a:ext>
                </a:extLst>
              </p:cNvPr>
              <p:cNvSpPr txBox="1"/>
              <p:nvPr/>
            </p:nvSpPr>
            <p:spPr>
              <a:xfrm>
                <a:off x="9395672" y="3263817"/>
                <a:ext cx="310983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05664C-31B8-4965-B503-44B4552AF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672" y="3263817"/>
                <a:ext cx="310983" cy="4831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65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2526EF-144C-4EE1-A370-770FCF012AE2}"/>
                  </a:ext>
                </a:extLst>
              </p:cNvPr>
              <p:cNvSpPr txBox="1"/>
              <p:nvPr/>
            </p:nvSpPr>
            <p:spPr>
              <a:xfrm>
                <a:off x="365121" y="493723"/>
                <a:ext cx="36144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5·10</a:t>
                </a:r>
                <a:r>
                  <a:rPr lang="en-US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-3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м</a:t>
                </a:r>
                <a:r>
                  <a:rPr lang="ru-RU" sz="2400" b="0" i="0" u="none" strike="noStrike" baseline="30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 =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2 м/с</a:t>
                </a:r>
                <a:r>
                  <a:rPr lang="ru-RU" sz="2400" b="0" i="0" u="none" strike="noStrike" baseline="30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b="0" dirty="0"/>
                  <a:t>∆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·0,05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28·10</a:t>
                </a:r>
                <a:r>
                  <a:rPr lang="en-US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Па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m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2526EF-144C-4EE1-A370-770FCF012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1" y="493723"/>
                <a:ext cx="3614460" cy="2308324"/>
              </a:xfrm>
              <a:prstGeom prst="rect">
                <a:avLst/>
              </a:prstGeom>
              <a:blipFill>
                <a:blip r:embed="rId2"/>
                <a:stretch>
                  <a:fillRect l="-2698" t="-2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B4B8E50-BC65-49A9-B5A5-9EE119B20A42}"/>
              </a:ext>
            </a:extLst>
          </p:cNvPr>
          <p:cNvCxnSpPr>
            <a:cxnSpLocks/>
          </p:cNvCxnSpPr>
          <p:nvPr/>
        </p:nvCxnSpPr>
        <p:spPr>
          <a:xfrm>
            <a:off x="2877553" y="850276"/>
            <a:ext cx="0" cy="1801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9C52C2D-B984-4E99-A460-A3C6527CF7F4}"/>
              </a:ext>
            </a:extLst>
          </p:cNvPr>
          <p:cNvCxnSpPr>
            <a:cxnSpLocks/>
          </p:cNvCxnSpPr>
          <p:nvPr/>
        </p:nvCxnSpPr>
        <p:spPr>
          <a:xfrm flipH="1">
            <a:off x="112756" y="2405536"/>
            <a:ext cx="34856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B1888FB-DA77-47ED-93D1-6CC3C158E555}"/>
              </a:ext>
            </a:extLst>
          </p:cNvPr>
          <p:cNvSpPr txBox="1"/>
          <p:nvPr/>
        </p:nvSpPr>
        <p:spPr>
          <a:xfrm>
            <a:off x="5024391" y="515204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3BFC5B-68E1-4D3D-9CE9-D2BFB61FA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67" y="953714"/>
            <a:ext cx="4294877" cy="3019542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8EC989F-3AEC-4D9A-BEC7-D2EA4AAB46F6}"/>
              </a:ext>
            </a:extLst>
          </p:cNvPr>
          <p:cNvCxnSpPr>
            <a:cxnSpLocks/>
          </p:cNvCxnSpPr>
          <p:nvPr/>
        </p:nvCxnSpPr>
        <p:spPr>
          <a:xfrm>
            <a:off x="9878408" y="2342017"/>
            <a:ext cx="0" cy="77564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DC7C5E-E04C-425A-97CB-2225C72A94FC}"/>
                  </a:ext>
                </a:extLst>
              </p:cNvPr>
              <p:cNvSpPr txBox="1"/>
              <p:nvPr/>
            </p:nvSpPr>
            <p:spPr>
              <a:xfrm>
                <a:off x="10099455" y="2707644"/>
                <a:ext cx="39190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𝒎𝒈</m:t>
                          </m:r>
                        </m:e>
                      </m:ac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DC7C5E-E04C-425A-97CB-2225C72A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455" y="2707644"/>
                <a:ext cx="391902" cy="430887"/>
              </a:xfrm>
              <a:prstGeom prst="rect">
                <a:avLst/>
              </a:prstGeom>
              <a:blipFill>
                <a:blip r:embed="rId4"/>
                <a:stretch>
                  <a:fillRect l="-1563" r="-46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3D1A006-792C-4D46-9F87-B936A312C4CC}"/>
              </a:ext>
            </a:extLst>
          </p:cNvPr>
          <p:cNvCxnSpPr>
            <a:cxnSpLocks/>
          </p:cNvCxnSpPr>
          <p:nvPr/>
        </p:nvCxnSpPr>
        <p:spPr>
          <a:xfrm>
            <a:off x="9776906" y="2359822"/>
            <a:ext cx="0" cy="1004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9A226D-4D31-49DB-8362-AC6AACAEF019}"/>
                  </a:ext>
                </a:extLst>
              </p:cNvPr>
              <p:cNvSpPr txBox="1"/>
              <p:nvPr/>
            </p:nvSpPr>
            <p:spPr>
              <a:xfrm>
                <a:off x="9338840" y="2729838"/>
                <a:ext cx="453649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2800" b="1" i="1" baseline="-250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9A226D-4D31-49DB-8362-AC6AACAEF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40" y="2729838"/>
                <a:ext cx="453649" cy="483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4B33CBE-14DD-4229-B33E-99BEBF3C06A8}"/>
              </a:ext>
            </a:extLst>
          </p:cNvPr>
          <p:cNvCxnSpPr>
            <a:cxnSpLocks/>
          </p:cNvCxnSpPr>
          <p:nvPr/>
        </p:nvCxnSpPr>
        <p:spPr>
          <a:xfrm flipV="1">
            <a:off x="9878408" y="703681"/>
            <a:ext cx="0" cy="1643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981837-D445-4ED9-97B6-7047D6BFAF0C}"/>
                  </a:ext>
                </a:extLst>
              </p:cNvPr>
              <p:cNvSpPr txBox="1"/>
              <p:nvPr/>
            </p:nvSpPr>
            <p:spPr>
              <a:xfrm>
                <a:off x="9183348" y="820606"/>
                <a:ext cx="310983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981837-D445-4ED9-97B6-7047D6BFA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348" y="820606"/>
                <a:ext cx="310983" cy="4831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DEE5A4E-221C-48CE-99F0-311B77FB985B}"/>
              </a:ext>
            </a:extLst>
          </p:cNvPr>
          <p:cNvCxnSpPr>
            <a:cxnSpLocks/>
          </p:cNvCxnSpPr>
          <p:nvPr/>
        </p:nvCxnSpPr>
        <p:spPr>
          <a:xfrm flipV="1">
            <a:off x="7785847" y="658908"/>
            <a:ext cx="0" cy="318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472F64-56D2-4069-A1C1-F7AB95DE4A45}"/>
                  </a:ext>
                </a:extLst>
              </p:cNvPr>
              <p:cNvSpPr txBox="1"/>
              <p:nvPr/>
            </p:nvSpPr>
            <p:spPr>
              <a:xfrm>
                <a:off x="3956427" y="1042214"/>
                <a:ext cx="2996013" cy="485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472F64-56D2-4069-A1C1-F7AB95DE4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27" y="1042214"/>
                <a:ext cx="2996013" cy="4859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EDCF21-AAC0-47C3-9FEF-B4113876DD96}"/>
                  </a:ext>
                </a:extLst>
              </p:cNvPr>
              <p:cNvSpPr txBox="1"/>
              <p:nvPr/>
            </p:nvSpPr>
            <p:spPr>
              <a:xfrm>
                <a:off x="3520765" y="3172879"/>
                <a:ext cx="41621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EDCF21-AAC0-47C3-9FEF-B4113876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765" y="3172879"/>
                <a:ext cx="416210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0DA948-EB22-44D1-B3DA-48AFCB657EBB}"/>
                  </a:ext>
                </a:extLst>
              </p:cNvPr>
              <p:cNvSpPr txBox="1"/>
              <p:nvPr/>
            </p:nvSpPr>
            <p:spPr>
              <a:xfrm>
                <a:off x="783706" y="3991517"/>
                <a:ext cx="4621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0DA948-EB22-44D1-B3DA-48AFCB657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06" y="3991517"/>
                <a:ext cx="462133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9E8E2A-67E9-46AD-BF35-9BB9D069D452}"/>
                  </a:ext>
                </a:extLst>
              </p:cNvPr>
              <p:cNvSpPr txBox="1"/>
              <p:nvPr/>
            </p:nvSpPr>
            <p:spPr>
              <a:xfrm>
                <a:off x="3638519" y="1668475"/>
                <a:ext cx="3313921" cy="485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9E8E2A-67E9-46AD-BF35-9BB9D069D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19" y="1668475"/>
                <a:ext cx="3313921" cy="4859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A95598-62EA-4756-A1C1-BC1745CEC3F3}"/>
                  </a:ext>
                </a:extLst>
              </p:cNvPr>
              <p:cNvSpPr txBox="1"/>
              <p:nvPr/>
            </p:nvSpPr>
            <p:spPr>
              <a:xfrm>
                <a:off x="3572851" y="2586603"/>
                <a:ext cx="37701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:0=−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A95598-62EA-4756-A1C1-BC1745CEC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851" y="2586603"/>
                <a:ext cx="377019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840DCA-AB9B-4710-821B-3ECEED66EE7C}"/>
                  </a:ext>
                </a:extLst>
              </p:cNvPr>
              <p:cNvSpPr txBox="1"/>
              <p:nvPr/>
            </p:nvSpPr>
            <p:spPr>
              <a:xfrm>
                <a:off x="7787256" y="571270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840DCA-AB9B-4710-821B-3ECEED66E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256" y="571270"/>
                <a:ext cx="38266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3AFD9B-91F2-482F-AEED-23EA770F0AF8}"/>
                  </a:ext>
                </a:extLst>
              </p:cNvPr>
              <p:cNvSpPr txBox="1"/>
              <p:nvPr/>
            </p:nvSpPr>
            <p:spPr>
              <a:xfrm>
                <a:off x="5601815" y="3991517"/>
                <a:ext cx="13943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3AFD9B-91F2-482F-AEED-23EA770F0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15" y="3991517"/>
                <a:ext cx="139435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7EFDBE-AD14-42D0-928A-10F9969B45BE}"/>
                  </a:ext>
                </a:extLst>
              </p:cNvPr>
              <p:cNvSpPr txBox="1"/>
              <p:nvPr/>
            </p:nvSpPr>
            <p:spPr>
              <a:xfrm>
                <a:off x="1879098" y="4663374"/>
                <a:ext cx="58037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7EFDBE-AD14-42D0-928A-10F9969B4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98" y="4663374"/>
                <a:ext cx="5803768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3DDD74-0C24-46FF-9489-437F26052D64}"/>
                  </a:ext>
                </a:extLst>
              </p:cNvPr>
              <p:cNvSpPr txBox="1"/>
              <p:nvPr/>
            </p:nvSpPr>
            <p:spPr>
              <a:xfrm>
                <a:off x="7957465" y="4662334"/>
                <a:ext cx="34709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3DDD74-0C24-46FF-9489-437F2605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465" y="4662334"/>
                <a:ext cx="347095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933DA2-5B59-4201-A4A3-8F857425F0B5}"/>
                  </a:ext>
                </a:extLst>
              </p:cNvPr>
              <p:cNvSpPr txBox="1"/>
              <p:nvPr/>
            </p:nvSpPr>
            <p:spPr>
              <a:xfrm>
                <a:off x="2999147" y="5301170"/>
                <a:ext cx="7830798" cy="894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=29,47∙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933DA2-5B59-4201-A4A3-8F857425F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47" y="5301170"/>
                <a:ext cx="7830798" cy="8944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074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2C232-A0D2-4870-B67D-9E0DA9B1EF94}"/>
                  </a:ext>
                </a:extLst>
              </p:cNvPr>
              <p:cNvSpPr txBox="1"/>
              <p:nvPr/>
            </p:nvSpPr>
            <p:spPr>
              <a:xfrm>
                <a:off x="4000298" y="585647"/>
                <a:ext cx="37601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2C232-A0D2-4870-B67D-9E0DA9B1E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298" y="585647"/>
                <a:ext cx="376013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B131DC-43C7-494D-97F0-055DA9BBC890}"/>
                  </a:ext>
                </a:extLst>
              </p:cNvPr>
              <p:cNvSpPr txBox="1"/>
              <p:nvPr/>
            </p:nvSpPr>
            <p:spPr>
              <a:xfrm>
                <a:off x="4764706" y="1237129"/>
                <a:ext cx="2662588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B131DC-43C7-494D-97F0-055DA9BBC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706" y="1237129"/>
                <a:ext cx="2662588" cy="884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60400D-1961-47E0-8D47-0E12D9CFFE25}"/>
                  </a:ext>
                </a:extLst>
              </p:cNvPr>
              <p:cNvSpPr txBox="1"/>
              <p:nvPr/>
            </p:nvSpPr>
            <p:spPr>
              <a:xfrm>
                <a:off x="1536069" y="2397189"/>
                <a:ext cx="8806193" cy="871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29,47∙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2+10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≈0,6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кг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60400D-1961-47E0-8D47-0E12D9CFF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69" y="2397189"/>
                <a:ext cx="8806193" cy="871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93CCD8-94D9-42B5-A3A0-81387710E8FF}"/>
                  </a:ext>
                </a:extLst>
              </p:cNvPr>
              <p:cNvSpPr txBox="1"/>
              <p:nvPr/>
            </p:nvSpPr>
            <p:spPr>
              <a:xfrm>
                <a:off x="8752083" y="3922891"/>
                <a:ext cx="24921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0,6 </m:t>
                      </m:r>
                      <m:r>
                        <a:rPr lang="ru-RU" sz="3200" i="1">
                          <a:latin typeface="Cambria Math" panose="02040503050406030204" pitchFamily="18" charset="0"/>
                        </a:rPr>
                        <m:t>кг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93CCD8-94D9-42B5-A3A0-81387710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83" y="3922891"/>
                <a:ext cx="249215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302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183993-C844-4064-B381-AD74A8A4A1BA}"/>
              </a:ext>
            </a:extLst>
          </p:cNvPr>
          <p:cNvSpPr txBox="1"/>
          <p:nvPr/>
        </p:nvSpPr>
        <p:spPr>
          <a:xfrm>
            <a:off x="305871" y="391557"/>
            <a:ext cx="116244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Ион с зарядом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3,2·10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Кл и массой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1,5·10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кг проходит ускоряющую разность потенциалов U = 103 В и после этого попадает в однородное магнитное поле, в котором движется по окружности радиусом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0,3 м. Определите модуль индукции В магнитного поля. Считать, что установка находится в вакууме. Силой тяжести и скоростью иона до прохождения ускоряющей разности потенциалов пренебречь.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A1B7B-7C19-45DF-85D3-7B67AFC99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9" y="481710"/>
            <a:ext cx="733425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009F62-21DD-4D74-A5D8-5F5C3DC01B55}"/>
                  </a:ext>
                </a:extLst>
              </p:cNvPr>
              <p:cNvSpPr txBox="1"/>
              <p:nvPr/>
            </p:nvSpPr>
            <p:spPr>
              <a:xfrm>
                <a:off x="305869" y="2938670"/>
                <a:ext cx="40085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</a:p>
              <a:p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3,2·10</a:t>
                </a:r>
                <a:r>
                  <a:rPr lang="en-US" sz="2400" b="0" i="0" u="none" strike="noStrike" baseline="300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ru-RU" sz="2400" b="0" i="0" u="none" strike="noStrike" baseline="300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19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Кл </a:t>
                </a:r>
                <a:endParaRPr lang="en-US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1,5·10</a:t>
                </a:r>
                <a:r>
                  <a:rPr lang="en-US" sz="2400" b="0" i="0" u="none" strike="noStrike" baseline="300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ru-RU" sz="2400" b="0" i="0" u="none" strike="noStrike" baseline="300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25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кг </a:t>
                </a:r>
                <a:endParaRPr lang="en-US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0,3 м </a:t>
                </a:r>
                <a:endParaRPr lang="en-US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−?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009F62-21DD-4D74-A5D8-5F5C3DC01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69" y="2938670"/>
                <a:ext cx="4008554" cy="1938992"/>
              </a:xfrm>
              <a:prstGeom prst="rect">
                <a:avLst/>
              </a:prstGeom>
              <a:blipFill>
                <a:blip r:embed="rId3"/>
                <a:stretch>
                  <a:fillRect l="-2280" t="-2516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51F5C1E-0C3B-42FA-A9BE-761FA9EBA16B}"/>
              </a:ext>
            </a:extLst>
          </p:cNvPr>
          <p:cNvCxnSpPr>
            <a:cxnSpLocks/>
          </p:cNvCxnSpPr>
          <p:nvPr/>
        </p:nvCxnSpPr>
        <p:spPr>
          <a:xfrm>
            <a:off x="3727144" y="3215660"/>
            <a:ext cx="0" cy="1625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6F981B-C11F-404C-8A7F-6B28EC453366}"/>
              </a:ext>
            </a:extLst>
          </p:cNvPr>
          <p:cNvCxnSpPr>
            <a:cxnSpLocks/>
          </p:cNvCxnSpPr>
          <p:nvPr/>
        </p:nvCxnSpPr>
        <p:spPr>
          <a:xfrm flipH="1">
            <a:off x="317674" y="4461095"/>
            <a:ext cx="34094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F717C7-27EA-40E8-96E6-47F2902A9751}"/>
              </a:ext>
            </a:extLst>
          </p:cNvPr>
          <p:cNvSpPr txBox="1"/>
          <p:nvPr/>
        </p:nvSpPr>
        <p:spPr>
          <a:xfrm>
            <a:off x="6134212" y="298482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7C13A7-1E17-4979-A166-9C191CC6AEE8}"/>
                  </a:ext>
                </a:extLst>
              </p:cNvPr>
              <p:cNvSpPr txBox="1"/>
              <p:nvPr/>
            </p:nvSpPr>
            <p:spPr>
              <a:xfrm>
                <a:off x="4012818" y="3279583"/>
                <a:ext cx="178266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7C13A7-1E17-4979-A166-9C191CC6A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18" y="3279583"/>
                <a:ext cx="1782667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8B82BE-5D96-411C-8386-EAD08631E014}"/>
                  </a:ext>
                </a:extLst>
              </p:cNvPr>
              <p:cNvSpPr txBox="1"/>
              <p:nvPr/>
            </p:nvSpPr>
            <p:spPr>
              <a:xfrm>
                <a:off x="6096000" y="3477278"/>
                <a:ext cx="196964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𝑞𝑣𝐵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8B82BE-5D96-411C-8386-EAD08631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77278"/>
                <a:ext cx="1969642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A0089D-7F8F-4E4A-9963-DEB2ABE610D4}"/>
                  </a:ext>
                </a:extLst>
              </p:cNvPr>
              <p:cNvSpPr txBox="1"/>
              <p:nvPr/>
            </p:nvSpPr>
            <p:spPr>
              <a:xfrm>
                <a:off x="6096000" y="4518536"/>
                <a:ext cx="1456104" cy="811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𝑞𝑅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A0089D-7F8F-4E4A-9963-DEB2ABE61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18536"/>
                <a:ext cx="1456104" cy="8111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3EC591-6765-4F39-86EB-4144C1042904}"/>
                  </a:ext>
                </a:extLst>
              </p:cNvPr>
              <p:cNvSpPr txBox="1"/>
              <p:nvPr/>
            </p:nvSpPr>
            <p:spPr>
              <a:xfrm>
                <a:off x="3988836" y="4204175"/>
                <a:ext cx="1830629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𝑞𝑈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3EC591-6765-4F39-86EB-4144C1042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836" y="4204175"/>
                <a:ext cx="1830629" cy="1273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B91C7D-2DDC-49C4-8AE4-23992F242BCE}"/>
                  </a:ext>
                </a:extLst>
              </p:cNvPr>
              <p:cNvSpPr txBox="1"/>
              <p:nvPr/>
            </p:nvSpPr>
            <p:spPr>
              <a:xfrm>
                <a:off x="8579964" y="2868316"/>
                <a:ext cx="2564035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𝑞𝑅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𝑞𝑈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B91C7D-2DDC-49C4-8AE4-23992F242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964" y="2868316"/>
                <a:ext cx="2564035" cy="12730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D055A-72B8-48A5-A4EF-9A8AFDE4FA90}"/>
                  </a:ext>
                </a:extLst>
              </p:cNvPr>
              <p:cNvSpPr txBox="1"/>
              <p:nvPr/>
            </p:nvSpPr>
            <p:spPr>
              <a:xfrm>
                <a:off x="8216910" y="4447954"/>
                <a:ext cx="3868880" cy="881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𝑞𝑈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𝑚𝑈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D055A-72B8-48A5-A4EF-9A8AFDE4F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910" y="4447954"/>
                <a:ext cx="3868880" cy="8819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DEF851-EC91-433B-A30F-28694A3E2A89}"/>
                  </a:ext>
                </a:extLst>
              </p:cNvPr>
              <p:cNvSpPr txBox="1"/>
              <p:nvPr/>
            </p:nvSpPr>
            <p:spPr>
              <a:xfrm>
                <a:off x="2022409" y="5524965"/>
                <a:ext cx="3172728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𝑚𝑈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≈0,1 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Тл</m:t>
                    </m:r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DEF851-EC91-433B-A30F-28694A3E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09" y="5524965"/>
                <a:ext cx="3172728" cy="876843"/>
              </a:xfrm>
              <a:prstGeom prst="rect">
                <a:avLst/>
              </a:prstGeom>
              <a:blipFill>
                <a:blip r:embed="rId10"/>
                <a:stretch>
                  <a:fillRect r="-5962" b="-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07660-B102-4A8A-ADF2-CA46993611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9152" y="5972624"/>
            <a:ext cx="2566638" cy="493819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AC829E0-F317-411D-8FBE-2EE243832E36}"/>
              </a:ext>
            </a:extLst>
          </p:cNvPr>
          <p:cNvSpPr/>
          <p:nvPr/>
        </p:nvSpPr>
        <p:spPr>
          <a:xfrm>
            <a:off x="3880010" y="3279583"/>
            <a:ext cx="2077037" cy="233674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3135CA0-2469-4AB5-A528-4F3E0DE745A6}"/>
              </a:ext>
            </a:extLst>
          </p:cNvPr>
          <p:cNvSpPr/>
          <p:nvPr/>
        </p:nvSpPr>
        <p:spPr>
          <a:xfrm>
            <a:off x="6060810" y="3425680"/>
            <a:ext cx="2077037" cy="23367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5675F42-32F6-4E9B-ADE1-D43586ECEC44}"/>
              </a:ext>
            </a:extLst>
          </p:cNvPr>
          <p:cNvSpPr/>
          <p:nvPr/>
        </p:nvSpPr>
        <p:spPr>
          <a:xfrm>
            <a:off x="8201181" y="2847309"/>
            <a:ext cx="3906307" cy="267765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88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3C5B3-413D-4D91-8B4B-0B01ECFB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7" y="475808"/>
            <a:ext cx="714375" cy="400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1E4A6-E49A-4A1B-B975-435E861ED0B9}"/>
              </a:ext>
            </a:extLst>
          </p:cNvPr>
          <p:cNvSpPr txBox="1"/>
          <p:nvPr/>
        </p:nvSpPr>
        <p:spPr>
          <a:xfrm>
            <a:off x="267236" y="475808"/>
            <a:ext cx="85290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Невесомый стержень АВ с двумя малыми грузиками массами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200 г 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100 г, расположенными в точках С и В соответственно, шарнирно закреплён в точке А. Груз массой М = 100 г подвешен к идеальному блоку за невесомую и нерастяжимую нить, другой конец которой соединён с нижним концом стержня, как показано на рисунке. Вся система находится в равновесии: стержень отклонён от вертикали на угол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30°, а нить составляет угол с вертикалью, равный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β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30°. Расстояние АС = b = 25 см. Определите длину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стержня АВ. Сделайте рисунок с указанием сил, действующих на груз М и стержень.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8E390D-6B0D-4862-9817-AED492A3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857" y="675833"/>
            <a:ext cx="3264643" cy="33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33E0B8-C726-449C-88BF-93B5813AD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407" y="946208"/>
            <a:ext cx="4657745" cy="4733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/>
              <p:nvPr/>
            </p:nvSpPr>
            <p:spPr>
              <a:xfrm>
                <a:off x="100963" y="445896"/>
                <a:ext cx="313023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М = 0,8 кг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0,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 кг 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0,1 м</a:t>
                </a:r>
              </a:p>
              <a:p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μ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0,2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80 Н/м</a:t>
                </a:r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" y="445896"/>
                <a:ext cx="3130230" cy="3046988"/>
              </a:xfrm>
              <a:prstGeom prst="rect">
                <a:avLst/>
              </a:prstGeom>
              <a:blipFill>
                <a:blip r:embed="rId3"/>
                <a:stretch>
                  <a:fillRect l="-3119" t="-1600" r="-4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76DC5E2-AE45-4BE3-91C7-825787165C86}"/>
              </a:ext>
            </a:extLst>
          </p:cNvPr>
          <p:cNvCxnSpPr>
            <a:cxnSpLocks/>
          </p:cNvCxnSpPr>
          <p:nvPr/>
        </p:nvCxnSpPr>
        <p:spPr>
          <a:xfrm>
            <a:off x="3249647" y="815127"/>
            <a:ext cx="0" cy="3026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465DB88-8A6F-4DC3-B436-80D4B8B626C7}"/>
              </a:ext>
            </a:extLst>
          </p:cNvPr>
          <p:cNvCxnSpPr>
            <a:cxnSpLocks/>
          </p:cNvCxnSpPr>
          <p:nvPr/>
        </p:nvCxnSpPr>
        <p:spPr>
          <a:xfrm flipH="1">
            <a:off x="279461" y="2858224"/>
            <a:ext cx="29517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6E124-A344-43F7-9C41-F89C70C44FCF}"/>
              </a:ext>
            </a:extLst>
          </p:cNvPr>
          <p:cNvSpPr txBox="1"/>
          <p:nvPr/>
        </p:nvSpPr>
        <p:spPr>
          <a:xfrm>
            <a:off x="6096000" y="492054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1A4B9E-0E77-4909-9C22-A774C7F06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5116">
            <a:off x="5414445" y="3509171"/>
            <a:ext cx="1168624" cy="291505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6251C70-1414-4A5C-A40A-9B8AA115D08B}"/>
              </a:ext>
            </a:extLst>
          </p:cNvPr>
          <p:cNvCxnSpPr>
            <a:cxnSpLocks/>
          </p:cNvCxnSpPr>
          <p:nvPr/>
        </p:nvCxnSpPr>
        <p:spPr>
          <a:xfrm>
            <a:off x="7570821" y="5065297"/>
            <a:ext cx="0" cy="671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26B19-4F1F-4622-97EA-8E33E0053544}"/>
                  </a:ext>
                </a:extLst>
              </p:cNvPr>
              <p:cNvSpPr txBox="1"/>
              <p:nvPr/>
            </p:nvSpPr>
            <p:spPr>
              <a:xfrm>
                <a:off x="3999143" y="3578129"/>
                <a:ext cx="8485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26B19-4F1F-4622-97EA-8E33E0053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43" y="3578129"/>
                <a:ext cx="84856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45666CB-D4F3-4578-B3C4-737292C77F2D}"/>
              </a:ext>
            </a:extLst>
          </p:cNvPr>
          <p:cNvCxnSpPr>
            <a:cxnSpLocks/>
          </p:cNvCxnSpPr>
          <p:nvPr/>
        </p:nvCxnSpPr>
        <p:spPr>
          <a:xfrm flipH="1" flipV="1">
            <a:off x="3831844" y="2328395"/>
            <a:ext cx="1534934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81C5D7-0A6D-46E1-AA12-CFBEC6CA8E6E}"/>
                  </a:ext>
                </a:extLst>
              </p:cNvPr>
              <p:cNvSpPr txBox="1"/>
              <p:nvPr/>
            </p:nvSpPr>
            <p:spPr>
              <a:xfrm>
                <a:off x="5864231" y="2682780"/>
                <a:ext cx="495328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81C5D7-0A6D-46E1-AA12-CFBEC6CA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231" y="2682780"/>
                <a:ext cx="495328" cy="552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107EE43-54DA-419C-A7F0-627F0760FD1C}"/>
              </a:ext>
            </a:extLst>
          </p:cNvPr>
          <p:cNvCxnSpPr>
            <a:cxnSpLocks/>
          </p:cNvCxnSpPr>
          <p:nvPr/>
        </p:nvCxnSpPr>
        <p:spPr>
          <a:xfrm>
            <a:off x="5718478" y="4120552"/>
            <a:ext cx="0" cy="1016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4C8CB7-5F03-49AE-8FEA-DCBD95222CEF}"/>
                  </a:ext>
                </a:extLst>
              </p:cNvPr>
              <p:cNvSpPr txBox="1"/>
              <p:nvPr/>
            </p:nvSpPr>
            <p:spPr>
              <a:xfrm>
                <a:off x="7676255" y="5299776"/>
                <a:ext cx="70108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4C8CB7-5F03-49AE-8FEA-DCBD95222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255" y="5299776"/>
                <a:ext cx="701089" cy="552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DB03756-7C02-438A-B66B-54FA4EA2A4E6}"/>
              </a:ext>
            </a:extLst>
          </p:cNvPr>
          <p:cNvCxnSpPr>
            <a:cxnSpLocks/>
          </p:cNvCxnSpPr>
          <p:nvPr/>
        </p:nvCxnSpPr>
        <p:spPr>
          <a:xfrm flipH="1" flipV="1">
            <a:off x="7553843" y="4052652"/>
            <a:ext cx="127" cy="73529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0B6787-D714-4CAD-94B3-F0E870B8AB68}"/>
                  </a:ext>
                </a:extLst>
              </p:cNvPr>
              <p:cNvSpPr txBox="1"/>
              <p:nvPr/>
            </p:nvSpPr>
            <p:spPr>
              <a:xfrm>
                <a:off x="5296287" y="509773"/>
                <a:ext cx="40434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0B6787-D714-4CAD-94B3-F0E870B8A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287" y="509773"/>
                <a:ext cx="404341" cy="552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0C3C563-F51F-444B-8EFA-602C880FEA3D}"/>
              </a:ext>
            </a:extLst>
          </p:cNvPr>
          <p:cNvCxnSpPr/>
          <p:nvPr/>
        </p:nvCxnSpPr>
        <p:spPr>
          <a:xfrm>
            <a:off x="3458148" y="1028060"/>
            <a:ext cx="8551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2A352F5-4C6F-45B8-80A3-BA04477CFE03}"/>
              </a:ext>
            </a:extLst>
          </p:cNvPr>
          <p:cNvCxnSpPr>
            <a:cxnSpLocks/>
          </p:cNvCxnSpPr>
          <p:nvPr/>
        </p:nvCxnSpPr>
        <p:spPr>
          <a:xfrm>
            <a:off x="3559626" y="953719"/>
            <a:ext cx="0" cy="4245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FDFA34-7B88-4CA3-AC61-DD75EF46C94B}"/>
                  </a:ext>
                </a:extLst>
              </p:cNvPr>
              <p:cNvSpPr txBox="1"/>
              <p:nvPr/>
            </p:nvSpPr>
            <p:spPr>
              <a:xfrm>
                <a:off x="3655361" y="4715096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FDFA34-7B88-4CA3-AC61-DD75EF46C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361" y="4715096"/>
                <a:ext cx="32919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53FC84-4D63-424A-A46F-3F6723CA4FEC}"/>
                  </a:ext>
                </a:extLst>
              </p:cNvPr>
              <p:cNvSpPr txBox="1"/>
              <p:nvPr/>
            </p:nvSpPr>
            <p:spPr>
              <a:xfrm>
                <a:off x="11629321" y="999002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53FC84-4D63-424A-A46F-3F6723CA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321" y="999002"/>
                <a:ext cx="329193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4111E7-F52F-45E0-8EE9-153198F95C99}"/>
                  </a:ext>
                </a:extLst>
              </p:cNvPr>
              <p:cNvSpPr txBox="1"/>
              <p:nvPr/>
            </p:nvSpPr>
            <p:spPr>
              <a:xfrm>
                <a:off x="9137788" y="2418757"/>
                <a:ext cx="1734577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4111E7-F52F-45E0-8EE9-153198F9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88" y="2418757"/>
                <a:ext cx="1734577" cy="552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2A50CB2-473E-44F4-BD56-57E4DC8DEF0E}"/>
              </a:ext>
            </a:extLst>
          </p:cNvPr>
          <p:cNvCxnSpPr>
            <a:cxnSpLocks/>
          </p:cNvCxnSpPr>
          <p:nvPr/>
        </p:nvCxnSpPr>
        <p:spPr>
          <a:xfrm>
            <a:off x="5090059" y="3076503"/>
            <a:ext cx="0" cy="9761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665534-9052-4D47-9E14-B9204687E7E6}"/>
                  </a:ext>
                </a:extLst>
              </p:cNvPr>
              <p:cNvSpPr txBox="1"/>
              <p:nvPr/>
            </p:nvSpPr>
            <p:spPr>
              <a:xfrm>
                <a:off x="5838790" y="4729489"/>
                <a:ext cx="8485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665534-9052-4D47-9E14-B9204687E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790" y="4729489"/>
                <a:ext cx="848566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105893-1447-445B-BA2F-B5147214EE67}"/>
                  </a:ext>
                </a:extLst>
              </p:cNvPr>
              <p:cNvSpPr txBox="1"/>
              <p:nvPr/>
            </p:nvSpPr>
            <p:spPr>
              <a:xfrm>
                <a:off x="7009420" y="3958450"/>
                <a:ext cx="48891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105893-1447-445B-BA2F-B5147214E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420" y="3958450"/>
                <a:ext cx="488916" cy="552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812663B-1F86-4361-9CAF-F9944FEC66D2}"/>
              </a:ext>
            </a:extLst>
          </p:cNvPr>
          <p:cNvCxnSpPr/>
          <p:nvPr/>
        </p:nvCxnSpPr>
        <p:spPr>
          <a:xfrm>
            <a:off x="4599311" y="2328395"/>
            <a:ext cx="1663762" cy="98470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2CC9F705-7564-4C5A-BC65-7B0901D1E408}"/>
              </a:ext>
            </a:extLst>
          </p:cNvPr>
          <p:cNvCxnSpPr>
            <a:cxnSpLocks/>
          </p:cNvCxnSpPr>
          <p:nvPr/>
        </p:nvCxnSpPr>
        <p:spPr>
          <a:xfrm flipH="1" flipV="1">
            <a:off x="3999143" y="1765894"/>
            <a:ext cx="614415" cy="5392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1678BD-C0CD-402F-822E-F16AA2140D87}"/>
                  </a:ext>
                </a:extLst>
              </p:cNvPr>
              <p:cNvSpPr txBox="1"/>
              <p:nvPr/>
            </p:nvSpPr>
            <p:spPr>
              <a:xfrm>
                <a:off x="3923386" y="1083158"/>
                <a:ext cx="35907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1678BD-C0CD-402F-822E-F16AA2140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86" y="1083158"/>
                <a:ext cx="359073" cy="552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трелка: развернутая 25">
            <a:extLst>
              <a:ext uri="{FF2B5EF4-FFF2-40B4-BE49-F238E27FC236}">
                <a16:creationId xmlns:a16="http://schemas.microsoft.com/office/drawing/2014/main" id="{140EFE85-DA58-426D-9B09-73D04CCC3B9E}"/>
              </a:ext>
            </a:extLst>
          </p:cNvPr>
          <p:cNvSpPr/>
          <p:nvPr/>
        </p:nvSpPr>
        <p:spPr>
          <a:xfrm rot="3415822" flipH="1">
            <a:off x="5332033" y="1142253"/>
            <a:ext cx="853673" cy="718047"/>
          </a:xfrm>
          <a:prstGeom prst="uturnArrow">
            <a:avLst>
              <a:gd name="adj1" fmla="val 9936"/>
              <a:gd name="adj2" fmla="val 25000"/>
              <a:gd name="adj3" fmla="val 32902"/>
              <a:gd name="adj4" fmla="val 42098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Знак ''плюс'' 26">
            <a:extLst>
              <a:ext uri="{FF2B5EF4-FFF2-40B4-BE49-F238E27FC236}">
                <a16:creationId xmlns:a16="http://schemas.microsoft.com/office/drawing/2014/main" id="{4D0DCC25-2DFF-443E-A58F-5BE8C4B5E06A}"/>
              </a:ext>
            </a:extLst>
          </p:cNvPr>
          <p:cNvSpPr/>
          <p:nvPr/>
        </p:nvSpPr>
        <p:spPr>
          <a:xfrm>
            <a:off x="5600824" y="1447019"/>
            <a:ext cx="376518" cy="3188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3562EF-0440-4810-82D2-57A7BEFB8F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06690" y="3129514"/>
            <a:ext cx="2292295" cy="4877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D79CE8-1328-4495-BA21-F7A5FA8CE439}"/>
                  </a:ext>
                </a:extLst>
              </p:cNvPr>
              <p:cNvSpPr txBox="1"/>
              <p:nvPr/>
            </p:nvSpPr>
            <p:spPr>
              <a:xfrm>
                <a:off x="9261090" y="3791111"/>
                <a:ext cx="14879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D79CE8-1328-4495-BA21-F7A5FA8C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090" y="3791111"/>
                <a:ext cx="1487971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3547D999-1572-4F99-95F2-11627356DEF3}"/>
              </a:ext>
            </a:extLst>
          </p:cNvPr>
          <p:cNvCxnSpPr/>
          <p:nvPr/>
        </p:nvCxnSpPr>
        <p:spPr>
          <a:xfrm flipH="1">
            <a:off x="4707845" y="1635489"/>
            <a:ext cx="872963" cy="57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4392C96-D8DC-4D52-8291-C72192966B7D}"/>
                  </a:ext>
                </a:extLst>
              </p:cNvPr>
              <p:cNvSpPr txBox="1"/>
              <p:nvPr/>
            </p:nvSpPr>
            <p:spPr>
              <a:xfrm>
                <a:off x="6490579" y="5838423"/>
                <a:ext cx="5397696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4392C96-D8DC-4D52-8291-C72192966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579" y="5838423"/>
                <a:ext cx="5397696" cy="5324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15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F83CDA-7189-48D0-9572-77E2BA99C893}"/>
                  </a:ext>
                </a:extLst>
              </p:cNvPr>
              <p:cNvSpPr txBox="1"/>
              <p:nvPr/>
            </p:nvSpPr>
            <p:spPr>
              <a:xfrm>
                <a:off x="3216537" y="931061"/>
                <a:ext cx="5397696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F83CDA-7189-48D0-9572-77E2BA99C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537" y="931061"/>
                <a:ext cx="5397696" cy="532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0782CE-613B-476B-A85C-EFCEB636FE26}"/>
                  </a:ext>
                </a:extLst>
              </p:cNvPr>
              <p:cNvSpPr txBox="1"/>
              <p:nvPr/>
            </p:nvSpPr>
            <p:spPr>
              <a:xfrm>
                <a:off x="2221454" y="1715473"/>
                <a:ext cx="83799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𝑔𝑏𝑠𝑖𝑛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𝑇𝐿𝑠𝑖𝑛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0782CE-613B-476B-A85C-EFCEB636F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454" y="1715473"/>
                <a:ext cx="837992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8B0CDA-BBAF-4DD0-8550-AB9CFE8E2F4D}"/>
                  </a:ext>
                </a:extLst>
              </p:cNvPr>
              <p:cNvSpPr txBox="1"/>
              <p:nvPr/>
            </p:nvSpPr>
            <p:spPr>
              <a:xfrm>
                <a:off x="2273968" y="2594015"/>
                <a:ext cx="83274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𝑔𝑏𝑠𝑖𝑛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𝑀𝑔𝐿𝑠𝑖𝑛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8B0CDA-BBAF-4DD0-8550-AB9CFE8E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968" y="2594015"/>
                <a:ext cx="83274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390EE9-D6CB-4304-BBDC-C5FD8EC3E051}"/>
                  </a:ext>
                </a:extLst>
              </p:cNvPr>
              <p:cNvSpPr txBox="1"/>
              <p:nvPr/>
            </p:nvSpPr>
            <p:spPr>
              <a:xfrm>
                <a:off x="2758876" y="3525321"/>
                <a:ext cx="73050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𝑀𝑔𝐿𝑠𝑖𝑛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𝑔𝐿𝑠𝑖𝑛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𝑔𝑏𝑠𝑖𝑛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390EE9-D6CB-4304-BBDC-C5FD8EC3E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76" y="3525321"/>
                <a:ext cx="730507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0CBBA2-1BA9-445B-BEBA-DE56FFDB00DE}"/>
                  </a:ext>
                </a:extLst>
              </p:cNvPr>
              <p:cNvSpPr txBox="1"/>
              <p:nvPr/>
            </p:nvSpPr>
            <p:spPr>
              <a:xfrm>
                <a:off x="2758876" y="4456627"/>
                <a:ext cx="74353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𝑀𝑔𝑠𝑖𝑛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𝑔𝑏𝑠𝑖𝑛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0CBBA2-1BA9-445B-BEBA-DE56FFDB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76" y="4456627"/>
                <a:ext cx="743530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BA43A1-6BD2-4829-ACE9-DF09DE6E23FA}"/>
                  </a:ext>
                </a:extLst>
              </p:cNvPr>
              <p:cNvSpPr txBox="1"/>
              <p:nvPr/>
            </p:nvSpPr>
            <p:spPr>
              <a:xfrm>
                <a:off x="2976115" y="5201094"/>
                <a:ext cx="7087838" cy="102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𝑔𝑏𝑠𝑖𝑛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𝑀𝑔𝑠𝑖𝑛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𝑔𝑠𝑖𝑛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=0,68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BA43A1-6BD2-4829-ACE9-DF09DE6E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115" y="5201094"/>
                <a:ext cx="7087838" cy="1022331"/>
              </a:xfrm>
              <a:prstGeom prst="rect">
                <a:avLst/>
              </a:prstGeom>
              <a:blipFill>
                <a:blip r:embed="rId7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013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81F9A3-BCF8-4CD5-8CB7-974864B877AF}"/>
              </a:ext>
            </a:extLst>
          </p:cNvPr>
          <p:cNvSpPr txBox="1"/>
          <p:nvPr/>
        </p:nvSpPr>
        <p:spPr>
          <a:xfrm>
            <a:off x="107576" y="393663"/>
            <a:ext cx="119813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Обоснование:</a:t>
            </a:r>
          </a:p>
          <a:p>
            <a:pPr defTabSz="1793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	Если бы груз М двигался, его движение было бы поступательным, поэтому его можно описать моделью материальной точки. Расстояние между любыми точками стержня не меняется, поэтому его можно считать абсолютно твердым телом (АТТ). Рассмотрим решение задачи в системе отсчета, связанной с Землей, которую можно считать инерциальной (ИСО).</a:t>
            </a:r>
          </a:p>
          <a:p>
            <a:pPr defTabSz="1793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	В ИСО для материальных точек выполнятся второй закон Ньютона. В решении он применен для описания равновесия груза М.</a:t>
            </a:r>
          </a:p>
          <a:p>
            <a:pPr defTabSz="1793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	Движение любого АТТ является суперпозицией поступательного и вращательного движений. Т.к. стержень покоится, то оба вида движения отсутствует.</a:t>
            </a:r>
          </a:p>
          <a:p>
            <a:pPr defTabSz="1793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АТТ в ИСО не двигается поступательно, то сумма всех сил, приложенных к нему, равна 0.</a:t>
            </a:r>
          </a:p>
        </p:txBody>
      </p:sp>
    </p:spTree>
    <p:extLst>
      <p:ext uri="{BB962C8B-B14F-4D97-AF65-F5344CB8AC3E}">
        <p14:creationId xmlns:p14="http://schemas.microsoft.com/office/powerpoint/2010/main" val="2583839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259185-ABF5-4301-840B-ACCF87B846F8}"/>
              </a:ext>
            </a:extLst>
          </p:cNvPr>
          <p:cNvSpPr txBox="1"/>
          <p:nvPr/>
        </p:nvSpPr>
        <p:spPr>
          <a:xfrm>
            <a:off x="117662" y="393174"/>
            <a:ext cx="120743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Если АТТ в ИСО не двигается вращательно, то сумма моментов всех сил, приложенных к нему, равна 0.</a:t>
            </a: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 качестве оси вращения выберем ту, которая проходит через точку А перпендикулярно плоскости рисунка.</a:t>
            </a: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4)	Т.к. нить невесомая, а блок идеальный, то Т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Т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665CDE-52DD-4552-B9F2-E4BA21EEDD09}"/>
                  </a:ext>
                </a:extLst>
              </p:cNvPr>
              <p:cNvSpPr txBox="1"/>
              <p:nvPr/>
            </p:nvSpPr>
            <p:spPr>
              <a:xfrm>
                <a:off x="7409330" y="2504601"/>
                <a:ext cx="613185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Ответ: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68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ru-RU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см</m:t>
                      </m:r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665CDE-52DD-4552-B9F2-E4BA21EED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30" y="2504601"/>
                <a:ext cx="613185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14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26579-8E99-4076-B8B8-1CB6C3F48EB5}"/>
              </a:ext>
            </a:extLst>
          </p:cNvPr>
          <p:cNvSpPr txBox="1"/>
          <p:nvPr/>
        </p:nvSpPr>
        <p:spPr>
          <a:xfrm>
            <a:off x="280115" y="542783"/>
            <a:ext cx="101131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Два тела движутся по взаимно перпендикулярным пересекающимся прямым, как показано на рисунке. Модуль импульса первого тела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ru-RU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0,6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кг·м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/с, а второго тела р</a:t>
            </a:r>
            <a:r>
              <a:rPr lang="ru-RU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0,8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кг·м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/с. Каков модуль импульса системы этих тел после их абсолютно неупругого удара?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7B49C1-7F45-4671-A5AB-19F1285A5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" y="542783"/>
            <a:ext cx="733425" cy="438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636E87-2A5D-49A9-9418-116EEB4A83C2}"/>
              </a:ext>
            </a:extLst>
          </p:cNvPr>
          <p:cNvSpPr txBox="1"/>
          <p:nvPr/>
        </p:nvSpPr>
        <p:spPr>
          <a:xfrm>
            <a:off x="224494" y="3721429"/>
            <a:ext cx="11633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 входа в вертикальную шахту произведён выстрел. Через какое время после выстрела звук выстрела вернётся к стрелку, отразившись от дна шахты, если её глубина 85 м? Скорость звука в воздухе принять равной 340 м/с.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1EB85A-182B-4576-89C2-D2E6CCE81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" y="3721429"/>
            <a:ext cx="723900" cy="419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E0F400-1257-4532-8802-5C1BC088A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2608152"/>
            <a:ext cx="2781300" cy="447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0CFD3E-C696-4F47-8BA0-9D4EDAAE1001}"/>
              </a:ext>
            </a:extLst>
          </p:cNvPr>
          <p:cNvSpPr txBox="1"/>
          <p:nvPr/>
        </p:nvSpPr>
        <p:spPr>
          <a:xfrm>
            <a:off x="9683149" y="264313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BFA360-A6A3-414F-8D7D-3D8D78528856}"/>
                  </a:ext>
                </a:extLst>
              </p:cNvPr>
              <p:cNvSpPr txBox="1"/>
              <p:nvPr/>
            </p:nvSpPr>
            <p:spPr>
              <a:xfrm>
                <a:off x="3534045" y="5387108"/>
                <a:ext cx="3707618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∙85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340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BFA360-A6A3-414F-8D7D-3D8D78528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045" y="5387108"/>
                <a:ext cx="3707618" cy="818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C0734D-D910-4114-8C36-936A8B74A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5796323"/>
            <a:ext cx="2781300" cy="447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351388-9B67-459F-87F2-348B062B7270}"/>
              </a:ext>
            </a:extLst>
          </p:cNvPr>
          <p:cNvSpPr txBox="1"/>
          <p:nvPr/>
        </p:nvSpPr>
        <p:spPr>
          <a:xfrm>
            <a:off x="9683149" y="584762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C5E257-75C4-49D4-8AD0-10DD251A9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3487" y="812400"/>
            <a:ext cx="1304925" cy="1428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0BD48F-C0D6-47F2-B68B-561398A67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86" y="797904"/>
            <a:ext cx="1304925" cy="1428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ED228C-2544-4A31-AE84-8F5C5202AC5E}"/>
                  </a:ext>
                </a:extLst>
              </p:cNvPr>
              <p:cNvSpPr txBox="1"/>
              <p:nvPr/>
            </p:nvSpPr>
            <p:spPr>
              <a:xfrm>
                <a:off x="1535470" y="2513880"/>
                <a:ext cx="6808980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0,6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ru-RU" sz="2800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m:t>кг·м/с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ED228C-2544-4A31-AE84-8F5C5202A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470" y="2513880"/>
                <a:ext cx="6808980" cy="876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4251224-6296-4C4E-B282-40D877B03963}"/>
              </a:ext>
            </a:extLst>
          </p:cNvPr>
          <p:cNvSpPr txBox="1"/>
          <p:nvPr/>
        </p:nvSpPr>
        <p:spPr>
          <a:xfrm>
            <a:off x="9957308" y="5854863"/>
            <a:ext cx="30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88D73E-9362-42A0-9353-CA3E95F2FE9E}"/>
              </a:ext>
            </a:extLst>
          </p:cNvPr>
          <p:cNvSpPr txBox="1"/>
          <p:nvPr/>
        </p:nvSpPr>
        <p:spPr>
          <a:xfrm>
            <a:off x="10258225" y="585486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56B68D-012C-416A-AB5A-DB5ADBC8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" y="439598"/>
            <a:ext cx="742950" cy="4286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7B9029-DC51-4C21-9F12-1196AB645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94" y="5929157"/>
            <a:ext cx="2971800" cy="447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FED7B6-F1A5-4CC7-B852-19D5074D2515}"/>
              </a:ext>
            </a:extLst>
          </p:cNvPr>
          <p:cNvSpPr txBox="1"/>
          <p:nvPr/>
        </p:nvSpPr>
        <p:spPr>
          <a:xfrm>
            <a:off x="9285668" y="594203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4DDA5-AF3E-4F90-AA1F-3461FD26735B}"/>
              </a:ext>
            </a:extLst>
          </p:cNvPr>
          <p:cNvSpPr txBox="1"/>
          <p:nvPr/>
        </p:nvSpPr>
        <p:spPr>
          <a:xfrm>
            <a:off x="9617532" y="594203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48EB22-3D3C-45F7-A1BF-FC9A667EC617}"/>
                  </a:ext>
                </a:extLst>
              </p:cNvPr>
              <p:cNvSpPr txBox="1"/>
              <p:nvPr/>
            </p:nvSpPr>
            <p:spPr>
              <a:xfrm>
                <a:off x="240406" y="400628"/>
                <a:ext cx="11774510" cy="6247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720725" algn="just" rtl="0"/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Тело брошено вертикально вверх с поверхности Земли в момент времени </a:t>
                </a:r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0. В таблице приведены результаты измерения модуля скорости тела в зависимости от времени. Выберите все верные утверждения на основании данных, приведённых в таблице.</a:t>
                </a:r>
                <a:endParaRPr lang="en-US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pPr marR="0" indent="720725" algn="just" rtl="0"/>
                <a:endParaRPr lang="en-US" sz="2400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pPr marR="0" indent="720725" algn="just" rtl="0"/>
                <a:endParaRPr lang="ru-RU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1)</a:t>
                </a:r>
                <a:r>
                  <a:rPr lang="ru-RU" baseline="-25000" dirty="0"/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Тело поднялось на максимальную высоту, равную 0,8 м.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Нев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ерно.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10∙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0,5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=1,25 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м </m:t>
                      </m:r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2)</a:t>
                </a:r>
                <a:r>
                  <a:rPr lang="ru-RU" sz="1800" b="0" i="0" u="none" strike="noStrike" baseline="-25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Начальная скорость тела была равна 4 м/с. </a:t>
                </a:r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Неверно.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В момент времени t = 0,2 с тело находилось на высоте 0,45 м от поверхности Земли.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Неверно.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=5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∙0,2−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10∙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0,2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0,8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м</m:t>
                    </m:r>
                  </m:oMath>
                </a14:m>
                <a:endParaRPr lang="ru-RU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4)</a:t>
                </a:r>
                <a:r>
                  <a:rPr lang="ru-RU" sz="1800" b="0" i="0" u="none" strike="noStrike" baseline="-25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На высоте 0,8 м от поверхности Земли скорость тела была равна 3,0 м/с.</a:t>
                </a:r>
                <a14:m>
                  <m:oMath xmlns:m="http://schemas.openxmlformats.org/officeDocument/2006/math">
                    <m:r>
                      <a:rPr lang="ru-RU" sz="2400" b="0" i="1" u="none" strike="noStrik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u="none" strike="no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В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ерно.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5)</a:t>
                </a:r>
                <a:r>
                  <a:rPr lang="ru-RU" sz="1800" b="0" i="0" u="none" strike="noStrike" baseline="-25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За 0,7 с полёта </a:t>
                </a:r>
                <a:r>
                  <a:rPr lang="ru-RU" sz="2400" b="1" i="0" u="sng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путь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тела составил 1,45 м.</a:t>
                </a:r>
              </a:p>
              <a:p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Верно.</a:t>
                </a:r>
              </a:p>
              <a:p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48EB22-3D3C-45F7-A1BF-FC9A667E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6" y="400628"/>
                <a:ext cx="11774510" cy="6247351"/>
              </a:xfrm>
              <a:prstGeom prst="rect">
                <a:avLst/>
              </a:prstGeom>
              <a:blipFill>
                <a:blip r:embed="rId4"/>
                <a:stretch>
                  <a:fillRect l="-776" t="-780" r="-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3B91E9-4829-4305-A33E-D526B08A9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732" y="1929819"/>
            <a:ext cx="7543800" cy="628650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EA47F9A-1D1B-4278-AECE-6232309AFE71}"/>
              </a:ext>
            </a:extLst>
          </p:cNvPr>
          <p:cNvCxnSpPr>
            <a:cxnSpLocks/>
          </p:cNvCxnSpPr>
          <p:nvPr/>
        </p:nvCxnSpPr>
        <p:spPr>
          <a:xfrm>
            <a:off x="6593983" y="2558469"/>
            <a:ext cx="28761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F637F3-4AF8-4077-8BCE-44618D9952B8}"/>
                  </a:ext>
                </a:extLst>
              </p:cNvPr>
              <p:cNvSpPr txBox="1"/>
              <p:nvPr/>
            </p:nvSpPr>
            <p:spPr>
              <a:xfrm>
                <a:off x="7673262" y="5022969"/>
                <a:ext cx="4518738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∙10∙0,8+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F637F3-4AF8-4077-8BCE-44618D995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262" y="5022969"/>
                <a:ext cx="4518738" cy="563680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54330-AB01-43AD-B712-F5D60799AE5E}"/>
                  </a:ext>
                </a:extLst>
              </p:cNvPr>
              <p:cNvSpPr txBox="1"/>
              <p:nvPr/>
            </p:nvSpPr>
            <p:spPr>
              <a:xfrm>
                <a:off x="1908799" y="5848616"/>
                <a:ext cx="6212791" cy="608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=1,25+0,2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=1,45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54330-AB01-43AD-B712-F5D60799A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799" y="5848616"/>
                <a:ext cx="6212791" cy="608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62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A3620F2-BEFE-482D-B1DA-A92A92CE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349" y="5500114"/>
            <a:ext cx="843781" cy="830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722D3-E579-4867-AAFD-A28234547152}"/>
              </a:ext>
            </a:extLst>
          </p:cNvPr>
          <p:cNvSpPr txBox="1"/>
          <p:nvPr/>
        </p:nvSpPr>
        <p:spPr>
          <a:xfrm>
            <a:off x="103030" y="382012"/>
            <a:ext cx="101356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После удара в момент времени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0 шайба начала скользить вверх по гладкой наклонной плоскости с начальной скоростью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v</a:t>
            </a:r>
            <a:r>
              <a:rPr lang="ru-RU" sz="2400" b="0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как показано на рисунке. В момент времени </a:t>
            </a:r>
            <a:r>
              <a:rPr lang="en-US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en-US" sz="2400" b="0" i="0" u="none" strike="noStrike" baseline="-25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Q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шайба вернулась в исходное положение.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F3793-90CA-44AE-B602-F37FB2139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449626"/>
            <a:ext cx="742950" cy="4095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CE5C72-5B06-4758-A748-0C6DA3904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83" y="5835104"/>
            <a:ext cx="2714625" cy="485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9A2C1E-CF71-413D-8EDE-34EA1F191605}"/>
              </a:ext>
            </a:extLst>
          </p:cNvPr>
          <p:cNvSpPr txBox="1"/>
          <p:nvPr/>
        </p:nvSpPr>
        <p:spPr>
          <a:xfrm>
            <a:off x="9707684" y="587209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D6CC3-5E17-4F69-A6FC-D18FC80EE03E}"/>
              </a:ext>
            </a:extLst>
          </p:cNvPr>
          <p:cNvSpPr txBox="1"/>
          <p:nvPr/>
        </p:nvSpPr>
        <p:spPr>
          <a:xfrm>
            <a:off x="7515765" y="5869444"/>
            <a:ext cx="37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D9FB6-F7D1-472E-9BED-774A54D4A69B}"/>
              </a:ext>
            </a:extLst>
          </p:cNvPr>
          <p:cNvSpPr txBox="1"/>
          <p:nvPr/>
        </p:nvSpPr>
        <p:spPr>
          <a:xfrm>
            <a:off x="10003963" y="586944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F34C2-C399-4981-82A5-998B002EC646}"/>
              </a:ext>
            </a:extLst>
          </p:cNvPr>
          <p:cNvSpPr txBox="1"/>
          <p:nvPr/>
        </p:nvSpPr>
        <p:spPr>
          <a:xfrm>
            <a:off x="7892239" y="586944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971C98-FFF6-42FC-A55C-FB8991328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116" y="565458"/>
            <a:ext cx="1381125" cy="12668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011894-1247-4874-8264-9666CE651A5A}"/>
              </a:ext>
            </a:extLst>
          </p:cNvPr>
          <p:cNvSpPr txBox="1"/>
          <p:nvPr/>
        </p:nvSpPr>
        <p:spPr>
          <a:xfrm>
            <a:off x="103030" y="2220908"/>
            <a:ext cx="11810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Графики А и Б отображают изменение с течением времени физических величин, характеризующих движение шайбы.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FD7E03-3A0C-4E56-9970-6F13C2F1B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30" y="3223300"/>
            <a:ext cx="2038350" cy="16192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572EE5-13A9-40B8-A18F-85ACA1B15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1380" y="3529122"/>
            <a:ext cx="2009775" cy="11715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FC02861-690E-46F9-A8D5-2B2EF76E157E}"/>
              </a:ext>
            </a:extLst>
          </p:cNvPr>
          <p:cNvSpPr txBox="1"/>
          <p:nvPr/>
        </p:nvSpPr>
        <p:spPr>
          <a:xfrm>
            <a:off x="4854931" y="3171814"/>
            <a:ext cx="720787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ВЕЛИЧИНЫ</a:t>
            </a:r>
          </a:p>
          <a:p>
            <a:pPr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	кинетическая энергия Е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к</a:t>
            </a:r>
          </a:p>
          <a:p>
            <a:pPr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	проекция скорости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</a:p>
          <a:p>
            <a:pPr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	полная механическая энергия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Е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мех</a:t>
            </a:r>
            <a:endParaRPr lang="ru-RU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	проекция ускорения а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341206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11B412-0C4C-479D-9D22-A5A9871AE5B4}"/>
              </a:ext>
            </a:extLst>
          </p:cNvPr>
          <p:cNvSpPr txBox="1"/>
          <p:nvPr/>
        </p:nvSpPr>
        <p:spPr>
          <a:xfrm>
            <a:off x="177083" y="513858"/>
            <a:ext cx="118775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Давление разреженного газа в сосуде возросло в 6 раз, а средняя энергия поступательного теплового движения его молекул возросла в 2 раза. Во сколько раз увеличилась концентрация молекул газа в сосуде?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BC922E-F40E-4300-832C-A2E971FEA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4" y="2131454"/>
            <a:ext cx="2743200" cy="457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DBF0E-A4EC-438B-B306-021CCFE4F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3" y="513858"/>
            <a:ext cx="790575" cy="42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F24DEA-F928-42EB-AE78-4A638951A4C1}"/>
                  </a:ext>
                </a:extLst>
              </p:cNvPr>
              <p:cNvSpPr txBox="1"/>
              <p:nvPr/>
            </p:nvSpPr>
            <p:spPr>
              <a:xfrm>
                <a:off x="1476317" y="2049047"/>
                <a:ext cx="192244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F24DEA-F928-42EB-AE78-4A638951A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17" y="2049047"/>
                <a:ext cx="1922449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4CC6004-4349-4213-A5CA-F89DF56AD454}"/>
              </a:ext>
            </a:extLst>
          </p:cNvPr>
          <p:cNvSpPr txBox="1"/>
          <p:nvPr/>
        </p:nvSpPr>
        <p:spPr>
          <a:xfrm>
            <a:off x="9672216" y="213145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D8FA6-6AA9-4187-9F05-85787476312A}"/>
              </a:ext>
            </a:extLst>
          </p:cNvPr>
          <p:cNvSpPr txBox="1"/>
          <p:nvPr/>
        </p:nvSpPr>
        <p:spPr>
          <a:xfrm>
            <a:off x="157230" y="3286805"/>
            <a:ext cx="11877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Рабочее тело тепловой машины с КПД 15 % за цикл работы получает от нагревателя количество теплоты, равное 60 Дж. Какую работу машина совершает за цикл?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07B5E7-19DD-47ED-A6E5-AC2634254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3" y="3286805"/>
            <a:ext cx="714375" cy="4191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4C16C9-6277-4BE3-91BC-15F3CD783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98" y="5588487"/>
            <a:ext cx="2714625" cy="4762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569D9B-49D0-43AD-80C8-B20AB794B27F}"/>
              </a:ext>
            </a:extLst>
          </p:cNvPr>
          <p:cNvSpPr txBox="1"/>
          <p:nvPr/>
        </p:nvSpPr>
        <p:spPr>
          <a:xfrm>
            <a:off x="9672216" y="561595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33F8A5-9DC2-4926-8E50-3FF6E35BAF1D}"/>
                  </a:ext>
                </a:extLst>
              </p:cNvPr>
              <p:cNvSpPr txBox="1"/>
              <p:nvPr/>
            </p:nvSpPr>
            <p:spPr>
              <a:xfrm>
                <a:off x="6860026" y="4370171"/>
                <a:ext cx="23717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н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х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33F8A5-9DC2-4926-8E50-3FF6E35BA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026" y="4370171"/>
                <a:ext cx="237174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5829DC-0842-4FEA-9D3E-D222255F0871}"/>
                  </a:ext>
                </a:extLst>
              </p:cNvPr>
              <p:cNvSpPr txBox="1"/>
              <p:nvPr/>
            </p:nvSpPr>
            <p:spPr>
              <a:xfrm>
                <a:off x="4737650" y="2063378"/>
                <a:ext cx="2221314" cy="893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∙2∙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5829DC-0842-4FEA-9D3E-D222255F0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50" y="2063378"/>
                <a:ext cx="2221314" cy="8933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9DA020-BA98-4BE3-895C-B9ADC6BF50AD}"/>
                  </a:ext>
                </a:extLst>
              </p:cNvPr>
              <p:cNvSpPr txBox="1"/>
              <p:nvPr/>
            </p:nvSpPr>
            <p:spPr>
              <a:xfrm>
                <a:off x="177083" y="4534748"/>
                <a:ext cx="3637471" cy="879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9DA020-BA98-4BE3-895C-B9ADC6BF5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3" y="4534748"/>
                <a:ext cx="3637471" cy="879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D5EA7-4ECC-459C-8435-2F79AC8DA3D3}"/>
                  </a:ext>
                </a:extLst>
              </p:cNvPr>
              <p:cNvSpPr txBox="1"/>
              <p:nvPr/>
            </p:nvSpPr>
            <p:spPr>
              <a:xfrm>
                <a:off x="4494230" y="5016663"/>
                <a:ext cx="69676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1−0,15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∙60=51 Дж.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D5EA7-4ECC-459C-8435-2F79AC8D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230" y="5016663"/>
                <a:ext cx="69676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DB6BDF-7E43-4FFC-A06D-D5E3B3B8EDB6}"/>
                  </a:ext>
                </a:extLst>
              </p:cNvPr>
              <p:cNvSpPr txBox="1"/>
              <p:nvPr/>
            </p:nvSpPr>
            <p:spPr>
              <a:xfrm>
                <a:off x="177082" y="5495340"/>
                <a:ext cx="1300869" cy="879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DB6BDF-7E43-4FFC-A06D-D5E3B3B8E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2" y="5495340"/>
                <a:ext cx="1300869" cy="8799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F5ADAA-7E1E-4187-A3EF-2E035AF1C097}"/>
                  </a:ext>
                </a:extLst>
              </p:cNvPr>
              <p:cNvSpPr txBox="1"/>
              <p:nvPr/>
            </p:nvSpPr>
            <p:spPr>
              <a:xfrm>
                <a:off x="2870214" y="5826612"/>
                <a:ext cx="4743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=0,15∙60=9 Дж.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F5ADAA-7E1E-4187-A3EF-2E035AF1C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14" y="5826612"/>
                <a:ext cx="474392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35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BAA324-692B-4BC0-82DF-CA1387E8B101}"/>
              </a:ext>
            </a:extLst>
          </p:cNvPr>
          <p:cNvSpPr txBox="1"/>
          <p:nvPr/>
        </p:nvSpPr>
        <p:spPr>
          <a:xfrm>
            <a:off x="202841" y="423499"/>
            <a:ext cx="99070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рисунке показан график циклического процесса, проведённого с одноатомным идеальным газом, в координатах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V-T,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где V — объём газа, Т — абсолютная температура газа. Количество вещества газа постоянно.</a:t>
            </a:r>
          </a:p>
          <a:p>
            <a:pPr marR="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Из приведённого ниже списка выберите все верные утверждения, характеризующие отражённые на графике процессы.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7C3A97-A137-433B-92FD-7FCCA131B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1" y="462136"/>
            <a:ext cx="752475" cy="4286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31A9A5D-3CC6-4C60-A4A3-5B59AB417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84" y="5797683"/>
            <a:ext cx="2695575" cy="4381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9E7423-D987-4152-8A91-D1561707E099}"/>
              </a:ext>
            </a:extLst>
          </p:cNvPr>
          <p:cNvSpPr txBox="1"/>
          <p:nvPr/>
        </p:nvSpPr>
        <p:spPr>
          <a:xfrm>
            <a:off x="9626782" y="579992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A2ED12-2E89-4D0C-8F47-24B4EE4B6A95}"/>
              </a:ext>
            </a:extLst>
          </p:cNvPr>
          <p:cNvSpPr txBox="1"/>
          <p:nvPr/>
        </p:nvSpPr>
        <p:spPr>
          <a:xfrm>
            <a:off x="9925349" y="579992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A6BE93-6299-4642-8080-C8B9D9D2A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61" y="462136"/>
            <a:ext cx="1743075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2C8DC5-6C1C-4F3C-949F-261C14AFF41E}"/>
                  </a:ext>
                </a:extLst>
              </p:cNvPr>
              <p:cNvSpPr txBox="1"/>
              <p:nvPr/>
            </p:nvSpPr>
            <p:spPr>
              <a:xfrm>
                <a:off x="274033" y="3222791"/>
                <a:ext cx="1171512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80975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1)	Давление газа в процессе CD постоянно, при этом внешние силы совершают над газом положительную работу.</a:t>
                </a:r>
                <a:r>
                  <a:rPr lang="ru-RU" sz="2400" b="0" u="none" strike="noStrik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u="none" strike="no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В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ерно.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defTabSz="180975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2)	В процессе DA давление газа изохорно уменьшается.</a:t>
                </a:r>
                <a:r>
                  <a:rPr lang="ru-RU" sz="2400" b="0" u="none" strike="noStrik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u="none" strike="no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В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ерно.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2C8DC5-6C1C-4F3C-949F-261C14AFF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33" y="3222791"/>
                <a:ext cx="11715126" cy="1200329"/>
              </a:xfrm>
              <a:prstGeom prst="rect">
                <a:avLst/>
              </a:prstGeom>
              <a:blipFill>
                <a:blip r:embed="rId5"/>
                <a:stretch>
                  <a:fillRect l="-832" t="-4061" r="-2029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6575BE-825A-4726-BC0D-258425C37480}"/>
                  </a:ext>
                </a:extLst>
              </p:cNvPr>
              <p:cNvSpPr txBox="1"/>
              <p:nvPr/>
            </p:nvSpPr>
            <p:spPr>
              <a:xfrm>
                <a:off x="274033" y="4423120"/>
                <a:ext cx="1171512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80975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3)	В процессе АВ газ отдаёт в окружающую среду положительное количество теплоты. </a:t>
                </a:r>
                <a14:m>
                  <m:oMath xmlns:m="http://schemas.openxmlformats.org/officeDocument/2006/math">
                    <m:r>
                      <a:rPr lang="ru-RU" sz="2400" b="0" i="0" u="none" strike="no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Нев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ерно.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defTabSz="180975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4)	В состоянии В концентрация атомов газа максимальна.</a:t>
                </a:r>
                <a:r>
                  <a:rPr lang="ru-RU" sz="2400" b="0" u="none" strike="noStrik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u="none" strike="no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Нев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ерно.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 defTabSz="180975">
                  <a:buAutoNum type="arabicParenR" startAt="5"/>
                </a:pP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 процессе ВС внутренняя энергия газа </a:t>
                </a:r>
              </a:p>
              <a:p>
                <a:pPr defTabSz="180975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остаётся постоянной.</a:t>
                </a:r>
                <a:r>
                  <a:rPr lang="ru-RU" sz="2400" b="0" u="none" strike="noStrik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u="none" strike="no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В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ерно.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defTabSz="180975"/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6575BE-825A-4726-BC0D-258425C37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33" y="4423120"/>
                <a:ext cx="11715126" cy="2308324"/>
              </a:xfrm>
              <a:prstGeom prst="rect">
                <a:avLst/>
              </a:prstGeom>
              <a:blipFill>
                <a:blip r:embed="rId6"/>
                <a:stretch>
                  <a:fillRect l="-832" t="-2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56930E0-0BD0-4B99-8410-FA14EAEA1C40}"/>
              </a:ext>
            </a:extLst>
          </p:cNvPr>
          <p:cNvSpPr txBox="1"/>
          <p:nvPr/>
        </p:nvSpPr>
        <p:spPr>
          <a:xfrm>
            <a:off x="10223916" y="5797069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740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8E1E84A-04A2-4A25-AD67-88B0CEE92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397" y="5329641"/>
            <a:ext cx="1146412" cy="11154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3B1FCF-CE6E-4532-B1A8-DDA1EBC7C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80" y="5887355"/>
            <a:ext cx="2724150" cy="45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6F6FCC-F2D2-4FD5-AC21-5D6A9BC15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7" y="497346"/>
            <a:ext cx="714375" cy="438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24F1B3-252A-45A3-B1C6-D0F8BB314A3F}"/>
              </a:ext>
            </a:extLst>
          </p:cNvPr>
          <p:cNvSpPr txBox="1"/>
          <p:nvPr/>
        </p:nvSpPr>
        <p:spPr>
          <a:xfrm>
            <a:off x="9617531" y="59107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C4AD5-8D22-4435-B413-495D64E9C641}"/>
              </a:ext>
            </a:extLst>
          </p:cNvPr>
          <p:cNvSpPr txBox="1"/>
          <p:nvPr/>
        </p:nvSpPr>
        <p:spPr>
          <a:xfrm>
            <a:off x="9903046" y="5902168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8484E-87F9-4F15-8909-088FC34EE994}"/>
              </a:ext>
            </a:extLst>
          </p:cNvPr>
          <p:cNvSpPr txBox="1"/>
          <p:nvPr/>
        </p:nvSpPr>
        <p:spPr>
          <a:xfrm>
            <a:off x="284407" y="497346"/>
            <a:ext cx="83530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цилиндре под поршнем находится </a:t>
            </a:r>
            <a:r>
              <a:rPr lang="ru-RU" sz="2400" b="1" i="0" u="sng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твёрдое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вещество. Цилиндр поместили в горячую печь, а затем выставили на холод. На рисунке схематично показан график изменения температуры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вещества с течением времени т. 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5D0BD3-EA5C-46BC-B6A0-1136A9A78E62}"/>
              </a:ext>
            </a:extLst>
          </p:cNvPr>
          <p:cNvSpPr txBox="1"/>
          <p:nvPr/>
        </p:nvSpPr>
        <p:spPr>
          <a:xfrm>
            <a:off x="7941265" y="5898989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793FFA-B1A9-4F13-A98D-BBFA5BFD7BC4}"/>
              </a:ext>
            </a:extLst>
          </p:cNvPr>
          <p:cNvSpPr txBox="1"/>
          <p:nvPr/>
        </p:nvSpPr>
        <p:spPr>
          <a:xfrm>
            <a:off x="8358603" y="588289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067C21-F8E0-4EF2-99A0-D9E078F95006}"/>
              </a:ext>
            </a:extLst>
          </p:cNvPr>
          <p:cNvSpPr txBox="1"/>
          <p:nvPr/>
        </p:nvSpPr>
        <p:spPr>
          <a:xfrm>
            <a:off x="330455" y="2996047"/>
            <a:ext cx="11499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 каждой позиции первого столбца подберите соответствующую позицию из второго столбца и запишите в таблицу выбранные цифры под соответствующими буквами.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A19A86-C6DE-4F53-9FE4-84172838C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430" y="530099"/>
            <a:ext cx="3352800" cy="1752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767B29-9B62-4F9E-AF9A-7C64E136CFA7}"/>
              </a:ext>
            </a:extLst>
          </p:cNvPr>
          <p:cNvSpPr txBox="1"/>
          <p:nvPr/>
        </p:nvSpPr>
        <p:spPr>
          <a:xfrm>
            <a:off x="314793" y="2279922"/>
            <a:ext cx="11531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20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Установите соответствие между участками графика и процессами, отображаемыми этими участками.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8CD554-BB3F-4AF8-B538-85734BA01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93" y="4291553"/>
            <a:ext cx="2133600" cy="76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F76946-4777-468B-9752-FB5ED96E8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092" y="4300124"/>
            <a:ext cx="1857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7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1345-39F5-4133-9841-562EE9584868}"/>
              </a:ext>
            </a:extLst>
          </p:cNvPr>
          <p:cNvSpPr txBox="1"/>
          <p:nvPr/>
        </p:nvSpPr>
        <p:spPr>
          <a:xfrm>
            <a:off x="112690" y="523568"/>
            <a:ext cx="96122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рисунке показана зависимость силы тока I в проводнике от времени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Определите заряд, прошедший по проводнику в интервале времени от 0 до 10 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B4D804-2F4C-4BB0-B82E-EDB953135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" y="523568"/>
            <a:ext cx="752475" cy="419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A5A711-20E1-4747-9751-3A33831C4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16" y="2865750"/>
            <a:ext cx="3128493" cy="4664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949419-C492-4C40-B111-B91C2B09B089}"/>
              </a:ext>
            </a:extLst>
          </p:cNvPr>
          <p:cNvSpPr txBox="1"/>
          <p:nvPr/>
        </p:nvSpPr>
        <p:spPr>
          <a:xfrm>
            <a:off x="10785694" y="19652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2FDA56-4DDB-4026-A037-64F5726D296F}"/>
              </a:ext>
            </a:extLst>
          </p:cNvPr>
          <p:cNvSpPr txBox="1"/>
          <p:nvPr/>
        </p:nvSpPr>
        <p:spPr>
          <a:xfrm>
            <a:off x="10061530" y="2862337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EF78FD-C77E-4858-902D-7E97E26ED5EC}"/>
              </a:ext>
            </a:extLst>
          </p:cNvPr>
          <p:cNvSpPr txBox="1"/>
          <p:nvPr/>
        </p:nvSpPr>
        <p:spPr>
          <a:xfrm>
            <a:off x="9724980" y="285411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AE5C6-D4AD-43BA-9216-740D6C07198E}"/>
              </a:ext>
            </a:extLst>
          </p:cNvPr>
          <p:cNvSpPr txBox="1"/>
          <p:nvPr/>
        </p:nvSpPr>
        <p:spPr>
          <a:xfrm>
            <a:off x="9400919" y="285411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8833D7-D067-43C4-BD03-20AB57D7B1FC}"/>
              </a:ext>
            </a:extLst>
          </p:cNvPr>
          <p:cNvSpPr txBox="1"/>
          <p:nvPr/>
        </p:nvSpPr>
        <p:spPr>
          <a:xfrm>
            <a:off x="112690" y="3735482"/>
            <a:ext cx="11966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20725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однородном магнитном поле индукцией 0,4 Тл находится проволочный контур, выполненный в форме квадрата со стороной 10 см. Вектор индукции магнитного поля перпендикулярен плоскости контура. Определите магнитный поток, пронизывающий контур.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9BE868-FA8C-46D6-996E-CF042E9B0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1" y="3729657"/>
            <a:ext cx="714375" cy="4286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3A53BC9-F4A3-4498-92D7-ED1090801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815" y="5841117"/>
            <a:ext cx="3128493" cy="49331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0F56FF8-3942-4953-9D1B-3D3E2D218174}"/>
              </a:ext>
            </a:extLst>
          </p:cNvPr>
          <p:cNvSpPr txBox="1"/>
          <p:nvPr/>
        </p:nvSpPr>
        <p:spPr>
          <a:xfrm>
            <a:off x="9385571" y="586936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68FAAA-42F7-47A4-B3A4-D0A99AE1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094" y="630041"/>
            <a:ext cx="1981200" cy="1266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75F4A9-969F-4FB8-B93E-31E5B56CD429}"/>
                  </a:ext>
                </a:extLst>
              </p:cNvPr>
              <p:cNvSpPr txBox="1"/>
              <p:nvPr/>
            </p:nvSpPr>
            <p:spPr>
              <a:xfrm>
                <a:off x="195051" y="1970187"/>
                <a:ext cx="11668322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5∙0,03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5∙0,01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+5∙0,02=0,075+0,025+0,1=0,2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Кл=200 мКл.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75F4A9-969F-4FB8-B93E-31E5B56CD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1" y="1970187"/>
                <a:ext cx="11668322" cy="698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341A40-9111-4189-B4B3-F15950B6AF76}"/>
                  </a:ext>
                </a:extLst>
              </p:cNvPr>
              <p:cNvSpPr txBox="1"/>
              <p:nvPr/>
            </p:nvSpPr>
            <p:spPr>
              <a:xfrm>
                <a:off x="4121239" y="5869364"/>
                <a:ext cx="43960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Ф=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=0,4∙0,1∙0,1=4 мВб.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341A40-9111-4189-B4B3-F15950B6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39" y="5869364"/>
                <a:ext cx="4396075" cy="369332"/>
              </a:xfrm>
              <a:prstGeom prst="rect">
                <a:avLst/>
              </a:prstGeom>
              <a:blipFill>
                <a:blip r:embed="rId8"/>
                <a:stretch>
                  <a:fillRect l="-1248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06DFFA-6A1F-4D4C-981C-36D6A1B09C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576" y="5267446"/>
            <a:ext cx="1025316" cy="10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99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2579</Words>
  <Application>Microsoft Office PowerPoint</Application>
  <PresentationFormat>Широкоэкранный</PresentationFormat>
  <Paragraphs>244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184</cp:revision>
  <dcterms:created xsi:type="dcterms:W3CDTF">2025-02-27T06:04:08Z</dcterms:created>
  <dcterms:modified xsi:type="dcterms:W3CDTF">2025-03-14T12:43:48Z</dcterms:modified>
</cp:coreProperties>
</file>