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86" r:id="rId4"/>
    <p:sldId id="257" r:id="rId5"/>
    <p:sldId id="258" r:id="rId6"/>
    <p:sldId id="259" r:id="rId7"/>
    <p:sldId id="287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88" r:id="rId24"/>
    <p:sldId id="276" r:id="rId25"/>
    <p:sldId id="277" r:id="rId26"/>
    <p:sldId id="290" r:id="rId27"/>
    <p:sldId id="279" r:id="rId28"/>
    <p:sldId id="278" r:id="rId29"/>
    <p:sldId id="281" r:id="rId30"/>
    <p:sldId id="282" r:id="rId31"/>
    <p:sldId id="283" r:id="rId32"/>
    <p:sldId id="284" r:id="rId33"/>
    <p:sldId id="289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B6157-EDA9-438C-B4D1-AB007B6E6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A00181-FB56-47C0-9FA8-71B1940C3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D7BDC8-E0A0-477C-9914-10DB70F4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F68F-6E8D-4625-9131-5E0C24A2AD0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A650BB-8A14-48BE-AEE0-EA0C25FD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AEAAC1-5CDE-443B-B268-8C987D20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B220-14ED-4AE6-809C-67709263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3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65167-921F-45CC-BEF9-206D4D75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06125C-3E65-4091-BA2B-6D33FAD5E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3BFC4-E181-4519-86C1-AA859F8F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F68F-6E8D-4625-9131-5E0C24A2AD0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5A564-F405-4487-A696-A0DE564A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C37BE-0DA1-4207-9169-CBB685D3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B220-14ED-4AE6-809C-67709263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2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F05EC8-0991-4D8F-8C65-07477F658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B5558B-DC79-4040-94C8-4BB19C9B7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E7CDDF-AC9F-423F-A583-929678AF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F68F-6E8D-4625-9131-5E0C24A2AD0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A552E-27F2-424E-B2E9-68A9333B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C3A87D-0E94-45FC-9055-343DC287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B220-14ED-4AE6-809C-67709263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3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12CAE-7E2C-4624-A8FD-F7865881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3C7CA-0E72-48D0-83E6-4820F7C9B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55A80-8DD7-42C8-A308-346C2535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F68F-6E8D-4625-9131-5E0C24A2AD0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BBF60E-F1C9-4AEC-83B8-CDD60D6F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C5030-A91D-4479-A04B-A0A2E236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B220-14ED-4AE6-809C-67709263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6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94A3E-7AB8-4562-90C8-BC75113A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4BF548-743E-44D4-9098-22F92A494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9270FD-C432-4A32-94D1-6A47E2AB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F68F-6E8D-4625-9131-5E0C24A2AD0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744E5B-DE01-4E75-9A7C-886EC3E5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242EB-E3BC-4F17-94FF-E8F1FB6F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B220-14ED-4AE6-809C-67709263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0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742D8-D2CE-4A68-BA68-7C2A4860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4A8F81-0800-4DBB-A702-0C5860D8F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DB9B5-9EF4-4A00-B916-8B768BD88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9140B-B5B7-4C3A-94CD-7DD8AA37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F68F-6E8D-4625-9131-5E0C24A2AD0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2ADCFB-CD35-4AEA-916C-21BE13F1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19BD11-41A9-4C6A-8519-360D4231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B220-14ED-4AE6-809C-67709263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5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7B76F-56E0-4AAC-9411-736FE66B3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941531-7E1B-4C2C-A05D-9C96EC75B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90A03F-D6A9-401F-A9D4-BA414FE4F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F6418E-2734-450D-ABB4-CD790E57B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005A70-AF27-4210-9D1A-7BA0C91B6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7CE293-5DA5-4162-AF12-4DD82F3F2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F68F-6E8D-4625-9131-5E0C24A2AD0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81BBF3-A52A-4638-A0FF-CCD96226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17D09B-858C-442D-8829-C6AF0EBC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B220-14ED-4AE6-809C-67709263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5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9596D-8D83-4E8F-996A-CB51CEA8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32F15D-37FD-4BEC-9A5B-7BC962BE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F68F-6E8D-4625-9131-5E0C24A2AD0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5C8195-A80A-482D-A9F3-BC1CDD37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CFB921-4879-4E45-BCFD-527F7B0D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B220-14ED-4AE6-809C-67709263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6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DC43F4-E3C9-42BA-BA6D-43A2F34C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F68F-6E8D-4625-9131-5E0C24A2AD0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E493BE-DAF4-4D6B-9143-3CF01F33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83F78E-5CB5-4224-924F-B5493860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B220-14ED-4AE6-809C-67709263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5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BA462-8A39-4DB9-95D3-4E269A65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7755B7-F7DA-4368-81AA-EAF4A263A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A074BB-F4FE-47C1-A6DC-6CD94AF56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72DDD9-02EE-4C9B-A091-178842EE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F68F-6E8D-4625-9131-5E0C24A2AD0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ECD628-EF4D-4E4D-8A42-AF3A4B98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50E1A-B331-483D-8DE8-6008EFF1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B220-14ED-4AE6-809C-67709263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3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36167-131A-46FC-827C-764E1340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7849FD-3213-45B8-8CC5-A58053F14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91FDDB-B955-4664-BF62-69D40B5AF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2A2E13-4B28-47BC-9FCE-4AA3A2A2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F68F-6E8D-4625-9131-5E0C24A2AD0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820AC8-CC6F-4B6F-B49E-FFBE5948A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992955-445B-4BB5-8BAB-83270690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B220-14ED-4AE6-809C-67709263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1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7CC85-AACB-40B4-9ADC-A751527E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917B7D-3C54-4AF4-8C20-E216532FF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186C9E-C2A8-4F73-BE57-829F2ADDF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F68F-6E8D-4625-9131-5E0C24A2AD0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A7B17F-B8A6-4B38-BB7A-AEB958FE2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A5FAEC-973D-415C-84EF-02318C3F6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EB220-14ED-4AE6-809C-67709263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0.png"/><Relationship Id="rId4" Type="http://schemas.openxmlformats.org/officeDocument/2006/relationships/image" Target="../media/image10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7" Type="http://schemas.openxmlformats.org/officeDocument/2006/relationships/image" Target="../media/image115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1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D74E8F-57A1-4786-AB9C-9B739C286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"/>
            <a:ext cx="12192000" cy="6136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885D86-4543-4096-995A-F8F55EE6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6" y="796446"/>
            <a:ext cx="1975187" cy="263255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78CF97-6AEC-4D04-A7C4-23CF38468779}"/>
              </a:ext>
            </a:extLst>
          </p:cNvPr>
          <p:cNvSpPr/>
          <p:nvPr/>
        </p:nvSpPr>
        <p:spPr>
          <a:xfrm>
            <a:off x="5786615" y="1355104"/>
            <a:ext cx="57923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ВАРИАНТ № 9</a:t>
            </a:r>
          </a:p>
        </p:txBody>
      </p:sp>
    </p:spTree>
    <p:extLst>
      <p:ext uri="{BB962C8B-B14F-4D97-AF65-F5344CB8AC3E}">
        <p14:creationId xmlns:p14="http://schemas.microsoft.com/office/powerpoint/2010/main" val="299397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BBC8F29-3DBD-43E4-9BBB-7B7B760D62CE}"/>
              </a:ext>
            </a:extLst>
          </p:cNvPr>
          <p:cNvSpPr txBox="1"/>
          <p:nvPr/>
        </p:nvSpPr>
        <p:spPr>
          <a:xfrm>
            <a:off x="105412" y="3146367"/>
            <a:ext cx="1208658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1)	Удельная теплота парообразования второго тела в 2 раза больше удельной теплоты парообразования первого тела.</a:t>
            </a:r>
          </a:p>
          <a:p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2)	Температура плавления второго тела в 1,5 раза выше, чем температура плавления первого тела.</a:t>
            </a:r>
          </a:p>
          <a:p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3)	В жидком агрегатном состоянии удельная теплоёмкость второго тела меньше, чем первого.</a:t>
            </a:r>
          </a:p>
          <a:p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4)	Удельная теплоёмкость первого тела в газообразном агрегатном состоянии равна удельной теплоёмкости второго тела в жидком агрегатном состоянии.</a:t>
            </a:r>
          </a:p>
          <a:p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5)	В газообразном агрегатном состоянии удельная теплоёмкость второго тела в 2 раза больше, чем первого.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C16E201-984B-4CF0-8529-42E526FF6FBA}"/>
              </a:ext>
            </a:extLst>
          </p:cNvPr>
          <p:cNvSpPr/>
          <p:nvPr/>
        </p:nvSpPr>
        <p:spPr>
          <a:xfrm>
            <a:off x="105412" y="4372497"/>
            <a:ext cx="373791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нак умножения 11">
            <a:extLst>
              <a:ext uri="{FF2B5EF4-FFF2-40B4-BE49-F238E27FC236}">
                <a16:creationId xmlns:a16="http://schemas.microsoft.com/office/drawing/2014/main" id="{71D3D61E-5584-4D99-AC8B-9D2E5CC9260F}"/>
              </a:ext>
            </a:extLst>
          </p:cNvPr>
          <p:cNvSpPr/>
          <p:nvPr/>
        </p:nvSpPr>
        <p:spPr>
          <a:xfrm>
            <a:off x="105412" y="4957003"/>
            <a:ext cx="477537" cy="566937"/>
          </a:xfrm>
          <a:prstGeom prst="mathMultiply">
            <a:avLst>
              <a:gd name="adj1" fmla="val 6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BE301DE-3757-4DE9-9323-7A4AEC0A9627}"/>
              </a:ext>
            </a:extLst>
          </p:cNvPr>
          <p:cNvSpPr/>
          <p:nvPr/>
        </p:nvSpPr>
        <p:spPr>
          <a:xfrm>
            <a:off x="105412" y="3146367"/>
            <a:ext cx="373791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нак умножения 13">
            <a:extLst>
              <a:ext uri="{FF2B5EF4-FFF2-40B4-BE49-F238E27FC236}">
                <a16:creationId xmlns:a16="http://schemas.microsoft.com/office/drawing/2014/main" id="{6C76BB20-1768-4A69-BA7B-7B045F0CAB47}"/>
              </a:ext>
            </a:extLst>
          </p:cNvPr>
          <p:cNvSpPr/>
          <p:nvPr/>
        </p:nvSpPr>
        <p:spPr>
          <a:xfrm>
            <a:off x="47757" y="3644174"/>
            <a:ext cx="477537" cy="566937"/>
          </a:xfrm>
          <a:prstGeom prst="mathMultiply">
            <a:avLst>
              <a:gd name="adj1" fmla="val 6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DD0745E-A7C6-4F53-BC86-3DE7ED1FE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4" y="434645"/>
            <a:ext cx="695325" cy="371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795A5B-4572-47FD-9BC8-B02E6C8400D4}"/>
              </a:ext>
            </a:extLst>
          </p:cNvPr>
          <p:cNvSpPr txBox="1"/>
          <p:nvPr/>
        </p:nvSpPr>
        <p:spPr>
          <a:xfrm>
            <a:off x="92394" y="475015"/>
            <a:ext cx="81001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представлены графики зависимости температуры t двух тел одинаковой массы от отданного ими при остывании количества теплоты Q. Каждое тело находится в цилиндре под поршнем. Первоначально тела находились в газообразном агрегатном состоянии.</a:t>
            </a:r>
          </a:p>
          <a:p>
            <a:pPr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Используя данные	графиков, из предложенного перечня все утверждения.	выберите верные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771D4B-3500-41E9-86A3-A1FDCE7C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579" y="493785"/>
            <a:ext cx="3115679" cy="2569368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EA2ACA36-B15A-425F-8B81-CA964E64A1D3}"/>
              </a:ext>
            </a:extLst>
          </p:cNvPr>
          <p:cNvSpPr/>
          <p:nvPr/>
        </p:nvSpPr>
        <p:spPr>
          <a:xfrm>
            <a:off x="88299" y="5607154"/>
            <a:ext cx="373791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37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0E0547-1941-423C-84F3-3A9767993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" y="421324"/>
            <a:ext cx="685800" cy="3714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1AD9FA-4BBE-4953-A0D8-36A6B104B872}"/>
              </a:ext>
            </a:extLst>
          </p:cNvPr>
          <p:cNvSpPr txBox="1"/>
          <p:nvPr/>
        </p:nvSpPr>
        <p:spPr>
          <a:xfrm>
            <a:off x="41189" y="375296"/>
            <a:ext cx="93623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 моль идеального газа участвует в процессе 1-2-3, график которого изображён на рисунке в координатах p-V, где р — давление газа, V — объём газа. Как изменяются абсолютная температура газа Т в ходе процесса 1-2 и концентрация молекул газа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в ходе процесса 2-3?</a:t>
            </a:r>
          </a:p>
          <a:p>
            <a:pPr indent="72231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Для каждой величины определите соответствующий характер изменения: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37D5F3-3C2A-498F-9F31-825FE350E066}"/>
              </a:ext>
            </a:extLst>
          </p:cNvPr>
          <p:cNvSpPr txBox="1"/>
          <p:nvPr/>
        </p:nvSpPr>
        <p:spPr>
          <a:xfrm>
            <a:off x="41189" y="3498363"/>
            <a:ext cx="119966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 увеличивается	2) уменьшается 3) не изменяется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B1010F-5EFA-440B-B9A6-E63C42B33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156" y="4774771"/>
            <a:ext cx="6810375" cy="11334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CBA1D0-3AD1-4403-A911-5BC552886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6188" y="631997"/>
            <a:ext cx="2080693" cy="1966824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94667EF-7E34-4D5A-8211-B712691AA045}"/>
              </a:ext>
            </a:extLst>
          </p:cNvPr>
          <p:cNvSpPr/>
          <p:nvPr/>
        </p:nvSpPr>
        <p:spPr>
          <a:xfrm>
            <a:off x="4030788" y="4984916"/>
            <a:ext cx="461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816E68B-AE3E-47F0-8811-5627B072FFC9}"/>
              </a:ext>
            </a:extLst>
          </p:cNvPr>
          <p:cNvSpPr/>
          <p:nvPr/>
        </p:nvSpPr>
        <p:spPr>
          <a:xfrm>
            <a:off x="7468236" y="4984916"/>
            <a:ext cx="461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8E563C-21F1-4A71-962D-3A56135B1C2A}"/>
                  </a:ext>
                </a:extLst>
              </p:cNvPr>
              <p:cNvSpPr txBox="1"/>
              <p:nvPr/>
            </p:nvSpPr>
            <p:spPr>
              <a:xfrm>
                <a:off x="9684672" y="5401513"/>
                <a:ext cx="2353208" cy="393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2 -3: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8E563C-21F1-4A71-962D-3A56135B1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672" y="5401513"/>
                <a:ext cx="2353208" cy="393441"/>
              </a:xfrm>
              <a:prstGeom prst="rect">
                <a:avLst/>
              </a:prstGeom>
              <a:blipFill>
                <a:blip r:embed="rId5"/>
                <a:stretch>
                  <a:fillRect l="-6218" t="-4615" b="-2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DD69FA-8238-4F45-A550-396F6F307885}"/>
                  </a:ext>
                </a:extLst>
              </p:cNvPr>
              <p:cNvSpPr txBox="1"/>
              <p:nvPr/>
            </p:nvSpPr>
            <p:spPr>
              <a:xfrm>
                <a:off x="326936" y="5064509"/>
                <a:ext cx="15858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1 -2: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DD69FA-8238-4F45-A550-396F6F307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36" y="5064509"/>
                <a:ext cx="1585819" cy="276999"/>
              </a:xfrm>
              <a:prstGeom prst="rect">
                <a:avLst/>
              </a:prstGeom>
              <a:blipFill>
                <a:blip r:embed="rId6"/>
                <a:stretch>
                  <a:fillRect l="-9231" t="-28889" r="-3846" b="-5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8F592C-B428-41A9-8DF6-E0A371AF9176}"/>
                  </a:ext>
                </a:extLst>
              </p:cNvPr>
              <p:cNvSpPr txBox="1"/>
              <p:nvPr/>
            </p:nvSpPr>
            <p:spPr>
              <a:xfrm>
                <a:off x="472858" y="5478409"/>
                <a:ext cx="11649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↙ 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8F592C-B428-41A9-8DF6-E0A371AF9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58" y="5478409"/>
                <a:ext cx="1164934" cy="276999"/>
              </a:xfrm>
              <a:prstGeom prst="rect">
                <a:avLst/>
              </a:prstGeom>
              <a:blipFill>
                <a:blip r:embed="rId7"/>
                <a:stretch>
                  <a:fillRect l="-4712" r="-366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48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3807F-4E31-471A-9CB9-FD6A455E7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3" y="448704"/>
            <a:ext cx="704850" cy="40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B38396-7A34-48E6-90BF-4BD19EC84F92}"/>
                  </a:ext>
                </a:extLst>
              </p:cNvPr>
              <p:cNvSpPr txBox="1"/>
              <p:nvPr/>
            </p:nvSpPr>
            <p:spPr>
              <a:xfrm>
                <a:off x="256458" y="1948731"/>
                <a:ext cx="2621167" cy="830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B38396-7A34-48E6-90BF-4BD19EC84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8" y="1948731"/>
                <a:ext cx="2621167" cy="8302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139454-B0D6-4B3C-AE9A-A8DFFDD729D8}"/>
                  </a:ext>
                </a:extLst>
              </p:cNvPr>
              <p:cNvSpPr txBox="1"/>
              <p:nvPr/>
            </p:nvSpPr>
            <p:spPr>
              <a:xfrm>
                <a:off x="3474833" y="1942372"/>
                <a:ext cx="4772524" cy="909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(4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ru-R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139454-B0D6-4B3C-AE9A-A8DFFDD72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833" y="1942372"/>
                <a:ext cx="4772524" cy="9094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015AC5-FAB6-447C-A430-4905CCBDF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93" y="2923881"/>
            <a:ext cx="685800" cy="371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2A9FCB-6D21-468C-A6BF-48EB3427E1BD}"/>
              </a:ext>
            </a:extLst>
          </p:cNvPr>
          <p:cNvSpPr txBox="1"/>
          <p:nvPr/>
        </p:nvSpPr>
        <p:spPr>
          <a:xfrm>
            <a:off x="108892" y="372712"/>
            <a:ext cx="120831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Расстояние между двумя точечными электрическими зарядами увеличили в 2 раза, при этом один из зарядов уменьшили в 6 раз. Во сколько раз уменьшится модуль сил электростатического взаимодействия между зарядами?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089BC8-E9FE-4062-9ECB-258FF9E62D6C}"/>
              </a:ext>
            </a:extLst>
          </p:cNvPr>
          <p:cNvSpPr txBox="1"/>
          <p:nvPr/>
        </p:nvSpPr>
        <p:spPr>
          <a:xfrm>
            <a:off x="108892" y="2929821"/>
            <a:ext cx="12083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Определите энергию магнитного поля катушки индуктивностью 12·10</a:t>
            </a:r>
            <a:r>
              <a:rPr lang="ru-RU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-4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Гн, если сила тока в ней равна 0,5 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0890AB-70F6-4027-BA04-25A678CF1B5B}"/>
                  </a:ext>
                </a:extLst>
              </p:cNvPr>
              <p:cNvSpPr txBox="1"/>
              <p:nvPr/>
            </p:nvSpPr>
            <p:spPr>
              <a:xfrm>
                <a:off x="1727375" y="4156549"/>
                <a:ext cx="8846140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0,5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=1,5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Дж=0,15 мДж.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0890AB-70F6-4027-BA04-25A678CF1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75" y="4156549"/>
                <a:ext cx="8846140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06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36C496-4741-4B06-94B5-42DFACB1F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3" y="462992"/>
            <a:ext cx="695325" cy="371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8C150C-5B8A-4227-9B41-B2A456E7BBAE}"/>
              </a:ext>
            </a:extLst>
          </p:cNvPr>
          <p:cNvSpPr txBox="1"/>
          <p:nvPr/>
        </p:nvSpPr>
        <p:spPr>
          <a:xfrm>
            <a:off x="88943" y="409336"/>
            <a:ext cx="120141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Точечный источник света находится на расстоянии 30 см от плоского зеркала. На сколько уменьшится расстояние между источником и его изображением, если, не поворачивая зеркала, приблизить его к источнику на 5 см?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7BFA3B-1DA1-4DBD-B8B3-D0A0A8B1A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5" y="2394284"/>
            <a:ext cx="3749340" cy="33327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DB13A5-4F8A-4B79-8853-8D7A9AFCC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53" y="2319197"/>
            <a:ext cx="3918284" cy="3482919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C07FE0C-61B1-48EF-90ED-3F27435FEE4B}"/>
              </a:ext>
            </a:extLst>
          </p:cNvPr>
          <p:cNvCxnSpPr>
            <a:cxnSpLocks/>
          </p:cNvCxnSpPr>
          <p:nvPr/>
        </p:nvCxnSpPr>
        <p:spPr>
          <a:xfrm>
            <a:off x="324853" y="2755232"/>
            <a:ext cx="7423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01905F7-E439-4B9D-AEC7-577A0CD8E23A}"/>
              </a:ext>
            </a:extLst>
          </p:cNvPr>
          <p:cNvCxnSpPr>
            <a:cxnSpLocks/>
          </p:cNvCxnSpPr>
          <p:nvPr/>
        </p:nvCxnSpPr>
        <p:spPr>
          <a:xfrm>
            <a:off x="436605" y="5169569"/>
            <a:ext cx="7423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7334412-1440-4052-9965-6AD3716743AC}"/>
              </a:ext>
            </a:extLst>
          </p:cNvPr>
          <p:cNvSpPr txBox="1"/>
          <p:nvPr/>
        </p:nvSpPr>
        <p:spPr>
          <a:xfrm>
            <a:off x="9883107" y="3799046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см</a:t>
            </a:r>
          </a:p>
        </p:txBody>
      </p:sp>
    </p:spTree>
    <p:extLst>
      <p:ext uri="{BB962C8B-B14F-4D97-AF65-F5344CB8AC3E}">
        <p14:creationId xmlns:p14="http://schemas.microsoft.com/office/powerpoint/2010/main" val="373396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9E59741-5233-42CD-ADD6-CAB886D83A18}"/>
              </a:ext>
            </a:extLst>
          </p:cNvPr>
          <p:cNvSpPr txBox="1"/>
          <p:nvPr/>
        </p:nvSpPr>
        <p:spPr>
          <a:xfrm>
            <a:off x="151329" y="3784017"/>
            <a:ext cx="1188025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1)</a:t>
            </a:r>
            <a:r>
              <a:rPr 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Модуль вектора индукции магнитного поля, созданного катушкой № 1, увеличивается.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2)</a:t>
            </a:r>
            <a:r>
              <a:rPr 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В катушке № 2 индукционный ток направлен по часовой стрелке.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3)</a:t>
            </a:r>
            <a:r>
              <a:rPr 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Сила тока в катушке № 1 уменьшается.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4)</a:t>
            </a:r>
            <a:r>
              <a:rPr 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Вектор индукции магнитного поля, созданного катушкой № 2 в её центре, направлен от наблюдателя.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5)</a:t>
            </a:r>
            <a:r>
              <a:rPr 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Модуль магнитного потока, созданного катушкой № 1 и пронизывающего катушку № 2, увеличивается</a:t>
            </a:r>
            <a:r>
              <a:rPr lang="ru-RU" sz="22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052BAD-1725-43AE-864A-5609E705A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5" y="475163"/>
            <a:ext cx="714375" cy="390525"/>
          </a:xfrm>
          <a:prstGeom prst="rect">
            <a:avLst/>
          </a:prstGeom>
        </p:spPr>
      </p:pic>
      <p:sp>
        <p:nvSpPr>
          <p:cNvPr id="13" name="Знак умножения 12">
            <a:extLst>
              <a:ext uri="{FF2B5EF4-FFF2-40B4-BE49-F238E27FC236}">
                <a16:creationId xmlns:a16="http://schemas.microsoft.com/office/drawing/2014/main" id="{6662164E-7DB8-4BDC-9927-12D6B72341E9}"/>
              </a:ext>
            </a:extLst>
          </p:cNvPr>
          <p:cNvSpPr/>
          <p:nvPr/>
        </p:nvSpPr>
        <p:spPr>
          <a:xfrm>
            <a:off x="151329" y="4339989"/>
            <a:ext cx="477537" cy="566937"/>
          </a:xfrm>
          <a:prstGeom prst="mathMultiply">
            <a:avLst>
              <a:gd name="adj1" fmla="val 6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0C5615CF-2846-4153-8C6C-4278E0709343}"/>
              </a:ext>
            </a:extLst>
          </p:cNvPr>
          <p:cNvSpPr/>
          <p:nvPr/>
        </p:nvSpPr>
        <p:spPr>
          <a:xfrm>
            <a:off x="151329" y="3826281"/>
            <a:ext cx="373791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18">
            <a:extLst>
              <a:ext uri="{FF2B5EF4-FFF2-40B4-BE49-F238E27FC236}">
                <a16:creationId xmlns:a16="http://schemas.microsoft.com/office/drawing/2014/main" id="{A9919725-F8D9-4CAE-8CC6-06BDE5037BE4}"/>
              </a:ext>
            </a:extLst>
          </p:cNvPr>
          <p:cNvSpPr/>
          <p:nvPr/>
        </p:nvSpPr>
        <p:spPr>
          <a:xfrm>
            <a:off x="151328" y="4701973"/>
            <a:ext cx="477537" cy="566937"/>
          </a:xfrm>
          <a:prstGeom prst="mathMultiply">
            <a:avLst>
              <a:gd name="adj1" fmla="val 6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905DF4-60C2-42B4-98B1-72FC558D463B}"/>
              </a:ext>
            </a:extLst>
          </p:cNvPr>
          <p:cNvSpPr txBox="1"/>
          <p:nvPr/>
        </p:nvSpPr>
        <p:spPr>
          <a:xfrm>
            <a:off x="151329" y="475163"/>
            <a:ext cx="902876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06450" algn="just"/>
            <a:r>
              <a:rPr 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Катушка № 1 включена в электрическую цепь, состоящую из источника постоянного напряжения и реостата. Катушка № 2 помещена внутрь катушки № 1, и её обмотка замкнута. Вид электрической цепи с торца катушек схематично представлен на рисунке.</a:t>
            </a:r>
          </a:p>
          <a:p>
            <a:pPr algn="just"/>
            <a:r>
              <a:rPr 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Из приведённого ниже списка выберите все верные утверждения, характеризующие процессы, которые происходят в цепи и катушках при перемещении ползунка реостата влево. ЭДС самоиндукции пренебречь.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2BD2A-3F67-42A8-AA27-B5FCD9163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923" y="775659"/>
            <a:ext cx="2247335" cy="2338136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38923C16-46F2-4252-BA4E-E3B7FB0C5DE3}"/>
              </a:ext>
            </a:extLst>
          </p:cNvPr>
          <p:cNvSpPr/>
          <p:nvPr/>
        </p:nvSpPr>
        <p:spPr>
          <a:xfrm>
            <a:off x="160421" y="5805866"/>
            <a:ext cx="373791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Знак умножения 24">
            <a:extLst>
              <a:ext uri="{FF2B5EF4-FFF2-40B4-BE49-F238E27FC236}">
                <a16:creationId xmlns:a16="http://schemas.microsoft.com/office/drawing/2014/main" id="{EA647EE1-35CF-4938-A7EE-0EB82E2A38BA}"/>
              </a:ext>
            </a:extLst>
          </p:cNvPr>
          <p:cNvSpPr/>
          <p:nvPr/>
        </p:nvSpPr>
        <p:spPr>
          <a:xfrm>
            <a:off x="160421" y="5088924"/>
            <a:ext cx="477537" cy="566937"/>
          </a:xfrm>
          <a:prstGeom prst="mathMultiply">
            <a:avLst>
              <a:gd name="adj1" fmla="val 6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BC0995-BB05-4B16-AE99-7F5245656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1" y="455820"/>
            <a:ext cx="685800" cy="381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78C929-74A1-48F2-BE5B-E96D0C45B7E3}"/>
              </a:ext>
            </a:extLst>
          </p:cNvPr>
          <p:cNvSpPr txBox="1"/>
          <p:nvPr/>
        </p:nvSpPr>
        <p:spPr>
          <a:xfrm>
            <a:off x="111210" y="390248"/>
            <a:ext cx="963827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596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показана схема электрической цепи постоянного тока, содержащей источник тока, ЭДС которого равна , и два резистора: R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и R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В начальный момент времени ключ К замкнут. Как изменятся сила тока в резисторе R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и тепловая мощность, выделяющаяся в резисторе R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если ключ К разомкнуть? Внутренним сопротивлением источника тока и соединительных проводов пренебречь.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498444-AC42-4F6C-A5DD-952AB27C3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722" y="1093745"/>
            <a:ext cx="419100" cy="488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EACC3D8-D7D3-417F-ABD0-BCC9C67C4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060" y="836820"/>
            <a:ext cx="1919307" cy="19389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9AAD6C-060D-4775-862A-C871C686EE1B}"/>
              </a:ext>
            </a:extLst>
          </p:cNvPr>
          <p:cNvSpPr txBox="1"/>
          <p:nvPr/>
        </p:nvSpPr>
        <p:spPr>
          <a:xfrm>
            <a:off x="111209" y="3352982"/>
            <a:ext cx="117970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Для каждой величины определите соответствующий характер изменения: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 увеличится	2) уменьшится	3) не изменится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12B4E-46AE-4C97-9FE4-7B0018969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822" y="5207524"/>
            <a:ext cx="5953888" cy="119244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D4289F-3321-4427-9708-6886A22AB91C}"/>
              </a:ext>
            </a:extLst>
          </p:cNvPr>
          <p:cNvSpPr/>
          <p:nvPr/>
        </p:nvSpPr>
        <p:spPr>
          <a:xfrm>
            <a:off x="4699352" y="5476640"/>
            <a:ext cx="461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4D378-DA72-4C63-90D5-48267670F495}"/>
                  </a:ext>
                </a:extLst>
              </p:cNvPr>
              <p:cNvSpPr txBox="1"/>
              <p:nvPr/>
            </p:nvSpPr>
            <p:spPr>
              <a:xfrm>
                <a:off x="915162" y="5291974"/>
                <a:ext cx="12805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4D378-DA72-4C63-90D5-48267670F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62" y="5291974"/>
                <a:ext cx="1280542" cy="276999"/>
              </a:xfrm>
              <a:prstGeom prst="rect">
                <a:avLst/>
              </a:prstGeom>
              <a:blipFill>
                <a:blip r:embed="rId6"/>
                <a:stretch>
                  <a:fillRect l="-3810" r="-1429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EF5D18-3C54-46E2-A1B0-9516AEF49D35}"/>
                  </a:ext>
                </a:extLst>
              </p:cNvPr>
              <p:cNvSpPr txBox="1"/>
              <p:nvPr/>
            </p:nvSpPr>
            <p:spPr>
              <a:xfrm>
                <a:off x="1057091" y="5661306"/>
                <a:ext cx="9966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EF5D18-3C54-46E2-A1B0-9516AEF49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91" y="5661306"/>
                <a:ext cx="996683" cy="276999"/>
              </a:xfrm>
              <a:prstGeom prst="rect">
                <a:avLst/>
              </a:prstGeom>
              <a:blipFill>
                <a:blip r:embed="rId7"/>
                <a:stretch>
                  <a:fillRect l="-4878" r="-487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542E8D-2CA2-4094-81A1-CDE8BC6F05F0}"/>
              </a:ext>
            </a:extLst>
          </p:cNvPr>
          <p:cNvSpPr/>
          <p:nvPr/>
        </p:nvSpPr>
        <p:spPr>
          <a:xfrm>
            <a:off x="7713307" y="5476640"/>
            <a:ext cx="461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246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7DF7C7F-21A2-4703-B774-EE11B01B4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3" y="2713878"/>
            <a:ext cx="676715" cy="37188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9DA6673-B80F-4512-8FCF-18BC3CE51B7B}"/>
              </a:ext>
            </a:extLst>
          </p:cNvPr>
          <p:cNvSpPr txBox="1"/>
          <p:nvPr/>
        </p:nvSpPr>
        <p:spPr>
          <a:xfrm>
            <a:off x="327317" y="2713878"/>
            <a:ext cx="1142395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596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Как изменятся при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-распаде радиоактивного изотопа висмута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зарядовое число ядра и число нейтронов в ядре? Для каждой величины определите соответствующий характер изменения: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 Увеличится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уменьшится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не изменится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8B2867-A1DF-4871-A86B-BF50DAF51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3" y="413293"/>
            <a:ext cx="685800" cy="3905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B047FB-F693-4E00-8C74-AA2FDEAC4A56}"/>
              </a:ext>
            </a:extLst>
          </p:cNvPr>
          <p:cNvSpPr txBox="1"/>
          <p:nvPr/>
        </p:nvSpPr>
        <p:spPr>
          <a:xfrm>
            <a:off x="1059592" y="434486"/>
            <a:ext cx="10147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Сколько нейтронов содержится в ядре изотопа галлия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6D661D-96C8-4024-BC95-B7716A508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465" y="434486"/>
            <a:ext cx="860943" cy="461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4D94EF-6088-4C88-8CD8-8B3A78CD2EFD}"/>
                  </a:ext>
                </a:extLst>
              </p:cNvPr>
              <p:cNvSpPr txBox="1"/>
              <p:nvPr/>
            </p:nvSpPr>
            <p:spPr>
              <a:xfrm>
                <a:off x="3503140" y="1081216"/>
                <a:ext cx="4887235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я</m:t>
                          </m:r>
                        </m:sub>
                      </m:sSub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=69 −31=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4D94EF-6088-4C88-8CD8-8B3A78CD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140" y="1081216"/>
                <a:ext cx="4887235" cy="4641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A84A0523-DEBB-4F31-B771-F13F600617B5}"/>
              </a:ext>
            </a:extLst>
          </p:cNvPr>
          <p:cNvCxnSpPr/>
          <p:nvPr/>
        </p:nvCxnSpPr>
        <p:spPr>
          <a:xfrm>
            <a:off x="5436973" y="1545317"/>
            <a:ext cx="1037968" cy="765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464ADFD3-978B-4DAE-ABC5-D7344DEEAC92}"/>
              </a:ext>
            </a:extLst>
          </p:cNvPr>
          <p:cNvCxnSpPr/>
          <p:nvPr/>
        </p:nvCxnSpPr>
        <p:spPr>
          <a:xfrm>
            <a:off x="4695568" y="1545317"/>
            <a:ext cx="1791729" cy="345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C5A71D4-3E45-4ABA-85F0-AE8DCF79ECB6}"/>
              </a:ext>
            </a:extLst>
          </p:cNvPr>
          <p:cNvGrpSpPr/>
          <p:nvPr/>
        </p:nvGrpSpPr>
        <p:grpSpPr>
          <a:xfrm>
            <a:off x="6487297" y="1545317"/>
            <a:ext cx="2229911" cy="1168561"/>
            <a:chOff x="6333459" y="1545317"/>
            <a:chExt cx="2229911" cy="116856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EE49E06-74E4-4809-9F4D-474C3DCC7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3459" y="1545317"/>
              <a:ext cx="2167990" cy="1168561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C26A795-B335-435E-B248-20CEFCD96469}"/>
                </a:ext>
              </a:extLst>
            </p:cNvPr>
            <p:cNvSpPr/>
            <p:nvPr/>
          </p:nvSpPr>
          <p:spPr>
            <a:xfrm>
              <a:off x="8032030" y="1717950"/>
              <a:ext cx="531340" cy="765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E86082-80F6-4C6B-91E5-ADEEC7867A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2970" y="3085767"/>
            <a:ext cx="759634" cy="47298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61F1D7-2CA1-40FA-B013-D52D1C60C1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0812" y="5407804"/>
            <a:ext cx="6810375" cy="847725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9D6AA72-B5A8-4D28-8D2A-D35516FE216A}"/>
              </a:ext>
            </a:extLst>
          </p:cNvPr>
          <p:cNvSpPr/>
          <p:nvPr/>
        </p:nvSpPr>
        <p:spPr>
          <a:xfrm>
            <a:off x="4233583" y="5332199"/>
            <a:ext cx="461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6EC3C67-6458-4045-A85F-534E779F6234}"/>
              </a:ext>
            </a:extLst>
          </p:cNvPr>
          <p:cNvSpPr/>
          <p:nvPr/>
        </p:nvSpPr>
        <p:spPr>
          <a:xfrm>
            <a:off x="7723883" y="5327948"/>
            <a:ext cx="461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74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F3B110F-6A0F-4414-AA16-4C559F954C76}"/>
              </a:ext>
            </a:extLst>
          </p:cNvPr>
          <p:cNvSpPr txBox="1"/>
          <p:nvPr/>
        </p:nvSpPr>
        <p:spPr>
          <a:xfrm>
            <a:off x="60368" y="392071"/>
            <a:ext cx="1194563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032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Выберите все верные утверждения о физических явлениях, величинах и закономерностях. Запишите цифры, под которыми они указаны.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	Модуль сил гравитационного взаимодействия двух тел прямо пропорционален квадрату расстояния между этими телами.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2)	Теплопередача путём конвекции происходит за счёт переноса энергии струями и потоками жидкости или газа.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	Модуль сил взаимодействия двух неподвижных точечных заряженных тел не зависит от свойств среды между ними.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4)	Период свободных колебаний в идеальном колебательном контуре увеличивается прямо пропорционально увеличению индуктивности катушки.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5)	При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-распаде масса ядра уменьшается примерно на четыре атомных единицы массы.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C008982-6407-44C9-8555-642D32273A5E}"/>
              </a:ext>
            </a:extLst>
          </p:cNvPr>
          <p:cNvSpPr/>
          <p:nvPr/>
        </p:nvSpPr>
        <p:spPr>
          <a:xfrm>
            <a:off x="82634" y="4805643"/>
            <a:ext cx="373791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нак умножения 5">
            <a:extLst>
              <a:ext uri="{FF2B5EF4-FFF2-40B4-BE49-F238E27FC236}">
                <a16:creationId xmlns:a16="http://schemas.microsoft.com/office/drawing/2014/main" id="{D1F2D484-2839-4D04-A683-B4EF16A1FCE8}"/>
              </a:ext>
            </a:extLst>
          </p:cNvPr>
          <p:cNvSpPr/>
          <p:nvPr/>
        </p:nvSpPr>
        <p:spPr>
          <a:xfrm>
            <a:off x="89200" y="1469150"/>
            <a:ext cx="477537" cy="566937"/>
          </a:xfrm>
          <a:prstGeom prst="mathMultiply">
            <a:avLst>
              <a:gd name="adj1" fmla="val 6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нак умножения 6">
            <a:extLst>
              <a:ext uri="{FF2B5EF4-FFF2-40B4-BE49-F238E27FC236}">
                <a16:creationId xmlns:a16="http://schemas.microsoft.com/office/drawing/2014/main" id="{9CA6F70C-02A8-417C-B8BB-DCD881BFA244}"/>
              </a:ext>
            </a:extLst>
          </p:cNvPr>
          <p:cNvSpPr/>
          <p:nvPr/>
        </p:nvSpPr>
        <p:spPr>
          <a:xfrm>
            <a:off x="51743" y="2903684"/>
            <a:ext cx="477537" cy="566937"/>
          </a:xfrm>
          <a:prstGeom prst="mathMultiply">
            <a:avLst>
              <a:gd name="adj1" fmla="val 6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нак умножения 7">
            <a:extLst>
              <a:ext uri="{FF2B5EF4-FFF2-40B4-BE49-F238E27FC236}">
                <a16:creationId xmlns:a16="http://schemas.microsoft.com/office/drawing/2014/main" id="{F1273F7D-C961-4BCC-A89E-38C0696D1EA8}"/>
              </a:ext>
            </a:extLst>
          </p:cNvPr>
          <p:cNvSpPr/>
          <p:nvPr/>
        </p:nvSpPr>
        <p:spPr>
          <a:xfrm>
            <a:off x="51743" y="3689512"/>
            <a:ext cx="477537" cy="566937"/>
          </a:xfrm>
          <a:prstGeom prst="mathMultiply">
            <a:avLst>
              <a:gd name="adj1" fmla="val 6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41C9B7B-2DFB-49D9-B8FB-2ADC5F0A45B8}"/>
              </a:ext>
            </a:extLst>
          </p:cNvPr>
          <p:cNvSpPr/>
          <p:nvPr/>
        </p:nvSpPr>
        <p:spPr>
          <a:xfrm>
            <a:off x="89200" y="2256959"/>
            <a:ext cx="373791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B3EE2D-7911-420B-B64B-EFD50B46B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9" y="458884"/>
            <a:ext cx="723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60A7A9-351B-41DC-92B6-E029A595A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8" y="467754"/>
            <a:ext cx="685800" cy="3619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7BD1D-65B3-417A-8DD3-4DFFF0C4B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87" y="4835137"/>
            <a:ext cx="8734425" cy="79057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84E230-3F74-47E5-B3CC-C36699A06996}"/>
              </a:ext>
            </a:extLst>
          </p:cNvPr>
          <p:cNvSpPr/>
          <p:nvPr/>
        </p:nvSpPr>
        <p:spPr>
          <a:xfrm>
            <a:off x="4755728" y="5267143"/>
            <a:ext cx="2680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1,50±0,05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83666-23A6-4622-B511-6EBF1513F872}"/>
              </a:ext>
            </a:extLst>
          </p:cNvPr>
          <p:cNvSpPr txBox="1"/>
          <p:nvPr/>
        </p:nvSpPr>
        <p:spPr>
          <a:xfrm>
            <a:off x="129151" y="427246"/>
            <a:ext cx="74455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596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показания вольтметра с учётом абсолютной погрешности измерений. Абсолютная погрешность прямого измерения напряжения равна 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половине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цены деления вольтметра.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1C5FDD-C270-4D3C-945F-A79FABACB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888" y="427246"/>
            <a:ext cx="4073112" cy="419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9EAF35-45AC-4598-81AA-CB8F6DBBB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5" y="472808"/>
            <a:ext cx="685800" cy="390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407876-7C20-4CAB-B8A4-AE933A6E4553}"/>
              </a:ext>
            </a:extLst>
          </p:cNvPr>
          <p:cNvSpPr txBox="1"/>
          <p:nvPr/>
        </p:nvSpPr>
        <p:spPr>
          <a:xfrm>
            <a:off x="222809" y="472808"/>
            <a:ext cx="118744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596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Ученику необходимо на опыте обнаружить зависимость давления газа, находящегося в сосуде, от массы газа. У него имеются пять различных сосудов с манометрами. Сосуды наполнены аргоном разной массы при различных температурах (см. таблицу).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Какие два сосуда необходимо взять ученику, чтобы провести исследование?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6E492F-B0CD-4DEE-856D-70DA0B7AF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09" y="2920400"/>
            <a:ext cx="9191625" cy="2571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412D5E-3B07-4F52-BC85-5C20A6478934}"/>
              </a:ext>
            </a:extLst>
          </p:cNvPr>
          <p:cNvSpPr txBox="1"/>
          <p:nvPr/>
        </p:nvSpPr>
        <p:spPr>
          <a:xfrm>
            <a:off x="222809" y="5631418"/>
            <a:ext cx="9191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таблицу номера выбранных сосудов.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B479E5-57DA-46CD-A455-EE98C8F22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35" y="3584429"/>
            <a:ext cx="402371" cy="4145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84011B-D123-4176-A7C7-D587A0F48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9" y="4331007"/>
            <a:ext cx="402371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7C5E17-60F7-46C4-81A9-E0A2BEBC5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2" y="414427"/>
            <a:ext cx="696612" cy="401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526A97-6443-4329-844D-FFFB5A25B0B0}"/>
              </a:ext>
            </a:extLst>
          </p:cNvPr>
          <p:cNvSpPr txBox="1"/>
          <p:nvPr/>
        </p:nvSpPr>
        <p:spPr>
          <a:xfrm>
            <a:off x="80062" y="382012"/>
            <a:ext cx="120318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06450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показан график зависимости проекции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ru-RU" sz="2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скорости тела от времени t. Какова проекция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ru-RU" sz="2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перемещения этого тела за время от момента t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0,5 с до момента t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1,5 с? Ответ запишите с учётом знака проекции.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605BA0-8073-4514-9122-41973F3F9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6" y="1999989"/>
            <a:ext cx="5302200" cy="4075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760672-16E7-4D7B-A039-F30A6ADDE841}"/>
                  </a:ext>
                </a:extLst>
              </p:cNvPr>
              <p:cNvSpPr txBox="1"/>
              <p:nvPr/>
            </p:nvSpPr>
            <p:spPr>
              <a:xfrm>
                <a:off x="5648826" y="2971800"/>
                <a:ext cx="3563090" cy="613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36−0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=1,5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м.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760672-16E7-4D7B-A039-F30A6ADDE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826" y="2971800"/>
                <a:ext cx="3563090" cy="613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9DA725-09AE-4B23-9ED7-AB72AAAC5B4F}"/>
                  </a:ext>
                </a:extLst>
              </p:cNvPr>
              <p:cNvSpPr txBox="1"/>
              <p:nvPr/>
            </p:nvSpPr>
            <p:spPr>
              <a:xfrm>
                <a:off x="5648826" y="4592635"/>
                <a:ext cx="3386760" cy="613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1,5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4−36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м.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9DA725-09AE-4B23-9ED7-AB72AAAC5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826" y="4592635"/>
                <a:ext cx="3386760" cy="613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A5B586-ACE5-4802-B29C-F11F53B1E8E1}"/>
                  </a:ext>
                </a:extLst>
              </p:cNvPr>
              <p:cNvSpPr txBox="1"/>
              <p:nvPr/>
            </p:nvSpPr>
            <p:spPr>
              <a:xfrm>
                <a:off x="7080253" y="5666874"/>
                <a:ext cx="33145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=1,5+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=3,5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A5B586-ACE5-4802-B29C-F11F53B1E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53" y="5666874"/>
                <a:ext cx="3314561" cy="276999"/>
              </a:xfrm>
              <a:prstGeom prst="rect">
                <a:avLst/>
              </a:prstGeom>
              <a:blipFill>
                <a:blip r:embed="rId6"/>
                <a:stretch>
                  <a:fillRect l="-1103" r="-735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291A18-9824-44BD-9A1C-57C19816905A}"/>
                  </a:ext>
                </a:extLst>
              </p:cNvPr>
              <p:cNvSpPr txBox="1"/>
              <p:nvPr/>
            </p:nvSpPr>
            <p:spPr>
              <a:xfrm>
                <a:off x="6284198" y="2153652"/>
                <a:ext cx="3791551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6−0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 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291A18-9824-44BD-9A1C-57C198169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98" y="2153652"/>
                <a:ext cx="3791551" cy="565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CA3445-871C-43F5-825F-D8DEADC30152}"/>
                  </a:ext>
                </a:extLst>
              </p:cNvPr>
              <p:cNvSpPr txBox="1"/>
              <p:nvPr/>
            </p:nvSpPr>
            <p:spPr>
              <a:xfrm>
                <a:off x="6376440" y="3760951"/>
                <a:ext cx="3964675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1,5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=−8 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CA3445-871C-43F5-825F-D8DEADC30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440" y="3760951"/>
                <a:ext cx="3964675" cy="565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32AF925-07A2-4564-865B-3B19968007DC}"/>
              </a:ext>
            </a:extLst>
          </p:cNvPr>
          <p:cNvSpPr/>
          <p:nvPr/>
        </p:nvSpPr>
        <p:spPr>
          <a:xfrm>
            <a:off x="7161868" y="1578056"/>
            <a:ext cx="22124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1-</a:t>
            </a:r>
            <a:r>
              <a:rPr lang="ru-RU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й способ:</a:t>
            </a:r>
          </a:p>
        </p:txBody>
      </p:sp>
    </p:spTree>
    <p:extLst>
      <p:ext uri="{BB962C8B-B14F-4D97-AF65-F5344CB8AC3E}">
        <p14:creationId xmlns:p14="http://schemas.microsoft.com/office/powerpoint/2010/main" val="4143728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774FE7-6AA6-420C-B22F-91B219F67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" y="431328"/>
            <a:ext cx="704850" cy="371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4901D5-89D0-4AEF-8293-EADECAD1B27E}"/>
              </a:ext>
            </a:extLst>
          </p:cNvPr>
          <p:cNvSpPr txBox="1"/>
          <p:nvPr/>
        </p:nvSpPr>
        <p:spPr>
          <a:xfrm>
            <a:off x="228599" y="4188636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5FB128-8817-4351-A2D8-ED40A261AAC3}"/>
                  </a:ext>
                </a:extLst>
              </p:cNvPr>
              <p:cNvSpPr txBox="1"/>
              <p:nvPr/>
            </p:nvSpPr>
            <p:spPr>
              <a:xfrm>
                <a:off x="228599" y="4582109"/>
                <a:ext cx="97064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1-2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Объем и температура газа растут </a:t>
                </a:r>
                <a:r>
                  <a:rPr lang="ru-RU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линейно,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𝑐𝑜𝑛𝑠𝑡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</m:oMath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5FB128-8817-4351-A2D8-ED40A261A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4582109"/>
                <a:ext cx="9706489" cy="461665"/>
              </a:xfrm>
              <a:prstGeom prst="rect">
                <a:avLst/>
              </a:prstGeom>
              <a:blipFill>
                <a:blip r:embed="rId3"/>
                <a:stretch>
                  <a:fillRect l="-942"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3D8C17-E307-40A1-9290-BBA9DB0A5081}"/>
                  </a:ext>
                </a:extLst>
              </p:cNvPr>
              <p:cNvSpPr txBox="1"/>
              <p:nvPr/>
            </p:nvSpPr>
            <p:spPr>
              <a:xfrm>
                <a:off x="4135146" y="5240585"/>
                <a:ext cx="3727624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3D8C17-E307-40A1-9290-BBA9DB0A5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146" y="5240585"/>
                <a:ext cx="3727624" cy="806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F53D4B3-DD74-4EDE-BD3C-FC204626CE77}"/>
              </a:ext>
            </a:extLst>
          </p:cNvPr>
          <p:cNvSpPr txBox="1"/>
          <p:nvPr/>
        </p:nvSpPr>
        <p:spPr>
          <a:xfrm>
            <a:off x="109888" y="377042"/>
            <a:ext cx="912060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596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VT-диаграмме показано, как изменялись объём и абсолютная температура некоторого постоянного количества одноатомного разреженного газа при его переходе из начального состояния 1 в состояние 4. Как при этом изменялись давление газа р и его внутренняя энергия U на каждом из трёх участков 1-2, 2-3, 3-4 (увеличивались, уменьшались или же оставались постоянными)? Ответ поясните, указав, какие физические явления и законы Вы использовали для объяснения.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2DD5B9-3758-4DAB-B645-BAD260256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679" y="519627"/>
            <a:ext cx="25050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73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B23E67-B8B0-4090-91B7-6515CD9EE47A}"/>
                  </a:ext>
                </a:extLst>
              </p:cNvPr>
              <p:cNvSpPr txBox="1"/>
              <p:nvPr/>
            </p:nvSpPr>
            <p:spPr>
              <a:xfrm>
                <a:off x="288326" y="659265"/>
                <a:ext cx="74845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1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=const,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𝑻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↗ ⇒ 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U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↗</m:t>
                    </m:r>
                  </m:oMath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B23E67-B8B0-4090-91B7-6515CD9EE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6" y="659265"/>
                <a:ext cx="7484552" cy="461665"/>
              </a:xfrm>
              <a:prstGeom prst="rect">
                <a:avLst/>
              </a:prstGeom>
              <a:blipFill>
                <a:blip r:embed="rId2"/>
                <a:stretch>
                  <a:fillRect l="-1221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BB2A40-C36A-4EEB-A57D-A733E9380898}"/>
                  </a:ext>
                </a:extLst>
              </p:cNvPr>
              <p:cNvSpPr txBox="1"/>
              <p:nvPr/>
            </p:nvSpPr>
            <p:spPr>
              <a:xfrm>
                <a:off x="4528751" y="659265"/>
                <a:ext cx="26673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BB2A40-C36A-4EEB-A57D-A733E9380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751" y="659265"/>
                <a:ext cx="266733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2921DA-1127-4E09-8216-BDAF66499729}"/>
                  </a:ext>
                </a:extLst>
              </p:cNvPr>
              <p:cNvSpPr txBox="1"/>
              <p:nvPr/>
            </p:nvSpPr>
            <p:spPr>
              <a:xfrm>
                <a:off x="288326" y="1392432"/>
                <a:ext cx="74845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1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=const, ∆U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𝟎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      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𝑽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↗ ⇒ </m:t>
                    </m:r>
                    <m:r>
                      <m:rPr>
                        <m:nor/>
                      </m:rPr>
                      <a:rPr lang="en-US" sz="2400" b="1" i="0" dirty="0" smtClean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p</m:t>
                    </m:r>
                    <m:r>
                      <a:rPr lang="en-US" sz="24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↘</m:t>
                    </m:r>
                  </m:oMath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2921DA-1127-4E09-8216-BDAF66499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6" y="1392432"/>
                <a:ext cx="7484552" cy="461665"/>
              </a:xfrm>
              <a:prstGeom prst="rect">
                <a:avLst/>
              </a:prstGeom>
              <a:blipFill>
                <a:blip r:embed="rId4"/>
                <a:stretch>
                  <a:fillRect l="-1221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367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9C49D1-A240-4D5E-AA6E-2A5FF2B8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8" y="511944"/>
            <a:ext cx="714375" cy="400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1C096-5714-4F17-BC9E-9758C36F56EF}"/>
              </a:ext>
            </a:extLst>
          </p:cNvPr>
          <p:cNvSpPr txBox="1"/>
          <p:nvPr/>
        </p:nvSpPr>
        <p:spPr>
          <a:xfrm>
            <a:off x="214625" y="2450160"/>
            <a:ext cx="21515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Дано: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 = 1,6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кг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 = 6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 = 10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м/с</a:t>
            </a:r>
            <a:r>
              <a:rPr lang="ru-RU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15BB48B-663B-45C9-A392-D1229CD6E88D}"/>
              </a:ext>
            </a:extLst>
          </p:cNvPr>
          <p:cNvCxnSpPr>
            <a:cxnSpLocks/>
          </p:cNvCxnSpPr>
          <p:nvPr/>
        </p:nvCxnSpPr>
        <p:spPr>
          <a:xfrm>
            <a:off x="2727295" y="2450160"/>
            <a:ext cx="0" cy="20298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0AA70AD-54E4-4876-9C5D-F02F24FDBECC}"/>
              </a:ext>
            </a:extLst>
          </p:cNvPr>
          <p:cNvCxnSpPr>
            <a:cxnSpLocks/>
          </p:cNvCxnSpPr>
          <p:nvPr/>
        </p:nvCxnSpPr>
        <p:spPr>
          <a:xfrm>
            <a:off x="214625" y="4107060"/>
            <a:ext cx="25372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C8DCBDA-4D3C-45D3-98F9-7A14588C0738}"/>
              </a:ext>
            </a:extLst>
          </p:cNvPr>
          <p:cNvSpPr txBox="1"/>
          <p:nvPr/>
        </p:nvSpPr>
        <p:spPr>
          <a:xfrm>
            <a:off x="328434" y="410706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ρ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049FCB-DCF8-447A-8DD7-57958630E7F5}"/>
              </a:ext>
            </a:extLst>
          </p:cNvPr>
          <p:cNvSpPr txBox="1"/>
          <p:nvPr/>
        </p:nvSpPr>
        <p:spPr>
          <a:xfrm>
            <a:off x="5631589" y="2458225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38CC4F7-0491-4C19-B883-481CF66D1C37}"/>
              </a:ext>
            </a:extLst>
          </p:cNvPr>
          <p:cNvCxnSpPr>
            <a:cxnSpLocks/>
          </p:cNvCxnSpPr>
          <p:nvPr/>
        </p:nvCxnSpPr>
        <p:spPr>
          <a:xfrm>
            <a:off x="2944021" y="2947771"/>
            <a:ext cx="17419" cy="23689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57B8A8-8C5E-4599-A594-7C809B2941AF}"/>
                  </a:ext>
                </a:extLst>
              </p:cNvPr>
              <p:cNvSpPr txBox="1"/>
              <p:nvPr/>
            </p:nvSpPr>
            <p:spPr>
              <a:xfrm>
                <a:off x="2963531" y="4829764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57B8A8-8C5E-4599-A594-7C809B294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531" y="4829764"/>
                <a:ext cx="33823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20B14D-56EC-4AB3-A8D7-4C01E8907C99}"/>
                  </a:ext>
                </a:extLst>
              </p:cNvPr>
              <p:cNvSpPr txBox="1"/>
              <p:nvPr/>
            </p:nvSpPr>
            <p:spPr>
              <a:xfrm>
                <a:off x="8381157" y="2406932"/>
                <a:ext cx="328275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20B14D-56EC-4AB3-A8D7-4C01E8907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157" y="2406932"/>
                <a:ext cx="328275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8791B0-AADC-4EF9-B949-060CF327E361}"/>
                  </a:ext>
                </a:extLst>
              </p:cNvPr>
              <p:cNvSpPr txBox="1"/>
              <p:nvPr/>
            </p:nvSpPr>
            <p:spPr>
              <a:xfrm>
                <a:off x="6727136" y="3494456"/>
                <a:ext cx="35658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ru-RU" sz="3200" b="0" i="1" baseline="-25000" smtClean="0">
                          <a:latin typeface="Cambria Math" panose="02040503050406030204" pitchFamily="18" charset="0"/>
                        </a:rPr>
                        <m:t>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0,5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8791B0-AADC-4EF9-B949-060CF327E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136" y="3494456"/>
                <a:ext cx="356584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664A1D-C4E0-4B36-AC43-C042E6650FF5}"/>
                  </a:ext>
                </a:extLst>
              </p:cNvPr>
              <p:cNvSpPr txBox="1"/>
              <p:nvPr/>
            </p:nvSpPr>
            <p:spPr>
              <a:xfrm>
                <a:off x="2950965" y="2804878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664A1D-C4E0-4B36-AC43-C042E6650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965" y="2804878"/>
                <a:ext cx="33823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C1F04702-3526-42D5-92AA-53DDA1715FBA}"/>
              </a:ext>
            </a:extLst>
          </p:cNvPr>
          <p:cNvSpPr txBox="1"/>
          <p:nvPr/>
        </p:nvSpPr>
        <p:spPr>
          <a:xfrm>
            <a:off x="120478" y="408908"/>
            <a:ext cx="119078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596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Однородный деревянный шар массой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,6 кг лежит в сосуде с водой, касаясь дна и не касаясь стенок сосуда, так, что половина шара находится в воде. Определите плотность дерева, если шар давит на дно сосуда с силой F = 6 Н. Сделайте рисунок с указанием сил, действующих на шар.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8448072-8E5F-4083-8092-109EF1CD36C3}"/>
              </a:ext>
            </a:extLst>
          </p:cNvPr>
          <p:cNvGrpSpPr/>
          <p:nvPr/>
        </p:nvGrpSpPr>
        <p:grpSpPr>
          <a:xfrm>
            <a:off x="3315660" y="2935936"/>
            <a:ext cx="2064541" cy="2663574"/>
            <a:chOff x="3315660" y="2935936"/>
            <a:chExt cx="2537254" cy="3324727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1D34B893-3329-4674-AFE0-71DF652E3C35}"/>
                </a:ext>
              </a:extLst>
            </p:cNvPr>
            <p:cNvSpPr/>
            <p:nvPr/>
          </p:nvSpPr>
          <p:spPr>
            <a:xfrm>
              <a:off x="4081778" y="4181220"/>
              <a:ext cx="889687" cy="8566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23DC208-A60F-4AA4-96D0-01584D848528}"/>
                </a:ext>
              </a:extLst>
            </p:cNvPr>
            <p:cNvSpPr/>
            <p:nvPr/>
          </p:nvSpPr>
          <p:spPr>
            <a:xfrm>
              <a:off x="3315660" y="2935936"/>
              <a:ext cx="2537254" cy="210192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B937D8C9-6A8E-46F0-91D7-56C13733D311}"/>
                </a:ext>
              </a:extLst>
            </p:cNvPr>
            <p:cNvCxnSpPr>
              <a:cxnSpLocks/>
            </p:cNvCxnSpPr>
            <p:nvPr/>
          </p:nvCxnSpPr>
          <p:spPr>
            <a:xfrm>
              <a:off x="4526623" y="4609541"/>
              <a:ext cx="18776" cy="165112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5A9FF263-2AD0-4BCA-B126-9039536464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26621" y="3940430"/>
              <a:ext cx="4121" cy="6691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E843FCB-CBAB-4EA9-B6FC-10DF31E620C2}"/>
                    </a:ext>
                  </a:extLst>
                </p:cNvPr>
                <p:cNvSpPr txBox="1"/>
                <p:nvPr/>
              </p:nvSpPr>
              <p:spPr>
                <a:xfrm>
                  <a:off x="4794204" y="5142412"/>
                  <a:ext cx="572272" cy="6917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ru-RU" sz="3200" b="1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groupCh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E843FCB-CBAB-4EA9-B6FC-10DF31E62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204" y="5142412"/>
                  <a:ext cx="572272" cy="691728"/>
                </a:xfrm>
                <a:prstGeom prst="rect">
                  <a:avLst/>
                </a:prstGeom>
                <a:blipFill>
                  <a:blip r:embed="rId7"/>
                  <a:stretch>
                    <a:fillRect b="-2417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BBC41DE-1C0D-46FD-9650-C43E46218F9C}"/>
                    </a:ext>
                  </a:extLst>
                </p:cNvPr>
                <p:cNvSpPr txBox="1"/>
                <p:nvPr/>
              </p:nvSpPr>
              <p:spPr>
                <a:xfrm>
                  <a:off x="4943033" y="3561498"/>
                  <a:ext cx="459678" cy="6874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ru-RU" sz="3200" b="1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ru-RU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BBC41DE-1C0D-46FD-9650-C43E46218F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3033" y="3561498"/>
                  <a:ext cx="459678" cy="687496"/>
                </a:xfrm>
                <a:prstGeom prst="rect">
                  <a:avLst/>
                </a:prstGeom>
                <a:blipFill>
                  <a:blip r:embed="rId8"/>
                  <a:stretch>
                    <a:fillRect b="-2444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A12E039F-BF12-4701-95F4-67CCB7625EA1}"/>
                </a:ext>
              </a:extLst>
            </p:cNvPr>
            <p:cNvSpPr/>
            <p:nvPr/>
          </p:nvSpPr>
          <p:spPr>
            <a:xfrm>
              <a:off x="3330317" y="4609540"/>
              <a:ext cx="2479396" cy="428321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5161AB65-D117-4B64-848E-80A4ABE7726D}"/>
                </a:ext>
              </a:extLst>
            </p:cNvPr>
            <p:cNvCxnSpPr/>
            <p:nvPr/>
          </p:nvCxnSpPr>
          <p:spPr>
            <a:xfrm>
              <a:off x="3315660" y="5037861"/>
              <a:ext cx="25372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71F772-CA47-4A62-9E02-C5B10E51AC62}"/>
                  </a:ext>
                </a:extLst>
              </p:cNvPr>
              <p:cNvSpPr txBox="1"/>
              <p:nvPr/>
            </p:nvSpPr>
            <p:spPr>
              <a:xfrm>
                <a:off x="7247138" y="4228195"/>
                <a:ext cx="2127249" cy="882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ρ</m:t>
                          </m:r>
                          <m:r>
                            <a:rPr lang="ru-RU" sz="2800" i="1" baseline="-25000">
                              <a:latin typeface="Cambria Math" panose="02040503050406030204" pitchFamily="18" charset="0"/>
                            </a:rPr>
                            <m:t>ж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71F772-CA47-4A62-9E02-C5B10E51A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138" y="4228195"/>
                <a:ext cx="2127249" cy="882165"/>
              </a:xfrm>
              <a:prstGeom prst="rect">
                <a:avLst/>
              </a:prstGeom>
              <a:blipFill>
                <a:blip r:embed="rId9"/>
                <a:stretch>
                  <a:fillRect b="-6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5007D38-AFA5-44B3-ADE5-A4143FDB4882}"/>
                  </a:ext>
                </a:extLst>
              </p:cNvPr>
              <p:cNvSpPr txBox="1"/>
              <p:nvPr/>
            </p:nvSpPr>
            <p:spPr>
              <a:xfrm>
                <a:off x="3375309" y="5599512"/>
                <a:ext cx="8354338" cy="893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ρ</m:t>
                          </m:r>
                          <m:r>
                            <a:rPr lang="ru-RU" sz="2800" i="1" baseline="-25000">
                              <a:latin typeface="Cambria Math" panose="02040503050406030204" pitchFamily="18" charset="0"/>
                            </a:rPr>
                            <m:t>ж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1,6∙1000∙10∙0,5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6∙10−6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𝟖𝟎𝟎</m:t>
                      </m:r>
                      <m:f>
                        <m:fPr>
                          <m:type m:val="lin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5007D38-AFA5-44B3-ADE5-A4143FDB4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309" y="5599512"/>
                <a:ext cx="8354338" cy="893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06D6CF4C-1993-4C5F-BBC6-C99BD438589B}"/>
              </a:ext>
            </a:extLst>
          </p:cNvPr>
          <p:cNvCxnSpPr>
            <a:cxnSpLocks/>
          </p:cNvCxnSpPr>
          <p:nvPr/>
        </p:nvCxnSpPr>
        <p:spPr>
          <a:xfrm flipV="1">
            <a:off x="4213865" y="3465063"/>
            <a:ext cx="0" cy="120421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902335-2E06-48FE-8000-20FE433E1C2F}"/>
                  </a:ext>
                </a:extLst>
              </p:cNvPr>
              <p:cNvSpPr txBox="1"/>
              <p:nvPr/>
            </p:nvSpPr>
            <p:spPr>
              <a:xfrm>
                <a:off x="3709291" y="3020005"/>
                <a:ext cx="352330" cy="6263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groupCh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902335-2E06-48FE-8000-20FE433E1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291" y="3020005"/>
                <a:ext cx="352330" cy="6263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F9CEBA7-6E33-4055-8513-FB2F9884AFE3}"/>
                  </a:ext>
                </a:extLst>
              </p:cNvPr>
              <p:cNvSpPr txBox="1"/>
              <p:nvPr/>
            </p:nvSpPr>
            <p:spPr>
              <a:xfrm>
                <a:off x="5773832" y="2967017"/>
                <a:ext cx="25666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F9CEBA7-6E33-4055-8513-FB2F9884A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832" y="2967017"/>
                <a:ext cx="2566600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296F532-A2B2-4BE7-802C-67ED38FB6A42}"/>
                  </a:ext>
                </a:extLst>
              </p:cNvPr>
              <p:cNvSpPr txBox="1"/>
              <p:nvPr/>
            </p:nvSpPr>
            <p:spPr>
              <a:xfrm>
                <a:off x="9464705" y="2947339"/>
                <a:ext cx="131362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296F532-A2B2-4BE7-802C-67ED38FB6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705" y="2947339"/>
                <a:ext cx="1313628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385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D9D00C-BBCA-4A7C-A559-6CADE55CE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9" y="485683"/>
            <a:ext cx="723900" cy="4095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9A9122A-D9D6-47C4-8D9E-FD12A2773A3C}"/>
              </a:ext>
            </a:extLst>
          </p:cNvPr>
          <p:cNvSpPr txBox="1"/>
          <p:nvPr/>
        </p:nvSpPr>
        <p:spPr>
          <a:xfrm>
            <a:off x="60112" y="485683"/>
            <a:ext cx="91086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596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 двум горизонтально расположенным параллельным проводящим рельсам с пренебрежимо малым сопротивлением, замкнутым на конденсатор, поступательно и равномерно со скоростью v = 1 м/с скользит проводящий стержень. Расстояние между рельсами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80 см.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00AD5C-6F95-49C1-B54F-284C63AA5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861" y="620451"/>
            <a:ext cx="2619375" cy="17240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2AA8440-08BC-4C28-BAA7-0142512CA541}"/>
              </a:ext>
            </a:extLst>
          </p:cNvPr>
          <p:cNvSpPr txBox="1"/>
          <p:nvPr/>
        </p:nvSpPr>
        <p:spPr>
          <a:xfrm>
            <a:off x="78259" y="2794007"/>
            <a:ext cx="118971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Рельсы со стержнем находятся в вертикальном однородном магнитном поле с индукцией В = 5 Тл (см. рисунок, вид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сверху). Энергия электрического поля конденсатора через достаточно большой промежуток времени от начала движения W = 40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мкДж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Какова электроёмкость конденсатора С? Рельсы закреплены на диэлектрической подложке.</a:t>
            </a:r>
          </a:p>
        </p:txBody>
      </p:sp>
    </p:spTree>
    <p:extLst>
      <p:ext uri="{BB962C8B-B14F-4D97-AF65-F5344CB8AC3E}">
        <p14:creationId xmlns:p14="http://schemas.microsoft.com/office/powerpoint/2010/main" val="3234600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3513E9-53A5-4CE6-B83B-7B593939CC2C}"/>
              </a:ext>
            </a:extLst>
          </p:cNvPr>
          <p:cNvSpPr txBox="1"/>
          <p:nvPr/>
        </p:nvSpPr>
        <p:spPr>
          <a:xfrm>
            <a:off x="234778" y="619737"/>
            <a:ext cx="26436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Дано: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 = 1 м/с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0,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8 м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= 5 Тл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 = 40·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Дж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F248117-5DF4-4D32-ADE6-E50AE3117690}"/>
              </a:ext>
            </a:extLst>
          </p:cNvPr>
          <p:cNvCxnSpPr>
            <a:cxnSpLocks/>
          </p:cNvCxnSpPr>
          <p:nvPr/>
        </p:nvCxnSpPr>
        <p:spPr>
          <a:xfrm>
            <a:off x="2969869" y="619737"/>
            <a:ext cx="0" cy="23053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FF24C4B-990C-4AF3-B22E-66DC0371A071}"/>
              </a:ext>
            </a:extLst>
          </p:cNvPr>
          <p:cNvCxnSpPr>
            <a:cxnSpLocks/>
          </p:cNvCxnSpPr>
          <p:nvPr/>
        </p:nvCxnSpPr>
        <p:spPr>
          <a:xfrm>
            <a:off x="432615" y="2558729"/>
            <a:ext cx="25372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5AB8CD3-EEE5-4842-9693-8497A96C3F96}"/>
              </a:ext>
            </a:extLst>
          </p:cNvPr>
          <p:cNvSpPr txBox="1"/>
          <p:nvPr/>
        </p:nvSpPr>
        <p:spPr>
          <a:xfrm>
            <a:off x="941378" y="2694216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42AC9-7390-4988-8BE4-1B1B65C2A4EE}"/>
              </a:ext>
            </a:extLst>
          </p:cNvPr>
          <p:cNvSpPr txBox="1"/>
          <p:nvPr/>
        </p:nvSpPr>
        <p:spPr>
          <a:xfrm>
            <a:off x="6288818" y="508526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00AD5C-6F95-49C1-B54F-284C63AA5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236" y="970191"/>
            <a:ext cx="2619375" cy="1724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9938E85-2C70-46D0-A77A-1F7017765A41}"/>
                  </a:ext>
                </a:extLst>
              </p:cNvPr>
              <p:cNvSpPr txBox="1"/>
              <p:nvPr/>
            </p:nvSpPr>
            <p:spPr>
              <a:xfrm>
                <a:off x="6955741" y="970309"/>
                <a:ext cx="22663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𝑣𝐵𝐿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9938E85-2C70-46D0-A77A-1F7017765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741" y="970309"/>
                <a:ext cx="226639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5F30B31-3527-4F37-8429-5A20759C7864}"/>
                  </a:ext>
                </a:extLst>
              </p:cNvPr>
              <p:cNvSpPr txBox="1"/>
              <p:nvPr/>
            </p:nvSpPr>
            <p:spPr>
              <a:xfrm>
                <a:off x="6451966" y="1772392"/>
                <a:ext cx="3509102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𝑣𝐵𝐿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5F30B31-3527-4F37-8429-5A20759C7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966" y="1772392"/>
                <a:ext cx="3509102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57E58C-1BAA-4E4B-8EC3-89F0D883B338}"/>
                  </a:ext>
                </a:extLst>
              </p:cNvPr>
              <p:cNvSpPr txBox="1"/>
              <p:nvPr/>
            </p:nvSpPr>
            <p:spPr>
              <a:xfrm>
                <a:off x="1696625" y="3556694"/>
                <a:ext cx="9510681" cy="941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𝑣𝐵𝐿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∙40∙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∙5∙0,8)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Ф=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мкФ.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57E58C-1BAA-4E4B-8EC3-89F0D883B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625" y="3556694"/>
                <a:ext cx="9510681" cy="9410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139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371E21-19C8-4231-B1D2-19A2D4C6C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76" y="495983"/>
            <a:ext cx="704850" cy="38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95AFE5-7942-4BB4-AFC2-F82FC0C39DCD}"/>
                  </a:ext>
                </a:extLst>
              </p:cNvPr>
              <p:cNvSpPr txBox="1"/>
              <p:nvPr/>
            </p:nvSpPr>
            <p:spPr>
              <a:xfrm>
                <a:off x="168876" y="3429000"/>
                <a:ext cx="1899944" cy="195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dirty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 dirty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=3 </m:t>
                      </m:r>
                    </m:oMath>
                  </m:oMathPara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l-GR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φ</a:t>
                </a:r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=60% 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l-GR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φ</a:t>
                </a:r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=70% 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95AFE5-7942-4BB4-AFC2-F82FC0C39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6" y="3429000"/>
                <a:ext cx="1899944" cy="1952201"/>
              </a:xfrm>
              <a:prstGeom prst="rect">
                <a:avLst/>
              </a:prstGeom>
              <a:blipFill>
                <a:blip r:embed="rId3"/>
                <a:stretch>
                  <a:fillRect l="-5145" t="-2500" b="-5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647D57B-3264-4A00-8F17-77C76071FDB9}"/>
              </a:ext>
            </a:extLst>
          </p:cNvPr>
          <p:cNvCxnSpPr/>
          <p:nvPr/>
        </p:nvCxnSpPr>
        <p:spPr>
          <a:xfrm>
            <a:off x="2780402" y="3429000"/>
            <a:ext cx="0" cy="25274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71AAB12-16B7-4A23-A253-040B1FAC6087}"/>
              </a:ext>
            </a:extLst>
          </p:cNvPr>
          <p:cNvCxnSpPr>
            <a:cxnSpLocks/>
          </p:cNvCxnSpPr>
          <p:nvPr/>
        </p:nvCxnSpPr>
        <p:spPr>
          <a:xfrm>
            <a:off x="267732" y="5503385"/>
            <a:ext cx="25372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10E2868-82C7-488D-AD57-4961D94F1485}"/>
              </a:ext>
            </a:extLst>
          </p:cNvPr>
          <p:cNvSpPr txBox="1"/>
          <p:nvPr/>
        </p:nvSpPr>
        <p:spPr>
          <a:xfrm>
            <a:off x="232359" y="5499094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φ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68C49-24FB-4869-8D38-19FFDAE40799}"/>
              </a:ext>
            </a:extLst>
          </p:cNvPr>
          <p:cNvSpPr txBox="1"/>
          <p:nvPr/>
        </p:nvSpPr>
        <p:spPr>
          <a:xfrm>
            <a:off x="6362569" y="3429000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C58CD-15BB-433B-AEBD-BCF65118E85D}"/>
                  </a:ext>
                </a:extLst>
              </p:cNvPr>
              <p:cNvSpPr txBox="1"/>
              <p:nvPr/>
            </p:nvSpPr>
            <p:spPr>
              <a:xfrm>
                <a:off x="134764" y="474345"/>
                <a:ext cx="11888359" cy="252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5963" algn="just"/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Сосуд разделён тонкой перегородкой на две части, отношение объёмов которых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=3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 В первой и второй частях сосуда находится воздух с относительной влажностью </a:t>
                </a:r>
                <a:r>
                  <a:rPr lang="el-GR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φ</a:t>
                </a:r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=60% и </a:t>
                </a:r>
                <a:r>
                  <a:rPr lang="el-GR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φ</a:t>
                </a:r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=70% соответственно. Какой будет относительная влажность воздуха в сосуде, если перегородку убрать? Считать, что температура воздуха в частях сосуда одинакова и постоянна.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C58CD-15BB-433B-AEBD-BCF65118E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64" y="474345"/>
                <a:ext cx="11888359" cy="2521844"/>
              </a:xfrm>
              <a:prstGeom prst="rect">
                <a:avLst/>
              </a:prstGeom>
              <a:blipFill>
                <a:blip r:embed="rId4"/>
                <a:stretch>
                  <a:fillRect l="-769" t="-1932" r="-821" b="-3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50B8F3-0DFD-4700-A6FB-46B9F026F165}"/>
                  </a:ext>
                </a:extLst>
              </p:cNvPr>
              <p:cNvSpPr txBox="1"/>
              <p:nvPr/>
            </p:nvSpPr>
            <p:spPr>
              <a:xfrm>
                <a:off x="4581490" y="3935983"/>
                <a:ext cx="5278112" cy="627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2800" b="0" i="1" dirty="0" smtClean="0">
                                <a:latin typeface="Cambria Math" panose="02040503050406030204" pitchFamily="18" charset="0"/>
                              </a:rPr>
                              <m:t>н</m:t>
                            </m:r>
                          </m:sub>
                        </m:sSub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50B8F3-0DFD-4700-A6FB-46B9F026F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0" y="3935983"/>
                <a:ext cx="5278112" cy="627608"/>
              </a:xfrm>
              <a:prstGeom prst="rect">
                <a:avLst/>
              </a:prstGeom>
              <a:blipFill>
                <a:blip r:embed="rId5"/>
                <a:stretch>
                  <a:fillRect t="-7767" b="-116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04085F-B677-4C0F-B94A-A783F050B54A}"/>
                  </a:ext>
                </a:extLst>
              </p:cNvPr>
              <p:cNvSpPr txBox="1"/>
              <p:nvPr/>
            </p:nvSpPr>
            <p:spPr>
              <a:xfrm>
                <a:off x="5567920" y="4797012"/>
                <a:ext cx="2807885" cy="908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2800" b="0" i="1" dirty="0" smtClean="0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04085F-B677-4C0F-B94A-A783F050B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920" y="4797012"/>
                <a:ext cx="2807885" cy="9087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483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09B49C-4483-4338-B3BD-11DCF620256D}"/>
                  </a:ext>
                </a:extLst>
              </p:cNvPr>
              <p:cNvSpPr txBox="1"/>
              <p:nvPr/>
            </p:nvSpPr>
            <p:spPr>
              <a:xfrm>
                <a:off x="7778578" y="572635"/>
                <a:ext cx="1700658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09B49C-4483-4338-B3BD-11DCF6202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578" y="572635"/>
                <a:ext cx="1700658" cy="8038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E5BAFD-BD84-44F8-B5CA-1D0BE13A2B16}"/>
                  </a:ext>
                </a:extLst>
              </p:cNvPr>
              <p:cNvSpPr txBox="1"/>
              <p:nvPr/>
            </p:nvSpPr>
            <p:spPr>
              <a:xfrm>
                <a:off x="10043984" y="564912"/>
                <a:ext cx="1725472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E5BAFD-BD84-44F8-B5CA-1D0BE13A2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984" y="564912"/>
                <a:ext cx="1725472" cy="803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19E344-1E13-4880-83F2-2ABCD2D0C7F3}"/>
                  </a:ext>
                </a:extLst>
              </p:cNvPr>
              <p:cNvSpPr txBox="1"/>
              <p:nvPr/>
            </p:nvSpPr>
            <p:spPr>
              <a:xfrm>
                <a:off x="1528650" y="1995617"/>
                <a:ext cx="10037275" cy="7183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+</a:t>
                </a:r>
                <a:r>
                  <a:rPr lang="ru-RU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н</m:t>
                            </m:r>
                          </m:sub>
                        </m:sSub>
                        <m:sSub>
                          <m:sSubPr>
                            <m:ctrlP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н</m:t>
                            </m:r>
                          </m:sub>
                        </m:sSub>
                        <m:sSub>
                          <m:sSub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н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19E344-1E13-4880-83F2-2ABCD2D0C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650" y="1995617"/>
                <a:ext cx="10037275" cy="718338"/>
              </a:xfrm>
              <a:prstGeom prst="rect">
                <a:avLst/>
              </a:prstGeom>
              <a:blipFill>
                <a:blip r:embed="rId4"/>
                <a:stretch>
                  <a:fillRect b="-20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16F8C7-D53F-4FD3-98FD-A904E76A9310}"/>
                  </a:ext>
                </a:extLst>
              </p:cNvPr>
              <p:cNvSpPr txBox="1"/>
              <p:nvPr/>
            </p:nvSpPr>
            <p:spPr>
              <a:xfrm>
                <a:off x="577923" y="699647"/>
                <a:ext cx="1251121" cy="719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ru-RU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𝜑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ru-RU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н</m:t>
                            </m:r>
                          </m:sub>
                        </m:sSub>
                      </m:den>
                    </m:f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16F8C7-D53F-4FD3-98FD-A904E76A9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23" y="699647"/>
                <a:ext cx="1251121" cy="719941"/>
              </a:xfrm>
              <a:prstGeom prst="rect">
                <a:avLst/>
              </a:prstGeom>
              <a:blipFill>
                <a:blip r:embed="rId5"/>
                <a:stretch>
                  <a:fillRect t="-847" b="-42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992ED0-25E5-4F70-B19D-C53462CBF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0426" y="605425"/>
            <a:ext cx="2810500" cy="9083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AAFB60-01F5-43B8-911E-584409372231}"/>
                  </a:ext>
                </a:extLst>
              </p:cNvPr>
              <p:cNvSpPr txBox="1"/>
              <p:nvPr/>
            </p:nvSpPr>
            <p:spPr>
              <a:xfrm>
                <a:off x="124707" y="3561336"/>
                <a:ext cx="10909140" cy="908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2800" b="0" i="1" dirty="0" smtClean="0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2800" i="1" dirty="0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sub>
                          </m:sSub>
                        </m:den>
                      </m:f>
                      <m:r>
                        <a:rPr lang="ru-RU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AAFB60-01F5-43B8-911E-584409372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07" y="3561336"/>
                <a:ext cx="10909140" cy="9087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C9689C-8CFC-418C-8D5E-9605F31F9EDF}"/>
                  </a:ext>
                </a:extLst>
              </p:cNvPr>
              <p:cNvSpPr txBox="1"/>
              <p:nvPr/>
            </p:nvSpPr>
            <p:spPr>
              <a:xfrm>
                <a:off x="2044124" y="5317427"/>
                <a:ext cx="9191106" cy="792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60+3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∙70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270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𝟔𝟕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.</a:t>
                </a:r>
                <a:endParaRPr lang="ru-RU" sz="32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C9689C-8CFC-418C-8D5E-9605F31F9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124" y="5317427"/>
                <a:ext cx="9191106" cy="792396"/>
              </a:xfrm>
              <a:prstGeom prst="rect">
                <a:avLst/>
              </a:prstGeom>
              <a:blipFill>
                <a:blip r:embed="rId8"/>
                <a:stretch>
                  <a:fillRect r="-1724" b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763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5556F-422F-4A35-8E4F-A96B0D1BD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24" y="469724"/>
            <a:ext cx="733425" cy="400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BA0B5D-C455-4924-B7A5-3A87E2A063E6}"/>
              </a:ext>
            </a:extLst>
          </p:cNvPr>
          <p:cNvSpPr txBox="1"/>
          <p:nvPr/>
        </p:nvSpPr>
        <p:spPr>
          <a:xfrm>
            <a:off x="174024" y="469724"/>
            <a:ext cx="118439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596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Электрическая цепь состоит из источника тока и реостата. Внутреннее сопротивление источника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2 Ом. Сопротивление реостата можно изменять непрерывно в пределах от 1 до 5 Ом. Максимальная тепловая мощность тока Р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ах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выделяемая на реостате, равна 4,5 Вт. Какая тепловая мощность будет выделяться на реостате при его максимальном сопротивлении?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40DFE-01A9-4895-B05B-6B892B041135}"/>
              </a:ext>
            </a:extLst>
          </p:cNvPr>
          <p:cNvSpPr txBox="1"/>
          <p:nvPr/>
        </p:nvSpPr>
        <p:spPr>
          <a:xfrm>
            <a:off x="282273" y="2778048"/>
            <a:ext cx="25827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Дано: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2 Ом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ах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4,5 Вт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Ом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Ом  </a:t>
            </a:r>
          </a:p>
          <a:p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19ABF21-F35F-4E34-B119-C39D79AD4105}"/>
              </a:ext>
            </a:extLst>
          </p:cNvPr>
          <p:cNvCxnSpPr/>
          <p:nvPr/>
        </p:nvCxnSpPr>
        <p:spPr>
          <a:xfrm>
            <a:off x="2918383" y="3060764"/>
            <a:ext cx="0" cy="25274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ED8A497-DC7C-4562-93DD-0AE457EAA969}"/>
              </a:ext>
            </a:extLst>
          </p:cNvPr>
          <p:cNvCxnSpPr>
            <a:cxnSpLocks/>
          </p:cNvCxnSpPr>
          <p:nvPr/>
        </p:nvCxnSpPr>
        <p:spPr>
          <a:xfrm>
            <a:off x="381129" y="4852433"/>
            <a:ext cx="25372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81B0794-190C-447C-864D-218071D708B7}"/>
              </a:ext>
            </a:extLst>
          </p:cNvPr>
          <p:cNvSpPr txBox="1"/>
          <p:nvPr/>
        </p:nvSpPr>
        <p:spPr>
          <a:xfrm>
            <a:off x="345756" y="4848142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FB1735-9139-4CF2-B8E3-E3A7B2BDBDBF}"/>
              </a:ext>
            </a:extLst>
          </p:cNvPr>
          <p:cNvSpPr txBox="1"/>
          <p:nvPr/>
        </p:nvSpPr>
        <p:spPr>
          <a:xfrm>
            <a:off x="5919918" y="2778048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0E7FDB-86C8-4544-819A-AD229C12D72E}"/>
                  </a:ext>
                </a:extLst>
              </p:cNvPr>
              <p:cNvSpPr txBox="1"/>
              <p:nvPr/>
            </p:nvSpPr>
            <p:spPr>
              <a:xfrm>
                <a:off x="3111872" y="3324680"/>
                <a:ext cx="7670241" cy="745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 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0E7FDB-86C8-4544-819A-AD229C12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872" y="3324680"/>
                <a:ext cx="7670241" cy="745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333690-C08F-4B8C-8084-B0087DE87694}"/>
                  </a:ext>
                </a:extLst>
              </p:cNvPr>
              <p:cNvSpPr txBox="1"/>
              <p:nvPr/>
            </p:nvSpPr>
            <p:spPr>
              <a:xfrm>
                <a:off x="4384618" y="4270205"/>
                <a:ext cx="47959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𝐼𝑟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333690-C08F-4B8C-8084-B0087DE87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618" y="4270205"/>
                <a:ext cx="479592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01FFE03-CCD8-46EF-9678-D822337088BD}"/>
              </a:ext>
            </a:extLst>
          </p:cNvPr>
          <p:cNvSpPr txBox="1"/>
          <p:nvPr/>
        </p:nvSpPr>
        <p:spPr>
          <a:xfrm>
            <a:off x="2918383" y="4848142"/>
            <a:ext cx="5828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dventure" panose="02000503020000020003" pitchFamily="2" charset="0"/>
              </a:rPr>
              <a:t>Построим график зависимости </a:t>
            </a:r>
            <a:r>
              <a:rPr lang="en-US" sz="2800" dirty="0">
                <a:latin typeface="Adventure" panose="02000503020000020003" pitchFamily="2" charset="0"/>
              </a:rPr>
              <a:t>P(I):</a:t>
            </a:r>
            <a:endParaRPr lang="ru-RU" sz="2800" dirty="0">
              <a:latin typeface="Adventure" panose="02000503020000020003" pitchFamily="2" charset="0"/>
            </a:endParaRPr>
          </a:p>
        </p:txBody>
      </p:sp>
      <p:sp>
        <p:nvSpPr>
          <p:cNvPr id="27" name="Дуга 26">
            <a:extLst>
              <a:ext uri="{FF2B5EF4-FFF2-40B4-BE49-F238E27FC236}">
                <a16:creationId xmlns:a16="http://schemas.microsoft.com/office/drawing/2014/main" id="{5F291B27-A16D-4E2B-BC8C-731F6915B84E}"/>
              </a:ext>
            </a:extLst>
          </p:cNvPr>
          <p:cNvSpPr/>
          <p:nvPr/>
        </p:nvSpPr>
        <p:spPr>
          <a:xfrm>
            <a:off x="9996615" y="4638262"/>
            <a:ext cx="1470453" cy="1899935"/>
          </a:xfrm>
          <a:prstGeom prst="arc">
            <a:avLst>
              <a:gd name="adj1" fmla="val 1079240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1118BFF-A73A-482E-BD8E-D14BDF6BD4C7}"/>
              </a:ext>
            </a:extLst>
          </p:cNvPr>
          <p:cNvGrpSpPr/>
          <p:nvPr/>
        </p:nvGrpSpPr>
        <p:grpSpPr>
          <a:xfrm>
            <a:off x="9522186" y="3991099"/>
            <a:ext cx="2590197" cy="1988376"/>
            <a:chOff x="9522186" y="3991099"/>
            <a:chExt cx="2590197" cy="1988376"/>
          </a:xfrm>
        </p:grpSpPr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7807F3DA-B048-406A-A790-BF4BD2A4C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96615" y="4069820"/>
              <a:ext cx="1" cy="15184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78F92297-702F-4F7D-8E10-5BFD1C5C4628}"/>
                </a:ext>
              </a:extLst>
            </p:cNvPr>
            <p:cNvCxnSpPr>
              <a:cxnSpLocks/>
            </p:cNvCxnSpPr>
            <p:nvPr/>
          </p:nvCxnSpPr>
          <p:spPr>
            <a:xfrm>
              <a:off x="9847633" y="5592347"/>
              <a:ext cx="217034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CE8ADC-94E5-4C43-9BBB-317236219564}"/>
                </a:ext>
              </a:extLst>
            </p:cNvPr>
            <p:cNvSpPr txBox="1"/>
            <p:nvPr/>
          </p:nvSpPr>
          <p:spPr>
            <a:xfrm>
              <a:off x="10026910" y="3991099"/>
              <a:ext cx="40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endParaRPr lang="ru-RU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01C9C3-F7AF-4029-84F7-9F0CF0A851FB}"/>
                </a:ext>
              </a:extLst>
            </p:cNvPr>
            <p:cNvSpPr txBox="1"/>
            <p:nvPr/>
          </p:nvSpPr>
          <p:spPr>
            <a:xfrm>
              <a:off x="11709354" y="5279471"/>
              <a:ext cx="40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ru-RU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A61459A9-B2DA-48A3-A7AC-B3CAC5792585}"/>
                </a:ext>
              </a:extLst>
            </p:cNvPr>
            <p:cNvCxnSpPr/>
            <p:nvPr/>
          </p:nvCxnSpPr>
          <p:spPr>
            <a:xfrm>
              <a:off x="10731841" y="4638262"/>
              <a:ext cx="0" cy="9499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52C95E2D-CFB4-4B00-99F2-5BBF25F166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96615" y="4616347"/>
              <a:ext cx="73522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7759B3-24D7-4E52-A1AC-554640EA0AFD}"/>
                </a:ext>
              </a:extLst>
            </p:cNvPr>
            <p:cNvSpPr txBox="1"/>
            <p:nvPr/>
          </p:nvSpPr>
          <p:spPr>
            <a:xfrm>
              <a:off x="9522186" y="4455298"/>
              <a:ext cx="756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1200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max</a:t>
              </a:r>
              <a:endParaRPr lang="ru-RU" sz="1200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742D82-AEF5-4A09-94EC-894BC921C524}"/>
                </a:ext>
              </a:extLst>
            </p:cNvPr>
            <p:cNvSpPr txBox="1"/>
            <p:nvPr/>
          </p:nvSpPr>
          <p:spPr>
            <a:xfrm>
              <a:off x="10580598" y="5610143"/>
              <a:ext cx="540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baseline="30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</a:t>
              </a:r>
              <a:endParaRPr lang="ru-RU" baseline="30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CB7E571-ABD6-443D-942B-5F3EF8874656}"/>
                </a:ext>
              </a:extLst>
            </p:cNvPr>
            <p:cNvSpPr txBox="1"/>
            <p:nvPr/>
          </p:nvSpPr>
          <p:spPr>
            <a:xfrm>
              <a:off x="11317970" y="5588229"/>
              <a:ext cx="540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ru-RU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3B1FC0B-2A38-4B51-9F96-CB23F47292C2}"/>
                  </a:ext>
                </a:extLst>
              </p:cNvPr>
              <p:cNvSpPr txBox="1"/>
              <p:nvPr/>
            </p:nvSpPr>
            <p:spPr>
              <a:xfrm>
                <a:off x="3067366" y="5392904"/>
                <a:ext cx="5564920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=0:   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𝐼𝑟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3B1FC0B-2A38-4B51-9F96-CB23F4729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366" y="5392904"/>
                <a:ext cx="5564920" cy="803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237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E6E637-3B2F-4736-9986-ECD744CE6A72}"/>
                  </a:ext>
                </a:extLst>
              </p:cNvPr>
              <p:cNvSpPr txBox="1"/>
              <p:nvPr/>
            </p:nvSpPr>
            <p:spPr>
              <a:xfrm>
                <a:off x="0" y="475734"/>
                <a:ext cx="12201610" cy="735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𝐼𝑟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 или     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т.е.   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тогда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E6E637-3B2F-4736-9986-ECD744CE6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5734"/>
                <a:ext cx="12201610" cy="7351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6DC090-6760-4732-A347-3A086CFF8737}"/>
                  </a:ext>
                </a:extLst>
              </p:cNvPr>
              <p:cNvSpPr txBox="1"/>
              <p:nvPr/>
            </p:nvSpPr>
            <p:spPr>
              <a:xfrm>
                <a:off x="2885303" y="1334439"/>
                <a:ext cx="6901248" cy="668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800" dirty="0"/>
                  <a:t>;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800" dirty="0"/>
                  <a:t>;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6DC090-6760-4732-A347-3A086CFF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303" y="1334439"/>
                <a:ext cx="6901248" cy="668709"/>
              </a:xfrm>
              <a:prstGeom prst="rect">
                <a:avLst/>
              </a:prstGeom>
              <a:blipFill>
                <a:blip r:embed="rId3"/>
                <a:stretch>
                  <a:fillRect t="-909" b="-1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3D3117-D840-4582-9D52-1506A613BCD5}"/>
                  </a:ext>
                </a:extLst>
              </p:cNvPr>
              <p:cNvSpPr txBox="1"/>
              <p:nvPr/>
            </p:nvSpPr>
            <p:spPr>
              <a:xfrm>
                <a:off x="3870070" y="2077209"/>
                <a:ext cx="4451860" cy="76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32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3D3117-D840-4582-9D52-1506A613B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70" y="2077209"/>
                <a:ext cx="4451860" cy="765466"/>
              </a:xfrm>
              <a:prstGeom prst="rect">
                <a:avLst/>
              </a:prstGeom>
              <a:blipFill>
                <a:blip r:embed="rId4"/>
                <a:stretch>
                  <a:fillRect b="-19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312CD90-33C3-48C7-BFB1-7520EA856418}"/>
                  </a:ext>
                </a:extLst>
              </p:cNvPr>
              <p:cNvSpPr txBox="1"/>
              <p:nvPr/>
            </p:nvSpPr>
            <p:spPr>
              <a:xfrm>
                <a:off x="39380" y="3119748"/>
                <a:ext cx="7932363" cy="618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4,5∙2</m:t>
                          </m:r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312CD90-33C3-48C7-BFB1-7520EA856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0" y="3119748"/>
                <a:ext cx="7932363" cy="618503"/>
              </a:xfrm>
              <a:prstGeom prst="rect">
                <a:avLst/>
              </a:prstGeom>
              <a:blipFill>
                <a:blip r:embed="rId5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9E1E1D-6A13-4D06-9DC1-82A3F7F08BB6}"/>
                  </a:ext>
                </a:extLst>
              </p:cNvPr>
              <p:cNvSpPr txBox="1"/>
              <p:nvPr/>
            </p:nvSpPr>
            <p:spPr>
              <a:xfrm>
                <a:off x="3637602" y="3916472"/>
                <a:ext cx="4916795" cy="961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       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9E1E1D-6A13-4D06-9DC1-82A3F7F08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602" y="3916472"/>
                <a:ext cx="4916795" cy="9617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018C9B-9B28-4A36-A0AB-ACA9D5CAF6C7}"/>
                  </a:ext>
                </a:extLst>
              </p:cNvPr>
              <p:cNvSpPr txBox="1"/>
              <p:nvPr/>
            </p:nvSpPr>
            <p:spPr>
              <a:xfrm>
                <a:off x="333633" y="5400689"/>
                <a:ext cx="7696531" cy="699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2+5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</m:t>
                    </m:r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5≈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𝟔𝟕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Вт.</m:t>
                    </m:r>
                  </m:oMath>
                </a14:m>
                <a:endParaRPr lang="ru-RU" sz="32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018C9B-9B28-4A36-A0AB-ACA9D5CAF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33" y="5400689"/>
                <a:ext cx="7696531" cy="699487"/>
              </a:xfrm>
              <a:prstGeom prst="rect">
                <a:avLst/>
              </a:prstGeom>
              <a:blipFill>
                <a:blip r:embed="rId7"/>
                <a:stretch>
                  <a:fillRect t="-2609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391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D7E842-401C-48F8-BD52-C0CF1527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9" y="527716"/>
            <a:ext cx="714375" cy="361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BD7DB2-3938-400E-9A92-1E3124C51F58}"/>
              </a:ext>
            </a:extLst>
          </p:cNvPr>
          <p:cNvSpPr txBox="1"/>
          <p:nvPr/>
        </p:nvSpPr>
        <p:spPr>
          <a:xfrm>
            <a:off x="156719" y="527716"/>
            <a:ext cx="85177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0327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горизонтальном неподвижном столе лежит доска, на которой находится маленький брусок массой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400 г. Брусок и доска связаны невесомой нерастяжимой нитью, перекинутой через невесомый блок, закреплённый на стене (отрезки нити, не лежащие на блоке,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51B577-8D25-445F-882F-BBB99F1D00E1}"/>
              </a:ext>
            </a:extLst>
          </p:cNvPr>
          <p:cNvSpPr txBox="1"/>
          <p:nvPr/>
        </p:nvSpPr>
        <p:spPr>
          <a:xfrm>
            <a:off x="156719" y="2836040"/>
            <a:ext cx="118785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горизонтальны и параллельны). Коэффициент трения между бруском и доской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0,5, между столом и доской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0,3. Доску тянут вправо постоянной горизонтальной силой F, параллельной горизонтальным отрезкам нити, F = 12 Н. Чему равна масса доски М, если модуль ускорения бруска относительно стола а = 2 м/с</a:t>
            </a:r>
            <a:r>
              <a:rPr lang="ru-RU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? Трением в оси блока пренебречь. Сделайте рисунок с указанием сил, действующих на доску и брусок.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Обоснуйте применимость законов, используемых для решения задачи.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6915AA-6A9E-4EDA-A415-86E0CD26B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443" y="938928"/>
            <a:ext cx="32194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A79D68-EB74-4F43-9CCF-F9B45CB8AD0D}"/>
              </a:ext>
            </a:extLst>
          </p:cNvPr>
          <p:cNvSpPr/>
          <p:nvPr/>
        </p:nvSpPr>
        <p:spPr>
          <a:xfrm>
            <a:off x="6945300" y="723814"/>
            <a:ext cx="22124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й способ: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D412F4-67E9-4A59-94A9-872B3A2A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782"/>
            <a:ext cx="6808293" cy="5233736"/>
          </a:xfrm>
          <a:prstGeom prst="rect">
            <a:avLst/>
          </a:prstGeom>
        </p:spPr>
      </p:pic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EF85FAB7-750E-4842-BA40-310FDB3361CA}"/>
              </a:ext>
            </a:extLst>
          </p:cNvPr>
          <p:cNvSpPr/>
          <p:nvPr/>
        </p:nvSpPr>
        <p:spPr>
          <a:xfrm flipH="1">
            <a:off x="2406317" y="1612234"/>
            <a:ext cx="625642" cy="196114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5B676BB1-32CF-41CD-8078-4638FBD5F527}"/>
              </a:ext>
            </a:extLst>
          </p:cNvPr>
          <p:cNvSpPr/>
          <p:nvPr/>
        </p:nvSpPr>
        <p:spPr>
          <a:xfrm>
            <a:off x="3031959" y="1564105"/>
            <a:ext cx="625642" cy="13234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D2D6F-993E-46E5-94F3-780566A7CAB2}"/>
              </a:ext>
            </a:extLst>
          </p:cNvPr>
          <p:cNvSpPr txBox="1"/>
          <p:nvPr/>
        </p:nvSpPr>
        <p:spPr>
          <a:xfrm>
            <a:off x="5702968" y="1370782"/>
            <a:ext cx="6361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На интервале от </a:t>
            </a:r>
          </a:p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kumimoji="0" lang="ru-RU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 0,5 с до t</a:t>
            </a:r>
            <a:r>
              <a:rPr kumimoji="0" lang="ru-RU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1,5 с тело движется в направлении оси 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A30DB2-D22D-4193-829E-37445099C173}"/>
                  </a:ext>
                </a:extLst>
              </p:cNvPr>
              <p:cNvSpPr txBox="1"/>
              <p:nvPr/>
            </p:nvSpPr>
            <p:spPr>
              <a:xfrm>
                <a:off x="8260248" y="2571111"/>
                <a:ext cx="954362" cy="4859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⇈</m:t>
                      </m:r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A30DB2-D22D-4193-829E-37445099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248" y="2571111"/>
                <a:ext cx="954362" cy="485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8C7A75-859D-4738-88E0-AA087CFE3498}"/>
                  </a:ext>
                </a:extLst>
              </p:cNvPr>
              <p:cNvSpPr txBox="1"/>
              <p:nvPr/>
            </p:nvSpPr>
            <p:spPr>
              <a:xfrm>
                <a:off x="7638795" y="3094366"/>
                <a:ext cx="24900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&gt;0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и </m:t>
                      </m:r>
                      <m:sSub>
                        <m:sSub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8C7A75-859D-4738-88E0-AA087CFE3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795" y="3094366"/>
                <a:ext cx="249004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EC5C12-FF2B-48B4-80C0-A06C513E7780}"/>
                  </a:ext>
                </a:extLst>
              </p:cNvPr>
              <p:cNvSpPr txBox="1"/>
              <p:nvPr/>
            </p:nvSpPr>
            <p:spPr>
              <a:xfrm>
                <a:off x="5769711" y="4286890"/>
                <a:ext cx="6344750" cy="701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(6+2)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=3,5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м.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EC5C12-FF2B-48B4-80C0-A06C513E7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711" y="4286890"/>
                <a:ext cx="6344750" cy="7010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B351F8-A507-4BC0-8942-A6FA683DBF35}"/>
              </a:ext>
            </a:extLst>
          </p:cNvPr>
          <p:cNvSpPr/>
          <p:nvPr/>
        </p:nvSpPr>
        <p:spPr>
          <a:xfrm>
            <a:off x="3031959" y="2887581"/>
            <a:ext cx="62564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57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766AD30C-EFF5-48BF-BE30-9068A5E0F186}"/>
              </a:ext>
            </a:extLst>
          </p:cNvPr>
          <p:cNvSpPr txBox="1"/>
          <p:nvPr/>
        </p:nvSpPr>
        <p:spPr>
          <a:xfrm>
            <a:off x="133992" y="442620"/>
            <a:ext cx="22124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Дано: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0,4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кг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0,5 </a:t>
            </a:r>
          </a:p>
          <a:p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0,3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 = 12 Н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а = 2 м/с</a:t>
            </a:r>
            <a:r>
              <a:rPr lang="ru-RU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1CD2C30-2624-45FD-BD3B-37454642D5E8}"/>
              </a:ext>
            </a:extLst>
          </p:cNvPr>
          <p:cNvCxnSpPr/>
          <p:nvPr/>
        </p:nvCxnSpPr>
        <p:spPr>
          <a:xfrm>
            <a:off x="2770102" y="725336"/>
            <a:ext cx="0" cy="25274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673FA23-E41A-4A1A-86B2-79713735531D}"/>
              </a:ext>
            </a:extLst>
          </p:cNvPr>
          <p:cNvCxnSpPr>
            <a:cxnSpLocks/>
          </p:cNvCxnSpPr>
          <p:nvPr/>
        </p:nvCxnSpPr>
        <p:spPr>
          <a:xfrm>
            <a:off x="232848" y="2862995"/>
            <a:ext cx="25372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746DB26-ED5A-41D5-8635-94D7701FF1BB}"/>
              </a:ext>
            </a:extLst>
          </p:cNvPr>
          <p:cNvSpPr txBox="1"/>
          <p:nvPr/>
        </p:nvSpPr>
        <p:spPr>
          <a:xfrm>
            <a:off x="232847" y="286299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 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1772E9-13EA-42B1-99BA-6602883F3729}"/>
              </a:ext>
            </a:extLst>
          </p:cNvPr>
          <p:cNvSpPr txBox="1"/>
          <p:nvPr/>
        </p:nvSpPr>
        <p:spPr>
          <a:xfrm>
            <a:off x="5771637" y="442620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D59EE0-3675-4313-9DBC-E52D1D19F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489" y="992992"/>
            <a:ext cx="8093127" cy="3740006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FEB2D38-5802-4C76-A4FB-9D68F03F37B9}"/>
              </a:ext>
            </a:extLst>
          </p:cNvPr>
          <p:cNvCxnSpPr/>
          <p:nvPr/>
        </p:nvCxnSpPr>
        <p:spPr>
          <a:xfrm>
            <a:off x="6660292" y="3583460"/>
            <a:ext cx="0" cy="1581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5A9F1753-B656-4B47-A702-1C5791390F99}"/>
              </a:ext>
            </a:extLst>
          </p:cNvPr>
          <p:cNvCxnSpPr>
            <a:cxnSpLocks/>
          </p:cNvCxnSpPr>
          <p:nvPr/>
        </p:nvCxnSpPr>
        <p:spPr>
          <a:xfrm flipV="1">
            <a:off x="6660292" y="1914929"/>
            <a:ext cx="0" cy="165992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2F1A8A61-7CD5-4336-831C-03369E8AFDEC}"/>
              </a:ext>
            </a:extLst>
          </p:cNvPr>
          <p:cNvCxnSpPr>
            <a:cxnSpLocks/>
          </p:cNvCxnSpPr>
          <p:nvPr/>
        </p:nvCxnSpPr>
        <p:spPr>
          <a:xfrm flipH="1" flipV="1">
            <a:off x="5325762" y="3598026"/>
            <a:ext cx="1352037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9BAC6448-D3F0-43C0-B822-507B8EDC499C}"/>
              </a:ext>
            </a:extLst>
          </p:cNvPr>
          <p:cNvCxnSpPr>
            <a:cxnSpLocks/>
          </p:cNvCxnSpPr>
          <p:nvPr/>
        </p:nvCxnSpPr>
        <p:spPr>
          <a:xfrm>
            <a:off x="8542638" y="2750944"/>
            <a:ext cx="0" cy="8325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CBB9C16F-1BA3-47B9-A126-B033F8844672}"/>
              </a:ext>
            </a:extLst>
          </p:cNvPr>
          <p:cNvCxnSpPr>
            <a:cxnSpLocks/>
          </p:cNvCxnSpPr>
          <p:nvPr/>
        </p:nvCxnSpPr>
        <p:spPr>
          <a:xfrm flipV="1">
            <a:off x="8542638" y="1914929"/>
            <a:ext cx="0" cy="82740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C7625FE6-D94B-4B23-91CE-102333A5BFDB}"/>
              </a:ext>
            </a:extLst>
          </p:cNvPr>
          <p:cNvCxnSpPr>
            <a:cxnSpLocks/>
          </p:cNvCxnSpPr>
          <p:nvPr/>
        </p:nvCxnSpPr>
        <p:spPr>
          <a:xfrm flipH="1" flipV="1">
            <a:off x="7208108" y="2765510"/>
            <a:ext cx="1352038" cy="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CE8E844B-096B-4452-B2A0-0F08BAE5371C}"/>
              </a:ext>
            </a:extLst>
          </p:cNvPr>
          <p:cNvCxnSpPr>
            <a:cxnSpLocks/>
          </p:cNvCxnSpPr>
          <p:nvPr/>
        </p:nvCxnSpPr>
        <p:spPr>
          <a:xfrm>
            <a:off x="8542638" y="2765510"/>
            <a:ext cx="737286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7BC5089F-475D-4CFA-8F8D-A37078034AE7}"/>
              </a:ext>
            </a:extLst>
          </p:cNvPr>
          <p:cNvCxnSpPr>
            <a:cxnSpLocks/>
          </p:cNvCxnSpPr>
          <p:nvPr/>
        </p:nvCxnSpPr>
        <p:spPr>
          <a:xfrm>
            <a:off x="3418973" y="4139513"/>
            <a:ext cx="85423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44B948C6-435A-404D-985B-B36B492918AB}"/>
              </a:ext>
            </a:extLst>
          </p:cNvPr>
          <p:cNvCxnSpPr>
            <a:cxnSpLocks/>
          </p:cNvCxnSpPr>
          <p:nvPr/>
        </p:nvCxnSpPr>
        <p:spPr>
          <a:xfrm flipV="1">
            <a:off x="3620800" y="725336"/>
            <a:ext cx="0" cy="3744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531BE03-11AA-48C3-A853-31E51B37498F}"/>
              </a:ext>
            </a:extLst>
          </p:cNvPr>
          <p:cNvSpPr txBox="1"/>
          <p:nvPr/>
        </p:nvSpPr>
        <p:spPr>
          <a:xfrm>
            <a:off x="11630440" y="4127516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3924829-F472-40A6-B669-F777C1673E62}"/>
              </a:ext>
            </a:extLst>
          </p:cNvPr>
          <p:cNvSpPr txBox="1"/>
          <p:nvPr/>
        </p:nvSpPr>
        <p:spPr>
          <a:xfrm>
            <a:off x="3193748" y="597553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1929F5-8F66-4E08-97B9-32E728A775FA}"/>
                  </a:ext>
                </a:extLst>
              </p:cNvPr>
              <p:cNvSpPr txBox="1"/>
              <p:nvPr/>
            </p:nvSpPr>
            <p:spPr>
              <a:xfrm>
                <a:off x="8346687" y="3646026"/>
                <a:ext cx="5198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1929F5-8F66-4E08-97B9-32E728A77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687" y="3646026"/>
                <a:ext cx="519822" cy="369332"/>
              </a:xfrm>
              <a:prstGeom prst="rect">
                <a:avLst/>
              </a:prstGeom>
              <a:blipFill>
                <a:blip r:embed="rId3"/>
                <a:stretch>
                  <a:fillRect l="-14118" r="-1411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763666E-9D2C-4DF3-85FA-D931830AD572}"/>
                  </a:ext>
                </a:extLst>
              </p:cNvPr>
              <p:cNvSpPr txBox="1"/>
              <p:nvPr/>
            </p:nvSpPr>
            <p:spPr>
              <a:xfrm>
                <a:off x="8419172" y="1433872"/>
                <a:ext cx="304058" cy="414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763666E-9D2C-4DF3-85FA-D931830AD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172" y="1433872"/>
                <a:ext cx="304058" cy="414088"/>
              </a:xfrm>
              <a:prstGeom prst="rect">
                <a:avLst/>
              </a:prstGeom>
              <a:blipFill>
                <a:blip r:embed="rId4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F7D4C4-349E-42EA-947E-296E48AD8428}"/>
                  </a:ext>
                </a:extLst>
              </p:cNvPr>
              <p:cNvSpPr txBox="1"/>
              <p:nvPr/>
            </p:nvSpPr>
            <p:spPr>
              <a:xfrm>
                <a:off x="8993482" y="2216055"/>
                <a:ext cx="304058" cy="455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тр1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F7D4C4-349E-42EA-947E-296E48AD8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482" y="2216055"/>
                <a:ext cx="304058" cy="455766"/>
              </a:xfrm>
              <a:prstGeom prst="rect">
                <a:avLst/>
              </a:prstGeom>
              <a:blipFill>
                <a:blip r:embed="rId5"/>
                <a:stretch>
                  <a:fillRect r="-7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B2A33FA-0E55-42CC-9D8D-5540C2207CBE}"/>
                  </a:ext>
                </a:extLst>
              </p:cNvPr>
              <p:cNvSpPr txBox="1"/>
              <p:nvPr/>
            </p:nvSpPr>
            <p:spPr>
              <a:xfrm>
                <a:off x="7228179" y="2257733"/>
                <a:ext cx="304058" cy="414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B2A33FA-0E55-42CC-9D8D-5540C2207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79" y="2257733"/>
                <a:ext cx="304058" cy="414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402159D-F4CF-46D0-9582-B08F62B3A02B}"/>
                  </a:ext>
                </a:extLst>
              </p:cNvPr>
              <p:cNvSpPr txBox="1"/>
              <p:nvPr/>
            </p:nvSpPr>
            <p:spPr>
              <a:xfrm>
                <a:off x="4915980" y="3032091"/>
                <a:ext cx="1104006" cy="455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402159D-F4CF-46D0-9582-B08F62B3A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980" y="3032091"/>
                <a:ext cx="1104006" cy="4557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D5AD28B-D2D7-4F1E-8B45-17B64E4228D4}"/>
                  </a:ext>
                </a:extLst>
              </p:cNvPr>
              <p:cNvSpPr txBox="1"/>
              <p:nvPr/>
            </p:nvSpPr>
            <p:spPr>
              <a:xfrm>
                <a:off x="6794782" y="4849451"/>
                <a:ext cx="523028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𝑀𝑔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D5AD28B-D2D7-4F1E-8B45-17B64E422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782" y="4849451"/>
                <a:ext cx="523028" cy="414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66BCE8A-23FE-4CEE-A519-12472D46635A}"/>
                  </a:ext>
                </a:extLst>
              </p:cNvPr>
              <p:cNvSpPr txBox="1"/>
              <p:nvPr/>
            </p:nvSpPr>
            <p:spPr>
              <a:xfrm>
                <a:off x="6490724" y="1500841"/>
                <a:ext cx="304058" cy="414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66BCE8A-23FE-4CEE-A519-12472D466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724" y="1500841"/>
                <a:ext cx="304058" cy="414088"/>
              </a:xfrm>
              <a:prstGeom prst="rect">
                <a:avLst/>
              </a:prstGeom>
              <a:blipFill>
                <a:blip r:embed="rId9"/>
                <a:stretch>
                  <a:fillRect r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2DB3570D-B9F2-4B34-929C-F4639D64C6EB}"/>
              </a:ext>
            </a:extLst>
          </p:cNvPr>
          <p:cNvCxnSpPr>
            <a:cxnSpLocks/>
          </p:cNvCxnSpPr>
          <p:nvPr/>
        </p:nvCxnSpPr>
        <p:spPr>
          <a:xfrm flipH="1" flipV="1">
            <a:off x="4699481" y="3598024"/>
            <a:ext cx="1352038" cy="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5814520-1819-468E-A43B-31A6ADA50C02}"/>
                  </a:ext>
                </a:extLst>
              </p:cNvPr>
              <p:cNvSpPr txBox="1"/>
              <p:nvPr/>
            </p:nvSpPr>
            <p:spPr>
              <a:xfrm>
                <a:off x="4669840" y="3683305"/>
                <a:ext cx="304058" cy="414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5814520-1819-468E-A43B-31A6ADA50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840" y="3683305"/>
                <a:ext cx="304058" cy="414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0FAE854-274E-4237-A76E-D0F940BF95F2}"/>
                  </a:ext>
                </a:extLst>
              </p:cNvPr>
              <p:cNvSpPr txBox="1"/>
              <p:nvPr/>
            </p:nvSpPr>
            <p:spPr>
              <a:xfrm>
                <a:off x="7554089" y="854920"/>
                <a:ext cx="30405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0FAE854-274E-4237-A76E-D0F940BF9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089" y="854920"/>
                <a:ext cx="304058" cy="369332"/>
              </a:xfrm>
              <a:prstGeom prst="rect">
                <a:avLst/>
              </a:prstGeom>
              <a:blipFill>
                <a:blip r:embed="rId11"/>
                <a:stretch>
                  <a:fillRect l="-24000" r="-20000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090FD7BE-9404-49F8-B4DA-B6EC24E87BCA}"/>
              </a:ext>
            </a:extLst>
          </p:cNvPr>
          <p:cNvCxnSpPr/>
          <p:nvPr/>
        </p:nvCxnSpPr>
        <p:spPr>
          <a:xfrm flipH="1">
            <a:off x="6882714" y="1316585"/>
            <a:ext cx="1066347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B012A3BE-0C42-4B61-9357-2F8271A3D18E}"/>
              </a:ext>
            </a:extLst>
          </p:cNvPr>
          <p:cNvCxnSpPr>
            <a:cxnSpLocks/>
          </p:cNvCxnSpPr>
          <p:nvPr/>
        </p:nvCxnSpPr>
        <p:spPr>
          <a:xfrm>
            <a:off x="7993910" y="4650736"/>
            <a:ext cx="122537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49501B-98E8-4DB7-8B20-C3AF6AC2DC3E}"/>
                  </a:ext>
                </a:extLst>
              </p:cNvPr>
              <p:cNvSpPr txBox="1"/>
              <p:nvPr/>
            </p:nvSpPr>
            <p:spPr>
              <a:xfrm>
                <a:off x="8516608" y="4713856"/>
                <a:ext cx="30405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49501B-98E8-4DB7-8B20-C3AF6AC2D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608" y="4713856"/>
                <a:ext cx="304058" cy="369332"/>
              </a:xfrm>
              <a:prstGeom prst="rect">
                <a:avLst/>
              </a:prstGeom>
              <a:blipFill>
                <a:blip r:embed="rId12"/>
                <a:stretch>
                  <a:fillRect l="-24000" r="-22000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1B8CE78-32A4-4801-B488-32E043F89427}"/>
                  </a:ext>
                </a:extLst>
              </p:cNvPr>
              <p:cNvSpPr txBox="1"/>
              <p:nvPr/>
            </p:nvSpPr>
            <p:spPr>
              <a:xfrm>
                <a:off x="418685" y="5566475"/>
                <a:ext cx="3855543" cy="531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800" b="0" i="1" dirty="0" smtClean="0">
                                <a:latin typeface="Cambria Math" panose="02040503050406030204" pitchFamily="18" charset="0"/>
                              </a:rPr>
                              <m:t>тр1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sz="2800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1B8CE78-32A4-4801-B488-32E043F89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85" y="5566475"/>
                <a:ext cx="3855543" cy="531749"/>
              </a:xfrm>
              <a:prstGeom prst="rect">
                <a:avLst/>
              </a:prstGeom>
              <a:blipFill>
                <a:blip r:embed="rId13"/>
                <a:stretch>
                  <a:fillRect l="-158" t="-6897" b="-35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48E644B-12D0-4319-86CC-E60DBB6DABFA}"/>
                  </a:ext>
                </a:extLst>
              </p:cNvPr>
              <p:cNvSpPr txBox="1"/>
              <p:nvPr/>
            </p:nvSpPr>
            <p:spPr>
              <a:xfrm>
                <a:off x="5221117" y="5599133"/>
                <a:ext cx="6396110" cy="531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800" b="0" i="1" dirty="0" smtClean="0">
                                <a:latin typeface="Cambria Math" panose="02040503050406030204" pitchFamily="18" charset="0"/>
                              </a:rPr>
                              <m:t>тр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800" i="1" dirty="0">
                                <a:latin typeface="Cambria Math" panose="02040503050406030204" pitchFamily="18" charset="0"/>
                              </a:rPr>
                              <m:t>тр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ru-RU" sz="2800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48E644B-12D0-4319-86CC-E60DBB6DA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117" y="5599133"/>
                <a:ext cx="6396110" cy="531749"/>
              </a:xfrm>
              <a:prstGeom prst="rect">
                <a:avLst/>
              </a:prstGeom>
              <a:blipFill>
                <a:blip r:embed="rId14"/>
                <a:stretch>
                  <a:fillRect t="-6818" b="-34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64869615-35BC-4717-9AF8-480CB5962966}"/>
              </a:ext>
            </a:extLst>
          </p:cNvPr>
          <p:cNvCxnSpPr>
            <a:cxnSpLocks/>
          </p:cNvCxnSpPr>
          <p:nvPr/>
        </p:nvCxnSpPr>
        <p:spPr>
          <a:xfrm flipH="1">
            <a:off x="4208852" y="3598024"/>
            <a:ext cx="707128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E89004A-6421-4D56-A995-115452978964}"/>
                  </a:ext>
                </a:extLst>
              </p:cNvPr>
              <p:cNvSpPr txBox="1"/>
              <p:nvPr/>
            </p:nvSpPr>
            <p:spPr>
              <a:xfrm>
                <a:off x="3548328" y="3596369"/>
                <a:ext cx="1104006" cy="455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E89004A-6421-4D56-A995-115452978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328" y="3596369"/>
                <a:ext cx="1104006" cy="4557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951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AAAE0D-9F7E-4FDD-A5AF-C1DC371E9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1" y="484377"/>
            <a:ext cx="4319195" cy="2167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0664CE-04DD-492E-9BDB-AE7909E25891}"/>
                  </a:ext>
                </a:extLst>
              </p:cNvPr>
              <p:cNvSpPr txBox="1"/>
              <p:nvPr/>
            </p:nvSpPr>
            <p:spPr>
              <a:xfrm>
                <a:off x="3512697" y="389575"/>
                <a:ext cx="8778044" cy="469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    </m:t>
                    </m:r>
                  </m:oMath>
                </a14:m>
                <a:r>
                  <a:rPr lang="ru-RU" sz="28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тр1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  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тр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тр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0664CE-04DD-492E-9BDB-AE7909E25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697" y="389575"/>
                <a:ext cx="8778044" cy="469552"/>
              </a:xfrm>
              <a:prstGeom prst="rect">
                <a:avLst/>
              </a:prstGeom>
              <a:blipFill>
                <a:blip r:embed="rId3"/>
                <a:stretch>
                  <a:fillRect t="-22078" b="-376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F8B729-373B-4D8B-9E8D-E4489AFDFBE2}"/>
                  </a:ext>
                </a:extLst>
              </p:cNvPr>
              <p:cNvSpPr txBox="1"/>
              <p:nvPr/>
            </p:nvSpPr>
            <p:spPr>
              <a:xfrm>
                <a:off x="4965470" y="1119356"/>
                <a:ext cx="72265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   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=0;        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=0;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F8B729-373B-4D8B-9E8D-E4489AFDF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470" y="1119356"/>
                <a:ext cx="722653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DE22AE-378D-4C93-9409-766E5C69B9B7}"/>
                  </a:ext>
                </a:extLst>
              </p:cNvPr>
              <p:cNvSpPr txBox="1"/>
              <p:nvPr/>
            </p:nvSpPr>
            <p:spPr>
              <a:xfrm>
                <a:off x="6096000" y="1889157"/>
                <a:ext cx="48057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DE22AE-378D-4C93-9409-766E5C69B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89157"/>
                <a:ext cx="480573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3264A6-DC5D-40DD-B948-D16CEFADB269}"/>
                  </a:ext>
                </a:extLst>
              </p:cNvPr>
              <p:cNvSpPr txBox="1"/>
              <p:nvPr/>
            </p:nvSpPr>
            <p:spPr>
              <a:xfrm>
                <a:off x="5976678" y="2651827"/>
                <a:ext cx="50888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3264A6-DC5D-40DD-B948-D16CEFADB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678" y="2651827"/>
                <a:ext cx="508889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BB35FC-4425-4B74-940E-3FF908FA0BCB}"/>
                  </a:ext>
                </a:extLst>
              </p:cNvPr>
              <p:cNvSpPr txBox="1"/>
              <p:nvPr/>
            </p:nvSpPr>
            <p:spPr>
              <a:xfrm>
                <a:off x="1791730" y="3558387"/>
                <a:ext cx="9034461" cy="469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тр1</m:t>
                          </m:r>
                        </m:sub>
                      </m:sSub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       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тр2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BB35FC-4425-4B74-940E-3FF908FA0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730" y="3558387"/>
                <a:ext cx="9034461" cy="469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EDD287-5B48-41C1-A9AC-E6A726F9F9FC}"/>
                  </a:ext>
                </a:extLst>
              </p:cNvPr>
              <p:cNvSpPr txBox="1"/>
              <p:nvPr/>
            </p:nvSpPr>
            <p:spPr>
              <a:xfrm>
                <a:off x="1374649" y="4517322"/>
                <a:ext cx="99654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2800" dirty="0"/>
                  <a:t>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            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EDD287-5B48-41C1-A9AC-E6A726F9F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649" y="4517322"/>
                <a:ext cx="9965420" cy="430887"/>
              </a:xfrm>
              <a:prstGeom prst="rect">
                <a:avLst/>
              </a:prstGeom>
              <a:blipFill>
                <a:blip r:embed="rId8"/>
                <a:stretch>
                  <a:fillRect l="-2203" t="-23944" b="-50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36BDED0-9B4B-48CE-A5DB-75B355353A6C}"/>
                  </a:ext>
                </a:extLst>
              </p:cNvPr>
              <p:cNvSpPr txBox="1"/>
              <p:nvPr/>
            </p:nvSpPr>
            <p:spPr>
              <a:xfrm>
                <a:off x="573917" y="5205378"/>
                <a:ext cx="115668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           −(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36BDED0-9B4B-48CE-A5DB-75B355353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17" y="5205378"/>
                <a:ext cx="1156688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BEB3845-D15C-4698-8C86-76759140F48C}"/>
                  </a:ext>
                </a:extLst>
              </p:cNvPr>
              <p:cNvSpPr txBox="1"/>
              <p:nvPr/>
            </p:nvSpPr>
            <p:spPr>
              <a:xfrm>
                <a:off x="2556222" y="5893434"/>
                <a:ext cx="79396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BEB3845-D15C-4698-8C86-76759140F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222" y="5893434"/>
                <a:ext cx="793960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575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E3075A-AE13-4850-9042-07D19CCA9422}"/>
                  </a:ext>
                </a:extLst>
              </p:cNvPr>
              <p:cNvSpPr txBox="1"/>
              <p:nvPr/>
            </p:nvSpPr>
            <p:spPr>
              <a:xfrm>
                <a:off x="1464057" y="3157151"/>
                <a:ext cx="10863294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E3075A-AE13-4850-9042-07D19CCA9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057" y="3157151"/>
                <a:ext cx="10863294" cy="896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1E24DC-C4A3-4967-B961-68AFCBD9BEC2}"/>
                  </a:ext>
                </a:extLst>
              </p:cNvPr>
              <p:cNvSpPr txBox="1"/>
              <p:nvPr/>
            </p:nvSpPr>
            <p:spPr>
              <a:xfrm>
                <a:off x="2679517" y="4781755"/>
                <a:ext cx="8432373" cy="866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12−0,4(2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0,5∙10+0,3∙10)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2+0,3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кг.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1E24DC-C4A3-4967-B961-68AFCBD9B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517" y="4781755"/>
                <a:ext cx="8432373" cy="866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03363C-EBDA-45BE-94CB-204954999D46}"/>
                  </a:ext>
                </a:extLst>
              </p:cNvPr>
              <p:cNvSpPr txBox="1"/>
              <p:nvPr/>
            </p:nvSpPr>
            <p:spPr>
              <a:xfrm>
                <a:off x="2274779" y="1209982"/>
                <a:ext cx="79396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03363C-EBDA-45BE-94CB-204954999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779" y="1209982"/>
                <a:ext cx="793960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23EFA8-5645-48E2-91C8-CD4533119507}"/>
                  </a:ext>
                </a:extLst>
              </p:cNvPr>
              <p:cNvSpPr txBox="1"/>
              <p:nvPr/>
            </p:nvSpPr>
            <p:spPr>
              <a:xfrm>
                <a:off x="2155946" y="1908726"/>
                <a:ext cx="79403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23EFA8-5645-48E2-91C8-CD4533119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946" y="1908726"/>
                <a:ext cx="794037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06A4CE-08B7-439E-98A1-620FD9957D2C}"/>
                  </a:ext>
                </a:extLst>
              </p:cNvPr>
              <p:cNvSpPr txBox="1"/>
              <p:nvPr/>
            </p:nvSpPr>
            <p:spPr>
              <a:xfrm>
                <a:off x="2156716" y="511238"/>
                <a:ext cx="79396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06A4CE-08B7-439E-98A1-620FD9957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716" y="511238"/>
                <a:ext cx="793960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259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2BFD7E-C8C9-4F3E-A536-A76166FFCDE2}"/>
                  </a:ext>
                </a:extLst>
              </p:cNvPr>
              <p:cNvSpPr txBox="1"/>
              <p:nvPr/>
            </p:nvSpPr>
            <p:spPr>
              <a:xfrm>
                <a:off x="281115" y="381160"/>
                <a:ext cx="11791435" cy="4943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Обоснование: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1)	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Т.к. тела двигаются поступательно, то их можно считать материальными точками. Рассмотрим их движение в системе отсчета, связанной с Землей, которую можно считать инерциальной (ИСО).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2)	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В ИСО для материальных точек выполняется второй закон Ньютона.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3)	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В ИСО выполняется третий закон Ньютона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тр2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4)	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Т.к. нить нерастяжимая,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5)	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Т.к. нить невесомая, а блок идеальный,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6)	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Силу трения скольжения можно рассчитать по закону </a:t>
                </a:r>
                <a:r>
                  <a:rPr lang="ru-RU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Амонтона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-Кулона.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2BFD7E-C8C9-4F3E-A536-A76166FFC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15" y="381160"/>
                <a:ext cx="11791435" cy="4943020"/>
              </a:xfrm>
              <a:prstGeom prst="rect">
                <a:avLst/>
              </a:prstGeom>
              <a:blipFill>
                <a:blip r:embed="rId2"/>
                <a:stretch>
                  <a:fillRect l="-776" t="-988" r="-1448" b="-1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09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34A227-264A-4665-A644-169D00BCA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3" y="471270"/>
            <a:ext cx="676275" cy="38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88F62B-B8FB-487E-888C-E03509CC8C6F}"/>
                  </a:ext>
                </a:extLst>
              </p:cNvPr>
              <p:cNvSpPr txBox="1"/>
              <p:nvPr/>
            </p:nvSpPr>
            <p:spPr>
              <a:xfrm>
                <a:off x="1487109" y="2123052"/>
                <a:ext cx="1632178" cy="877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88F62B-B8FB-487E-888C-E03509CC8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109" y="2123052"/>
                <a:ext cx="1632178" cy="877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61F7FB3-0F8C-4565-A729-E3AED1488450}"/>
              </a:ext>
            </a:extLst>
          </p:cNvPr>
          <p:cNvGrpSpPr/>
          <p:nvPr/>
        </p:nvGrpSpPr>
        <p:grpSpPr>
          <a:xfrm>
            <a:off x="107093" y="3452472"/>
            <a:ext cx="11965458" cy="1537729"/>
            <a:chOff x="107093" y="3452472"/>
            <a:chExt cx="11965458" cy="15377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3162C87-4BCC-418D-BA16-B9E53DC094BD}"/>
                    </a:ext>
                  </a:extLst>
                </p:cNvPr>
                <p:cNvSpPr txBox="1"/>
                <p:nvPr/>
              </p:nvSpPr>
              <p:spPr>
                <a:xfrm>
                  <a:off x="445230" y="3452472"/>
                  <a:ext cx="11627321" cy="15377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indent="715963"/>
                  <a:r>
                    <a:rPr lang="ru-RU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Отношение модуля импульса микроавтобуса к модулю импульсу мотоцикла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8</m:t>
                      </m:r>
                    </m:oMath>
                  </a14:m>
                  <a:r>
                    <a:rPr lang="ru-RU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. Каково</a:t>
                  </a:r>
                  <a:r>
                    <a:rPr lang="en-US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ru-RU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отношение массы микроавтобуса к массе мотоцикла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ru-RU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 если отношение модулей их скоростей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=5</m:t>
                      </m:r>
                    </m:oMath>
                  </a14:m>
                  <a:r>
                    <a:rPr lang="ru-RU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3162C87-4BCC-418D-BA16-B9E53DC094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230" y="3452472"/>
                  <a:ext cx="11627321" cy="1537729"/>
                </a:xfrm>
                <a:prstGeom prst="rect">
                  <a:avLst/>
                </a:prstGeom>
                <a:blipFill>
                  <a:blip r:embed="rId4"/>
                  <a:stretch>
                    <a:fillRect l="-787" t="-3162" b="-11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B552FF7-6B8B-440B-B871-C61FE853E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093" y="3452472"/>
              <a:ext cx="723900" cy="4000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3E7639-15E1-4814-AACB-D22149646232}"/>
                  </a:ext>
                </a:extLst>
              </p:cNvPr>
              <p:cNvSpPr txBox="1"/>
              <p:nvPr/>
            </p:nvSpPr>
            <p:spPr>
              <a:xfrm>
                <a:off x="599302" y="5343597"/>
                <a:ext cx="13557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3E7639-15E1-4814-AACB-D22149646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02" y="5343597"/>
                <a:ext cx="135575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1F2A8C-3555-4849-8035-5296FBD094A5}"/>
                  </a:ext>
                </a:extLst>
              </p:cNvPr>
              <p:cNvSpPr txBox="1"/>
              <p:nvPr/>
            </p:nvSpPr>
            <p:spPr>
              <a:xfrm>
                <a:off x="3119287" y="5154506"/>
                <a:ext cx="6093528" cy="8090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=8;      5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=8;        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=1,6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1F2A8C-3555-4849-8035-5296FBD09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287" y="5154506"/>
                <a:ext cx="6093528" cy="809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C50385D-1998-4349-839A-007F207C3099}"/>
              </a:ext>
            </a:extLst>
          </p:cNvPr>
          <p:cNvSpPr txBox="1"/>
          <p:nvPr/>
        </p:nvSpPr>
        <p:spPr>
          <a:xfrm>
            <a:off x="23909" y="389087"/>
            <a:ext cx="120486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инерциальной системе отсчёта сила величиной 35 Н сообщает телу массой 5 кг некоторое ускорение. Сила какой величины сообщит телу массой 9 кг в этой же системе отсчёта такое же ускорение?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6EFECA-2BB3-4DB0-91B5-7592AE05AE3C}"/>
                  </a:ext>
                </a:extLst>
              </p:cNvPr>
              <p:cNvSpPr txBox="1"/>
              <p:nvPr/>
            </p:nvSpPr>
            <p:spPr>
              <a:xfrm>
                <a:off x="4332246" y="2227183"/>
                <a:ext cx="3513719" cy="668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=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35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∙9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=63 </m:t>
                    </m:r>
                    <m:r>
                      <a:rPr lang="ru-RU" sz="2800" b="0" i="1" dirty="0" smtClean="0">
                        <a:latin typeface="Cambria Math" panose="02040503050406030204" pitchFamily="18" charset="0"/>
                      </a:rPr>
                      <m:t>Н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6EFECA-2BB3-4DB0-91B5-7592AE05A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246" y="2227183"/>
                <a:ext cx="3513719" cy="668837"/>
              </a:xfrm>
              <a:prstGeom prst="rect">
                <a:avLst/>
              </a:prstGeom>
              <a:blipFill>
                <a:blip r:embed="rId9"/>
                <a:stretch>
                  <a:fillRect t="-909" b="-1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0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49D3FD-E192-48A5-BFB7-7B9D55AC6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6" y="483627"/>
            <a:ext cx="685800" cy="371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30F07F-1820-482C-9693-A9F9988CF985}"/>
              </a:ext>
            </a:extLst>
          </p:cNvPr>
          <p:cNvSpPr txBox="1"/>
          <p:nvPr/>
        </p:nvSpPr>
        <p:spPr>
          <a:xfrm>
            <a:off x="221614" y="483627"/>
            <a:ext cx="118766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Ученик выполнял лабораторную работу по исследованию условий равновесия рычага под действием двух сил: F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и F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плечи которых равны соответственно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и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Он внёс результаты измерений в таблицу.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B8543A-28B3-49D3-B275-17521E65B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429" y="2022878"/>
            <a:ext cx="9163050" cy="7524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9EA114-1CBA-4CA6-97EA-C3D2435FD46F}"/>
              </a:ext>
            </a:extLst>
          </p:cNvPr>
          <p:cNvSpPr txBox="1"/>
          <p:nvPr/>
        </p:nvSpPr>
        <p:spPr>
          <a:xfrm>
            <a:off x="339892" y="2984118"/>
            <a:ext cx="11487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Определите модуль силы F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если рычаг находится в равновесии. Массой рычага пренебречь.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E979AF-8EE3-4BE9-8A55-C61E93F41544}"/>
                  </a:ext>
                </a:extLst>
              </p:cNvPr>
              <p:cNvSpPr txBox="1"/>
              <p:nvPr/>
            </p:nvSpPr>
            <p:spPr>
              <a:xfrm>
                <a:off x="436606" y="4253503"/>
                <a:ext cx="21479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E979AF-8EE3-4BE9-8A55-C61E93F41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06" y="4253503"/>
                <a:ext cx="214796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A7EE75-DDBB-4077-ACFC-DCC683CDEC0C}"/>
                  </a:ext>
                </a:extLst>
              </p:cNvPr>
              <p:cNvSpPr txBox="1"/>
              <p:nvPr/>
            </p:nvSpPr>
            <p:spPr>
              <a:xfrm>
                <a:off x="3858589" y="4253503"/>
                <a:ext cx="3486211" cy="671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∙1,2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0,4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=60 </m:t>
                    </m:r>
                    <m:r>
                      <a:rPr lang="ru-RU" sz="2800" b="0" i="1" dirty="0" smtClean="0">
                        <a:latin typeface="Cambria Math" panose="02040503050406030204" pitchFamily="18" charset="0"/>
                      </a:rPr>
                      <m:t>Н.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A7EE75-DDBB-4077-ACFC-DCC683CDE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89" y="4253503"/>
                <a:ext cx="3486211" cy="671659"/>
              </a:xfrm>
              <a:prstGeom prst="rect">
                <a:avLst/>
              </a:prstGeom>
              <a:blipFill>
                <a:blip r:embed="rId5"/>
                <a:stretch>
                  <a:fillRect t="-909" b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27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1CE843-0FF5-446E-ADE2-6F406135F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4" y="499069"/>
            <a:ext cx="676275" cy="381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355CD3-D252-43B6-854C-20A2520C3873}"/>
              </a:ext>
            </a:extLst>
          </p:cNvPr>
          <p:cNvSpPr txBox="1"/>
          <p:nvPr/>
        </p:nvSpPr>
        <p:spPr>
          <a:xfrm>
            <a:off x="2006" y="379729"/>
            <a:ext cx="1218999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Небольшой груз, покоящийся на гладком горизонтальном столе, соединён пружиной со стенкой. Груз немного смещают от положения равновесия вдоль оси пружины и отпускают из состояния покоя, после чего он начинает колебаться, двигаясь вдоль оси пружины, вдоль которой направлена ось Ох. В таблице приведены значения координаты груза х в различные моменты времени t.</a:t>
            </a:r>
          </a:p>
          <a:p>
            <a:pPr indent="72231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Выберите все верные утверждения о результатах этого опыта на основании данных, содержащихся в таблице.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62E6E7-B079-443A-8434-046468084FB3}"/>
              </a:ext>
            </a:extLst>
          </p:cNvPr>
          <p:cNvSpPr txBox="1"/>
          <p:nvPr/>
        </p:nvSpPr>
        <p:spPr>
          <a:xfrm>
            <a:off x="47367" y="3929745"/>
            <a:ext cx="120972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момент времени 0,8 с модуль ускорения груза максимален.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Период колебаний кинетической энергии груза равен 1,6 с.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Частота колебаний груза равна 0,625 Гц.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момент времени 0,8 с потенциальная энергия пружины минимальна.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Модули сил, с которыми пружина действует на груз, в момент времени 0,2 с и в момент времени 1,0 с равны.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7127FD-706D-46F1-ABC0-F696926FA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3" y="3323090"/>
            <a:ext cx="8769266" cy="7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26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DC502A-5781-496E-B4DB-390D68B8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83" y="483638"/>
            <a:ext cx="10665833" cy="863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1CF699-98DB-4FF4-B1B2-6E2560B2583A}"/>
              </a:ext>
            </a:extLst>
          </p:cNvPr>
          <p:cNvSpPr txBox="1"/>
          <p:nvPr/>
        </p:nvSpPr>
        <p:spPr>
          <a:xfrm>
            <a:off x="191746" y="1347537"/>
            <a:ext cx="120972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момент времени 0,8 с модуль ускорения груза максимален.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Период колебаний кинетической энергии груза равен 1,6 с.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Частота колебаний груза равна 0,625 Гц.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момент времени 0,8 с потенциальная энергия пружины минимальна.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Модули сил, с которыми пружина действует на груз, в момент времени 0,2 с и в момент времени 1,0 с равны.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01CA670-6D03-4575-8BB8-91AB48E0F37F}"/>
              </a:ext>
            </a:extLst>
          </p:cNvPr>
          <p:cNvSpPr/>
          <p:nvPr/>
        </p:nvSpPr>
        <p:spPr>
          <a:xfrm>
            <a:off x="191746" y="1347537"/>
            <a:ext cx="409833" cy="385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2830CF2-AEF6-4E3B-8752-566EA63A7657}"/>
              </a:ext>
            </a:extLst>
          </p:cNvPr>
          <p:cNvSpPr/>
          <p:nvPr/>
        </p:nvSpPr>
        <p:spPr>
          <a:xfrm>
            <a:off x="191745" y="2137800"/>
            <a:ext cx="409833" cy="385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286FAE8-0A79-4DF3-BC9B-5D4C41778F77}"/>
              </a:ext>
            </a:extLst>
          </p:cNvPr>
          <p:cNvSpPr/>
          <p:nvPr/>
        </p:nvSpPr>
        <p:spPr>
          <a:xfrm>
            <a:off x="191744" y="3194204"/>
            <a:ext cx="409833" cy="385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6A905C-EEBD-44FF-8919-10954415F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2" y="4369477"/>
            <a:ext cx="6667500" cy="1800225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905CC8A-7FF9-45A8-8F1E-EDB22C5C7C4F}"/>
              </a:ext>
            </a:extLst>
          </p:cNvPr>
          <p:cNvCxnSpPr>
            <a:cxnSpLocks/>
          </p:cNvCxnSpPr>
          <p:nvPr/>
        </p:nvCxnSpPr>
        <p:spPr>
          <a:xfrm>
            <a:off x="2803358" y="915587"/>
            <a:ext cx="0" cy="3909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F61AAC9-C62A-425E-B4AF-C9163F2168E6}"/>
              </a:ext>
            </a:extLst>
          </p:cNvPr>
          <p:cNvCxnSpPr>
            <a:cxnSpLocks/>
          </p:cNvCxnSpPr>
          <p:nvPr/>
        </p:nvCxnSpPr>
        <p:spPr>
          <a:xfrm flipH="1">
            <a:off x="5678905" y="915587"/>
            <a:ext cx="1054769" cy="3993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9E61AEE-E427-4F35-8547-C6DB03676791}"/>
              </a:ext>
            </a:extLst>
          </p:cNvPr>
          <p:cNvCxnSpPr>
            <a:cxnSpLocks/>
          </p:cNvCxnSpPr>
          <p:nvPr/>
        </p:nvCxnSpPr>
        <p:spPr>
          <a:xfrm flipH="1">
            <a:off x="4223084" y="870059"/>
            <a:ext cx="501316" cy="3954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A7E79E7B-A244-4985-BD88-5E3C29AE6946}"/>
              </a:ext>
            </a:extLst>
          </p:cNvPr>
          <p:cNvCxnSpPr/>
          <p:nvPr/>
        </p:nvCxnSpPr>
        <p:spPr>
          <a:xfrm flipH="1">
            <a:off x="191744" y="6169702"/>
            <a:ext cx="682027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805E59D-6F20-486D-8461-7C4A1F134791}"/>
              </a:ext>
            </a:extLst>
          </p:cNvPr>
          <p:cNvSpPr txBox="1"/>
          <p:nvPr/>
        </p:nvSpPr>
        <p:spPr>
          <a:xfrm>
            <a:off x="115687" y="614465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242DF0-56F9-47CD-8D40-01776F796587}"/>
              </a:ext>
            </a:extLst>
          </p:cNvPr>
          <p:cNvSpPr txBox="1"/>
          <p:nvPr/>
        </p:nvSpPr>
        <p:spPr>
          <a:xfrm>
            <a:off x="4074457" y="6144654"/>
            <a:ext cx="29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ru-RU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51289DA-002C-43FC-84AB-FAB9CEB1C38F}"/>
              </a:ext>
            </a:extLst>
          </p:cNvPr>
          <p:cNvCxnSpPr>
            <a:cxnSpLocks/>
          </p:cNvCxnSpPr>
          <p:nvPr/>
        </p:nvCxnSpPr>
        <p:spPr>
          <a:xfrm>
            <a:off x="2803358" y="5991726"/>
            <a:ext cx="0" cy="337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37C872F-20D9-41D6-BAC8-3EB159FC34DC}"/>
              </a:ext>
            </a:extLst>
          </p:cNvPr>
          <p:cNvSpPr txBox="1"/>
          <p:nvPr/>
        </p:nvSpPr>
        <p:spPr>
          <a:xfrm>
            <a:off x="2650912" y="618969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0,4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1C9DCB-4071-47C4-8DD6-CC6CF17030E5}"/>
              </a:ext>
            </a:extLst>
          </p:cNvPr>
          <p:cNvSpPr txBox="1"/>
          <p:nvPr/>
        </p:nvSpPr>
        <p:spPr>
          <a:xfrm>
            <a:off x="5343816" y="6151226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- 0,4</a:t>
            </a:r>
            <a:endParaRPr lang="ru-RU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925F79A-E978-4388-8F1B-D92E51A8B745}"/>
              </a:ext>
            </a:extLst>
          </p:cNvPr>
          <p:cNvCxnSpPr>
            <a:cxnSpLocks/>
          </p:cNvCxnSpPr>
          <p:nvPr/>
        </p:nvCxnSpPr>
        <p:spPr>
          <a:xfrm>
            <a:off x="5687856" y="5975857"/>
            <a:ext cx="0" cy="337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Знак умножения 35">
            <a:extLst>
              <a:ext uri="{FF2B5EF4-FFF2-40B4-BE49-F238E27FC236}">
                <a16:creationId xmlns:a16="http://schemas.microsoft.com/office/drawing/2014/main" id="{8FB650DE-2569-4E54-A2C3-525D5FA0F8C8}"/>
              </a:ext>
            </a:extLst>
          </p:cNvPr>
          <p:cNvSpPr/>
          <p:nvPr/>
        </p:nvSpPr>
        <p:spPr>
          <a:xfrm>
            <a:off x="58310" y="1576553"/>
            <a:ext cx="704773" cy="702469"/>
          </a:xfrm>
          <a:prstGeom prst="mathMultiply">
            <a:avLst>
              <a:gd name="adj1" fmla="val 9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нак умножения 36">
            <a:extLst>
              <a:ext uri="{FF2B5EF4-FFF2-40B4-BE49-F238E27FC236}">
                <a16:creationId xmlns:a16="http://schemas.microsoft.com/office/drawing/2014/main" id="{D0BD95FD-EB0D-422B-8DBE-32441337B6E0}"/>
              </a:ext>
            </a:extLst>
          </p:cNvPr>
          <p:cNvSpPr/>
          <p:nvPr/>
        </p:nvSpPr>
        <p:spPr>
          <a:xfrm>
            <a:off x="44273" y="2389692"/>
            <a:ext cx="704773" cy="702469"/>
          </a:xfrm>
          <a:prstGeom prst="mathMultiply">
            <a:avLst>
              <a:gd name="adj1" fmla="val 9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8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0A710E-50DD-479B-A2F9-5BBF7F294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9" y="475902"/>
            <a:ext cx="685800" cy="3714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D0BA58-ECCF-4D63-9E44-89F5B4B0C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126" y="3405638"/>
            <a:ext cx="3067050" cy="2952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16B7C4-3245-4F2B-8AED-EE72B9E839D2}"/>
              </a:ext>
            </a:extLst>
          </p:cNvPr>
          <p:cNvSpPr txBox="1"/>
          <p:nvPr/>
        </p:nvSpPr>
        <p:spPr>
          <a:xfrm>
            <a:off x="-1" y="467046"/>
            <a:ext cx="1207358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06450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Тело движется вдоль оси Ох, при этом его координата изменяется с течением времени в соответствии с уравнением x(t)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8 +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 – 5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ru-RU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(все величины выражены в СИ). Графики А и Б представляют собой зависимости физических величин, характеризующих движение этого тела, от времени t.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Установите соответствие между графиками и физическими величинами, зависимость которых от времени эти графики могут представлять.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D01014-398D-404D-A44F-526859CA7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19" y="3296898"/>
            <a:ext cx="2381250" cy="25050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D700F7-C7C2-4930-A387-9199C1EE4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717" y="3713299"/>
            <a:ext cx="2333625" cy="18669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802292-0AE1-4030-90F4-1F736E90F95C}"/>
              </a:ext>
            </a:extLst>
          </p:cNvPr>
          <p:cNvSpPr txBox="1"/>
          <p:nvPr/>
        </p:nvSpPr>
        <p:spPr>
          <a:xfrm>
            <a:off x="5819165" y="3859798"/>
            <a:ext cx="62143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1)проекция а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х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ускорения тела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2)кинетическая энергия тела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3)модуль импульса тела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4)проекция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ru-RU" sz="2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скорости тела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75C2EF-F131-4F2D-8B0A-CAD47F0014FC}"/>
              </a:ext>
            </a:extLst>
          </p:cNvPr>
          <p:cNvSpPr/>
          <p:nvPr/>
        </p:nvSpPr>
        <p:spPr>
          <a:xfrm>
            <a:off x="3466492" y="3690380"/>
            <a:ext cx="461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DCB741-0BF7-4826-97A9-D453E0963DD9}"/>
                  </a:ext>
                </a:extLst>
              </p:cNvPr>
              <p:cNvSpPr txBox="1"/>
              <p:nvPr/>
            </p:nvSpPr>
            <p:spPr>
              <a:xfrm>
                <a:off x="3168424" y="5940472"/>
                <a:ext cx="13366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=3−10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DCB741-0BF7-4826-97A9-D453E0963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24" y="5940472"/>
                <a:ext cx="1336648" cy="276999"/>
              </a:xfrm>
              <a:prstGeom prst="rect">
                <a:avLst/>
              </a:prstGeom>
              <a:blipFill>
                <a:blip r:embed="rId6"/>
                <a:stretch>
                  <a:fillRect l="-2283" r="-3196" b="-1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24C6D9E-CB06-43EF-92EA-8650311A40A8}"/>
              </a:ext>
            </a:extLst>
          </p:cNvPr>
          <p:cNvSpPr/>
          <p:nvPr/>
        </p:nvSpPr>
        <p:spPr>
          <a:xfrm>
            <a:off x="963168" y="3721298"/>
            <a:ext cx="461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46F46C-EA04-48D8-9E4D-25B265265FC1}"/>
                  </a:ext>
                </a:extLst>
              </p:cNvPr>
              <p:cNvSpPr txBox="1"/>
              <p:nvPr/>
            </p:nvSpPr>
            <p:spPr>
              <a:xfrm>
                <a:off x="963168" y="5801973"/>
                <a:ext cx="10470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46F46C-EA04-48D8-9E4D-25B265265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68" y="5801973"/>
                <a:ext cx="104701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20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950797-0453-4C00-BFE9-EC5D434D2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" y="468695"/>
            <a:ext cx="723900" cy="381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8B2166-4C2C-48F8-B7FA-A169B817D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8" y="3597529"/>
            <a:ext cx="695325" cy="390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EF000C-E3AA-42F3-8694-15F3063E8192}"/>
              </a:ext>
            </a:extLst>
          </p:cNvPr>
          <p:cNvSpPr txBox="1"/>
          <p:nvPr/>
        </p:nvSpPr>
        <p:spPr>
          <a:xfrm>
            <a:off x="2006" y="468695"/>
            <a:ext cx="12189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Во сколько раз уменьшилась концентрация молекул разреженного газа, если при увеличении его абсолютной температуры в 2,5 раза давление газа уменьшилось в 2 раза?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8782F3-CB7E-43FA-ACB0-5F3380D16496}"/>
                  </a:ext>
                </a:extLst>
              </p:cNvPr>
              <p:cNvSpPr txBox="1"/>
              <p:nvPr/>
            </p:nvSpPr>
            <p:spPr>
              <a:xfrm>
                <a:off x="217555" y="1842937"/>
                <a:ext cx="11039299" cy="879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2,5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8782F3-CB7E-43FA-ACB0-5F3380D16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55" y="1842937"/>
                <a:ext cx="11039299" cy="8799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8C8A37D-1D0F-43B7-955E-762BEFA6B66C}"/>
              </a:ext>
            </a:extLst>
          </p:cNvPr>
          <p:cNvSpPr txBox="1"/>
          <p:nvPr/>
        </p:nvSpPr>
        <p:spPr>
          <a:xfrm>
            <a:off x="94478" y="3522500"/>
            <a:ext cx="120975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Рабочее тело тепловой машины с КПД 40 % за цикл работы получает от нагревателя количество теплоты, равное 200 Дж. Какую работу машина совершает за цикл?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646FD9-88EE-479A-8A89-9037B576F9F6}"/>
                  </a:ext>
                </a:extLst>
              </p:cNvPr>
              <p:cNvSpPr txBox="1"/>
              <p:nvPr/>
            </p:nvSpPr>
            <p:spPr>
              <a:xfrm>
                <a:off x="330868" y="4951717"/>
                <a:ext cx="2966902" cy="879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н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н</m:t>
                              </m:r>
                            </m:sub>
                          </m:sSub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н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646FD9-88EE-479A-8A89-9037B576F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68" y="4951717"/>
                <a:ext cx="2966902" cy="8799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EA7F0D-19EB-45C6-B9C8-D25940E13A3A}"/>
                  </a:ext>
                </a:extLst>
              </p:cNvPr>
              <p:cNvSpPr txBox="1"/>
              <p:nvPr/>
            </p:nvSpPr>
            <p:spPr>
              <a:xfrm>
                <a:off x="4445667" y="5176233"/>
                <a:ext cx="49427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sub>
                      </m:sSub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=0,4∙200=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Дж.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EA7F0D-19EB-45C6-B9C8-D25940E13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667" y="5176233"/>
                <a:ext cx="494270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254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2913</Words>
  <Application>Microsoft Office PowerPoint</Application>
  <PresentationFormat>Широкоэкранный</PresentationFormat>
  <Paragraphs>232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Adventure</vt:lpstr>
      <vt:lpstr>Arial</vt:lpstr>
      <vt:lpstr>Calibri</vt:lpstr>
      <vt:lpstr>Calibri Light</vt:lpstr>
      <vt:lpstr>Cambria Math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168</cp:revision>
  <dcterms:created xsi:type="dcterms:W3CDTF">2025-02-03T05:48:33Z</dcterms:created>
  <dcterms:modified xsi:type="dcterms:W3CDTF">2025-02-08T10:14:23Z</dcterms:modified>
</cp:coreProperties>
</file>