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66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86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27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0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7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12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33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894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17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36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587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638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93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997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974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952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932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057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201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611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83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439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443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350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528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521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520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197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49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701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53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33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22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30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12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2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3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8447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8045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9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8718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888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65947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1968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4484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2067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28644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fad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Relationship Id="rId6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2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8.xm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NULL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2.png"/><Relationship Id="rId11" Type="http://schemas.openxmlformats.org/officeDocument/2006/relationships/image" Target="NULL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5.xm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51.gif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5.xml"/><Relationship Id="rId6" Type="http://schemas.openxmlformats.org/officeDocument/2006/relationships/image" Target="NULL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61.gif"/><Relationship Id="rId5" Type="http://schemas.openxmlformats.org/officeDocument/2006/relationships/image" Target="../media/image21.gif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>
                <a:solidFill>
                  <a:srgbClr val="000000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Информационное моделирование </a:t>
            </a:r>
            <a:endParaRPr lang="ru-RU" sz="1400" kern="0" dirty="0">
              <a:solidFill>
                <a:srgbClr val="000000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sp>
        <p:nvSpPr>
          <p:cNvPr id="7" name="Shape 87"/>
          <p:cNvSpPr txBox="1"/>
          <p:nvPr/>
        </p:nvSpPr>
        <p:spPr>
          <a:xfrm>
            <a:off x="372436" y="1446750"/>
            <a:ext cx="4364038" cy="165617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800" kern="0" dirty="0">
                <a:solidFill>
                  <a:srgbClr val="FFFFFF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Моделирование зависимостей между величинами</a:t>
            </a:r>
            <a:endParaRPr lang="ru-RU" sz="2800" kern="0" dirty="0" smtClean="0">
              <a:solidFill>
                <a:srgbClr val="FFFFFF"/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68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496" y="1366207"/>
            <a:ext cx="2565400" cy="1865444"/>
            <a:chOff x="338496" y="1704055"/>
            <a:chExt cx="2565400" cy="1594030"/>
          </a:xfrm>
        </p:grpSpPr>
        <p:sp>
          <p:nvSpPr>
            <p:cNvPr id="5" name="Shape 87"/>
            <p:cNvSpPr txBox="1"/>
            <p:nvPr/>
          </p:nvSpPr>
          <p:spPr>
            <a:xfrm>
              <a:off x="338496" y="2353783"/>
              <a:ext cx="2565400" cy="9443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>
                <a:buClr>
                  <a:srgbClr val="494429"/>
                </a:buClr>
                <a:buSzPct val="25000"/>
                <a:defRPr sz="2000">
                  <a:solidFill>
                    <a:schemeClr val="tx1"/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000000"/>
                  </a:solidFill>
                  <a:sym typeface="Arial"/>
                  <a:rtl val="0"/>
                </a:rPr>
                <a:t>Величина. Формы представления зависимостей.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67075" y="1412920"/>
            <a:ext cx="2565400" cy="1569040"/>
            <a:chOff x="3267075" y="1741791"/>
            <a:chExt cx="2565400" cy="1569040"/>
          </a:xfrm>
        </p:grpSpPr>
        <p:sp>
          <p:nvSpPr>
            <p:cNvPr id="8" name="Shape 87"/>
            <p:cNvSpPr txBox="1"/>
            <p:nvPr/>
          </p:nvSpPr>
          <p:spPr>
            <a:xfrm>
              <a:off x="3267075" y="2513520"/>
              <a:ext cx="2565400" cy="797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Математическая 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модель.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5152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4179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02732" y="1412920"/>
            <a:ext cx="2565400" cy="1876818"/>
            <a:chOff x="7092000" y="1890021"/>
            <a:chExt cx="2565400" cy="1876818"/>
          </a:xfrm>
        </p:grpSpPr>
        <p:sp>
          <p:nvSpPr>
            <p:cNvPr id="9" name="Shape 87"/>
            <p:cNvSpPr txBox="1"/>
            <p:nvPr/>
          </p:nvSpPr>
          <p:spPr>
            <a:xfrm>
              <a:off x="7092000" y="2353975"/>
              <a:ext cx="2565400" cy="1412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90000" rIns="90000" bIns="90000" anchor="ctr" anchorCtr="0">
              <a:spAutoFit/>
            </a:bodyPr>
            <a:lstStyle/>
            <a:p>
              <a:pPr defTabSz="914400">
                <a:buClr>
                  <a:srgbClr val="494429"/>
                </a:buClr>
                <a:buSzPct val="25000"/>
              </a:pPr>
              <a:endParaRPr lang="ru-RU" sz="2000" kern="0" dirty="0" smtClean="0">
                <a:solidFill>
                  <a:srgbClr val="000000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  <a:p>
              <a:pPr defTabSz="914400">
                <a:buClr>
                  <a:srgbClr val="494429"/>
                </a:buClr>
                <a:buSzPct val="25000"/>
              </a:pP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Табличные 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и 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графические модели.</a:t>
              </a:r>
              <a:endParaRPr lang="ru-RU" sz="2000" kern="0" dirty="0">
                <a:solidFill>
                  <a:srgbClr val="000000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092000" y="2499758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87"/>
            <p:cNvSpPr txBox="1"/>
            <p:nvPr/>
          </p:nvSpPr>
          <p:spPr>
            <a:xfrm>
              <a:off x="7092000" y="1890021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3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Вопросы к изучению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20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Зависимости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" y="1851750"/>
            <a:ext cx="9143999" cy="3721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0" y="947147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Зависимости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2529" y="1510003"/>
            <a:ext cx="2571025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Обратная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8" name="Скругленная соединительная линия 7"/>
          <p:cNvCxnSpPr>
            <a:stCxn id="5" idx="3"/>
            <a:endCxn id="6" idx="1"/>
          </p:cNvCxnSpPr>
          <p:nvPr/>
        </p:nvCxnSpPr>
        <p:spPr>
          <a:xfrm>
            <a:off x="3070900" y="1427207"/>
            <a:ext cx="2091629" cy="568571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168154" y="370796"/>
            <a:ext cx="2565400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Прямая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0" name="Скругленная соединительная линия 9"/>
          <p:cNvCxnSpPr>
            <a:stCxn id="5" idx="3"/>
            <a:endCxn id="9" idx="1"/>
          </p:cNvCxnSpPr>
          <p:nvPr/>
        </p:nvCxnSpPr>
        <p:spPr>
          <a:xfrm flipV="1">
            <a:off x="3070900" y="856571"/>
            <a:ext cx="2097254" cy="570636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8334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Примеры зависимостей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22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Примеры зависимостей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6375" y="2026244"/>
                <a:ext cx="31440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6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5" y="2026244"/>
                <a:ext cx="3144066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Выгнутая вверх стрелка 3"/>
          <p:cNvSpPr/>
          <p:nvPr/>
        </p:nvSpPr>
        <p:spPr>
          <a:xfrm rot="157318">
            <a:off x="635609" y="966524"/>
            <a:ext cx="1800000" cy="1252322"/>
          </a:xfrm>
          <a:prstGeom prst="curvedDownArrow">
            <a:avLst>
              <a:gd name="adj1" fmla="val 25000"/>
              <a:gd name="adj2" fmla="val 46996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17" y="2861692"/>
            <a:ext cx="3060281" cy="1934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7" y="556626"/>
            <a:ext cx="3942741" cy="18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66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0" y="972691"/>
            <a:ext cx="1722845" cy="1722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72" y="734472"/>
            <a:ext cx="2158594" cy="1079377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5516704" y="1278642"/>
            <a:ext cx="2951862" cy="845781"/>
          </a:xfrm>
          <a:custGeom>
            <a:avLst/>
            <a:gdLst>
              <a:gd name="connsiteX0" fmla="*/ 2828925 w 3093824"/>
              <a:gd name="connsiteY0" fmla="*/ 887288 h 887288"/>
              <a:gd name="connsiteX1" fmla="*/ 2819400 w 3093824"/>
              <a:gd name="connsiteY1" fmla="*/ 30038 h 887288"/>
              <a:gd name="connsiteX2" fmla="*/ 0 w 3093824"/>
              <a:gd name="connsiteY2" fmla="*/ 277688 h 887288"/>
              <a:gd name="connsiteX0" fmla="*/ 2826544 w 3092729"/>
              <a:gd name="connsiteY0" fmla="*/ 841667 h 841667"/>
              <a:gd name="connsiteX1" fmla="*/ 2819400 w 3092729"/>
              <a:gd name="connsiteY1" fmla="*/ 27280 h 841667"/>
              <a:gd name="connsiteX2" fmla="*/ 0 w 3092729"/>
              <a:gd name="connsiteY2" fmla="*/ 274930 h 841667"/>
              <a:gd name="connsiteX0" fmla="*/ 2807494 w 3084130"/>
              <a:gd name="connsiteY0" fmla="*/ 854335 h 854335"/>
              <a:gd name="connsiteX1" fmla="*/ 2819400 w 3084130"/>
              <a:gd name="connsiteY1" fmla="*/ 28042 h 854335"/>
              <a:gd name="connsiteX2" fmla="*/ 0 w 3084130"/>
              <a:gd name="connsiteY2" fmla="*/ 275692 h 854335"/>
              <a:gd name="connsiteX0" fmla="*/ 2788444 w 3063727"/>
              <a:gd name="connsiteY0" fmla="*/ 859600 h 859600"/>
              <a:gd name="connsiteX1" fmla="*/ 2800350 w 3063727"/>
              <a:gd name="connsiteY1" fmla="*/ 33307 h 859600"/>
              <a:gd name="connsiteX2" fmla="*/ 0 w 3063727"/>
              <a:gd name="connsiteY2" fmla="*/ 252382 h 859600"/>
              <a:gd name="connsiteX0" fmla="*/ 2759869 w 3033124"/>
              <a:gd name="connsiteY0" fmla="*/ 854336 h 854336"/>
              <a:gd name="connsiteX1" fmla="*/ 2771775 w 3033124"/>
              <a:gd name="connsiteY1" fmla="*/ 28043 h 854336"/>
              <a:gd name="connsiteX2" fmla="*/ 0 w 3033124"/>
              <a:gd name="connsiteY2" fmla="*/ 275693 h 854336"/>
              <a:gd name="connsiteX0" fmla="*/ 2807494 w 3084130"/>
              <a:gd name="connsiteY0" fmla="*/ 857299 h 857299"/>
              <a:gd name="connsiteX1" fmla="*/ 2819400 w 3084130"/>
              <a:gd name="connsiteY1" fmla="*/ 31006 h 857299"/>
              <a:gd name="connsiteX2" fmla="*/ 0 w 3084130"/>
              <a:gd name="connsiteY2" fmla="*/ 261987 h 8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130" h="857299">
                <a:moveTo>
                  <a:pt x="2807494" y="857299"/>
                </a:moveTo>
                <a:cubicBezTo>
                  <a:pt x="3038475" y="479474"/>
                  <a:pt x="3287316" y="130225"/>
                  <a:pt x="2819400" y="31006"/>
                </a:cubicBezTo>
                <a:cubicBezTo>
                  <a:pt x="2351484" y="-68213"/>
                  <a:pt x="1173956" y="87362"/>
                  <a:pt x="0" y="261987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6993" y="1515334"/>
            <a:ext cx="2631572" cy="977629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2188769" y="1212013"/>
            <a:ext cx="1797460" cy="339102"/>
          </a:xfrm>
          <a:custGeom>
            <a:avLst/>
            <a:gdLst>
              <a:gd name="connsiteX0" fmla="*/ 1714500 w 1714500"/>
              <a:gd name="connsiteY0" fmla="*/ 1129285 h 1129285"/>
              <a:gd name="connsiteX1" fmla="*/ 828675 w 1714500"/>
              <a:gd name="connsiteY1" fmla="*/ 719710 h 1129285"/>
              <a:gd name="connsiteX2" fmla="*/ 685800 w 1714500"/>
              <a:gd name="connsiteY2" fmla="*/ 24385 h 1129285"/>
              <a:gd name="connsiteX3" fmla="*/ 180975 w 1714500"/>
              <a:gd name="connsiteY3" fmla="*/ 157735 h 1129285"/>
              <a:gd name="connsiteX4" fmla="*/ 0 w 1714500"/>
              <a:gd name="connsiteY4" fmla="*/ 157735 h 1129285"/>
              <a:gd name="connsiteX0" fmla="*/ 1690687 w 1690687"/>
              <a:gd name="connsiteY0" fmla="*/ 1148335 h 1148335"/>
              <a:gd name="connsiteX1" fmla="*/ 828675 w 1690687"/>
              <a:gd name="connsiteY1" fmla="*/ 719710 h 1148335"/>
              <a:gd name="connsiteX2" fmla="*/ 685800 w 1690687"/>
              <a:gd name="connsiteY2" fmla="*/ 24385 h 1148335"/>
              <a:gd name="connsiteX3" fmla="*/ 180975 w 1690687"/>
              <a:gd name="connsiteY3" fmla="*/ 157735 h 1148335"/>
              <a:gd name="connsiteX4" fmla="*/ 0 w 1690687"/>
              <a:gd name="connsiteY4" fmla="*/ 157735 h 11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87" h="1148335">
                <a:moveTo>
                  <a:pt x="1690687" y="1148335"/>
                </a:moveTo>
                <a:cubicBezTo>
                  <a:pt x="1333499" y="1035622"/>
                  <a:pt x="996156" y="907035"/>
                  <a:pt x="828675" y="719710"/>
                </a:cubicBezTo>
                <a:cubicBezTo>
                  <a:pt x="661194" y="532385"/>
                  <a:pt x="793750" y="118047"/>
                  <a:pt x="685800" y="24385"/>
                </a:cubicBezTo>
                <a:cubicBezTo>
                  <a:pt x="577850" y="-69277"/>
                  <a:pt x="295275" y="135510"/>
                  <a:pt x="180975" y="157735"/>
                </a:cubicBezTo>
                <a:cubicBezTo>
                  <a:pt x="66675" y="179960"/>
                  <a:pt x="33337" y="168847"/>
                  <a:pt x="0" y="157735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99" y="2388599"/>
            <a:ext cx="2231113" cy="2464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62" y="2416454"/>
            <a:ext cx="2248789" cy="2484288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5966808" y="1754221"/>
            <a:ext cx="689821" cy="2676892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678376 w 2840551"/>
              <a:gd name="connsiteY0" fmla="*/ 0 h 2347564"/>
              <a:gd name="connsiteX1" fmla="*/ 525976 w 2840551"/>
              <a:gd name="connsiteY1" fmla="*/ 57150 h 2347564"/>
              <a:gd name="connsiteX2" fmla="*/ 9409 w 2840551"/>
              <a:gd name="connsiteY2" fmla="*/ 323702 h 2347564"/>
              <a:gd name="connsiteX3" fmla="*/ 221176 w 2840551"/>
              <a:gd name="connsiteY3" fmla="*/ 1600200 h 2347564"/>
              <a:gd name="connsiteX4" fmla="*/ 583126 w 2840551"/>
              <a:gd name="connsiteY4" fmla="*/ 1924050 h 2347564"/>
              <a:gd name="connsiteX5" fmla="*/ 2840551 w 2840551"/>
              <a:gd name="connsiteY5" fmla="*/ 2345872 h 2347564"/>
              <a:gd name="connsiteX0" fmla="*/ 695639 w 2857814"/>
              <a:gd name="connsiteY0" fmla="*/ 0 h 2347564"/>
              <a:gd name="connsiteX1" fmla="*/ 852479 w 2857814"/>
              <a:gd name="connsiteY1" fmla="*/ 48688 h 2347564"/>
              <a:gd name="connsiteX2" fmla="*/ 26672 w 2857814"/>
              <a:gd name="connsiteY2" fmla="*/ 323702 h 2347564"/>
              <a:gd name="connsiteX3" fmla="*/ 238439 w 2857814"/>
              <a:gd name="connsiteY3" fmla="*/ 1600200 h 2347564"/>
              <a:gd name="connsiteX4" fmla="*/ 600389 w 2857814"/>
              <a:gd name="connsiteY4" fmla="*/ 1924050 h 2347564"/>
              <a:gd name="connsiteX5" fmla="*/ 2857814 w 2857814"/>
              <a:gd name="connsiteY5" fmla="*/ 2345872 h 2347564"/>
              <a:gd name="connsiteX0" fmla="*/ 922535 w 2857814"/>
              <a:gd name="connsiteY0" fmla="*/ 0 h 2427461"/>
              <a:gd name="connsiteX1" fmla="*/ 852479 w 2857814"/>
              <a:gd name="connsiteY1" fmla="*/ 128585 h 2427461"/>
              <a:gd name="connsiteX2" fmla="*/ 26672 w 2857814"/>
              <a:gd name="connsiteY2" fmla="*/ 403599 h 2427461"/>
              <a:gd name="connsiteX3" fmla="*/ 238439 w 2857814"/>
              <a:gd name="connsiteY3" fmla="*/ 1680097 h 2427461"/>
              <a:gd name="connsiteX4" fmla="*/ 600389 w 2857814"/>
              <a:gd name="connsiteY4" fmla="*/ 2003947 h 2427461"/>
              <a:gd name="connsiteX5" fmla="*/ 2857814 w 2857814"/>
              <a:gd name="connsiteY5" fmla="*/ 2425769 h 24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814" h="2427461">
                <a:moveTo>
                  <a:pt x="922535" y="0"/>
                </a:moveTo>
                <a:cubicBezTo>
                  <a:pt x="889197" y="20637"/>
                  <a:pt x="1001789" y="61319"/>
                  <a:pt x="852479" y="128585"/>
                </a:cubicBezTo>
                <a:cubicBezTo>
                  <a:pt x="703169" y="195851"/>
                  <a:pt x="129012" y="145014"/>
                  <a:pt x="26672" y="403599"/>
                </a:cubicBezTo>
                <a:cubicBezTo>
                  <a:pt x="-75668" y="662184"/>
                  <a:pt x="142820" y="1413372"/>
                  <a:pt x="238439" y="1680097"/>
                </a:cubicBezTo>
                <a:cubicBezTo>
                  <a:pt x="334058" y="1946822"/>
                  <a:pt x="392427" y="1934097"/>
                  <a:pt x="600389" y="2003947"/>
                </a:cubicBezTo>
                <a:cubicBezTo>
                  <a:pt x="808351" y="2073797"/>
                  <a:pt x="2517295" y="2455931"/>
                  <a:pt x="2857814" y="242576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59921" y="1212013"/>
            <a:ext cx="1289971" cy="3219100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2207804 w 2699856"/>
              <a:gd name="connsiteY0" fmla="*/ 0 h 2375081"/>
              <a:gd name="connsiteX1" fmla="*/ 385281 w 2699856"/>
              <a:gd name="connsiteY1" fmla="*/ 84667 h 2375081"/>
              <a:gd name="connsiteX2" fmla="*/ 23331 w 2699856"/>
              <a:gd name="connsiteY2" fmla="*/ 122767 h 2375081"/>
              <a:gd name="connsiteX3" fmla="*/ 80481 w 2699856"/>
              <a:gd name="connsiteY3" fmla="*/ 1627717 h 2375081"/>
              <a:gd name="connsiteX4" fmla="*/ 442431 w 2699856"/>
              <a:gd name="connsiteY4" fmla="*/ 1951567 h 2375081"/>
              <a:gd name="connsiteX5" fmla="*/ 2699856 w 2699856"/>
              <a:gd name="connsiteY5" fmla="*/ 2373389 h 2375081"/>
              <a:gd name="connsiteX0" fmla="*/ 2218752 w 2710804"/>
              <a:gd name="connsiteY0" fmla="*/ 25666 h 2400747"/>
              <a:gd name="connsiteX1" fmla="*/ 544216 w 2710804"/>
              <a:gd name="connsiteY1" fmla="*/ 41540 h 2400747"/>
              <a:gd name="connsiteX2" fmla="*/ 34279 w 2710804"/>
              <a:gd name="connsiteY2" fmla="*/ 148433 h 2400747"/>
              <a:gd name="connsiteX3" fmla="*/ 91429 w 2710804"/>
              <a:gd name="connsiteY3" fmla="*/ 1653383 h 2400747"/>
              <a:gd name="connsiteX4" fmla="*/ 453379 w 2710804"/>
              <a:gd name="connsiteY4" fmla="*/ 1977233 h 2400747"/>
              <a:gd name="connsiteX5" fmla="*/ 2710804 w 2710804"/>
              <a:gd name="connsiteY5" fmla="*/ 2399055 h 2400747"/>
              <a:gd name="connsiteX0" fmla="*/ 2430692 w 2922744"/>
              <a:gd name="connsiteY0" fmla="*/ 13133 h 2388214"/>
              <a:gd name="connsiteX1" fmla="*/ 756156 w 2922744"/>
              <a:gd name="connsiteY1" fmla="*/ 29007 h 2388214"/>
              <a:gd name="connsiteX2" fmla="*/ 13672 w 2922744"/>
              <a:gd name="connsiteY2" fmla="*/ 411072 h 2388214"/>
              <a:gd name="connsiteX3" fmla="*/ 303369 w 2922744"/>
              <a:gd name="connsiteY3" fmla="*/ 1640850 h 2388214"/>
              <a:gd name="connsiteX4" fmla="*/ 665319 w 2922744"/>
              <a:gd name="connsiteY4" fmla="*/ 1964700 h 2388214"/>
              <a:gd name="connsiteX5" fmla="*/ 2922744 w 2922744"/>
              <a:gd name="connsiteY5" fmla="*/ 2386522 h 238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744" h="2388214">
                <a:moveTo>
                  <a:pt x="2430692" y="13133"/>
                </a:moveTo>
                <a:cubicBezTo>
                  <a:pt x="2397354" y="33770"/>
                  <a:pt x="1158993" y="-37316"/>
                  <a:pt x="756156" y="29007"/>
                </a:cubicBezTo>
                <a:cubicBezTo>
                  <a:pt x="353319" y="95330"/>
                  <a:pt x="89137" y="142431"/>
                  <a:pt x="13672" y="411072"/>
                </a:cubicBezTo>
                <a:cubicBezTo>
                  <a:pt x="-61793" y="679713"/>
                  <a:pt x="194761" y="1381912"/>
                  <a:pt x="303369" y="1640850"/>
                </a:cubicBezTo>
                <a:cubicBezTo>
                  <a:pt x="411977" y="1899788"/>
                  <a:pt x="457357" y="1894850"/>
                  <a:pt x="665319" y="1964700"/>
                </a:cubicBezTo>
                <a:cubicBezTo>
                  <a:pt x="873281" y="2034550"/>
                  <a:pt x="2582225" y="2416684"/>
                  <a:pt x="2922744" y="2386522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817256" y="1757898"/>
            <a:ext cx="3378737" cy="2673216"/>
          </a:xfrm>
          <a:custGeom>
            <a:avLst/>
            <a:gdLst>
              <a:gd name="connsiteX0" fmla="*/ 0 w 1704975"/>
              <a:gd name="connsiteY0" fmla="*/ 781050 h 781050"/>
              <a:gd name="connsiteX1" fmla="*/ 866775 w 1704975"/>
              <a:gd name="connsiteY1" fmla="*/ 628650 h 781050"/>
              <a:gd name="connsiteX2" fmla="*/ 1381125 w 1704975"/>
              <a:gd name="connsiteY2" fmla="*/ 142875 h 781050"/>
              <a:gd name="connsiteX3" fmla="*/ 1619250 w 1704975"/>
              <a:gd name="connsiteY3" fmla="*/ 209550 h 781050"/>
              <a:gd name="connsiteX4" fmla="*/ 1704975 w 1704975"/>
              <a:gd name="connsiteY4" fmla="*/ 0 h 781050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381125 w 1707382"/>
              <a:gd name="connsiteY2" fmla="*/ 174737 h 812912"/>
              <a:gd name="connsiteX3" fmla="*/ 1619250 w 1707382"/>
              <a:gd name="connsiteY3" fmla="*/ 241412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381125 w 1707382"/>
              <a:gd name="connsiteY2" fmla="*/ 174737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116394 w 1707382"/>
              <a:gd name="connsiteY2" fmla="*/ 242081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715893 w 1707382"/>
              <a:gd name="connsiteY1" fmla="*/ 507293 h 812912"/>
              <a:gd name="connsiteX2" fmla="*/ 1116394 w 1707382"/>
              <a:gd name="connsiteY2" fmla="*/ 242081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715893 w 1707382"/>
              <a:gd name="connsiteY1" fmla="*/ 507293 h 812912"/>
              <a:gd name="connsiteX2" fmla="*/ 970227 w 1707382"/>
              <a:gd name="connsiteY2" fmla="*/ 108723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593302 w 1707382"/>
              <a:gd name="connsiteY1" fmla="*/ 467569 h 812912"/>
              <a:gd name="connsiteX2" fmla="*/ 970227 w 1707382"/>
              <a:gd name="connsiteY2" fmla="*/ 108723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593302 w 1707382"/>
              <a:gd name="connsiteY1" fmla="*/ 467569 h 812912"/>
              <a:gd name="connsiteX2" fmla="*/ 970227 w 1707382"/>
              <a:gd name="connsiteY2" fmla="*/ 108723 h 812912"/>
              <a:gd name="connsiteX3" fmla="*/ 1521143 w 1707382"/>
              <a:gd name="connsiteY3" fmla="*/ 143817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465995 w 1707382"/>
              <a:gd name="connsiteY1" fmla="*/ 405147 h 812912"/>
              <a:gd name="connsiteX2" fmla="*/ 970227 w 1707382"/>
              <a:gd name="connsiteY2" fmla="*/ 108723 h 812912"/>
              <a:gd name="connsiteX3" fmla="*/ 1521143 w 1707382"/>
              <a:gd name="connsiteY3" fmla="*/ 143817 h 812912"/>
              <a:gd name="connsiteX4" fmla="*/ 1707382 w 1707382"/>
              <a:gd name="connsiteY4" fmla="*/ 0 h 8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382" h="812912">
                <a:moveTo>
                  <a:pt x="0" y="812912"/>
                </a:moveTo>
                <a:cubicBezTo>
                  <a:pt x="318294" y="789893"/>
                  <a:pt x="304291" y="522512"/>
                  <a:pt x="465995" y="405147"/>
                </a:cubicBezTo>
                <a:cubicBezTo>
                  <a:pt x="627699" y="287782"/>
                  <a:pt x="794369" y="152278"/>
                  <a:pt x="970227" y="108723"/>
                </a:cubicBezTo>
                <a:cubicBezTo>
                  <a:pt x="1146085" y="65168"/>
                  <a:pt x="1467168" y="167629"/>
                  <a:pt x="1521143" y="143817"/>
                </a:cubicBezTo>
                <a:cubicBezTo>
                  <a:pt x="1575118" y="120005"/>
                  <a:pt x="1691507" y="92869"/>
                  <a:pt x="1707382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8" name="Полилиния 37"/>
          <p:cNvSpPr/>
          <p:nvPr/>
        </p:nvSpPr>
        <p:spPr>
          <a:xfrm flipH="1">
            <a:off x="7586229" y="2004148"/>
            <a:ext cx="846061" cy="2426966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678376 w 2840551"/>
              <a:gd name="connsiteY0" fmla="*/ 0 h 2347564"/>
              <a:gd name="connsiteX1" fmla="*/ 525976 w 2840551"/>
              <a:gd name="connsiteY1" fmla="*/ 57150 h 2347564"/>
              <a:gd name="connsiteX2" fmla="*/ 9409 w 2840551"/>
              <a:gd name="connsiteY2" fmla="*/ 323702 h 2347564"/>
              <a:gd name="connsiteX3" fmla="*/ 221176 w 2840551"/>
              <a:gd name="connsiteY3" fmla="*/ 1600200 h 2347564"/>
              <a:gd name="connsiteX4" fmla="*/ 583126 w 2840551"/>
              <a:gd name="connsiteY4" fmla="*/ 1924050 h 2347564"/>
              <a:gd name="connsiteX5" fmla="*/ 2840551 w 2840551"/>
              <a:gd name="connsiteY5" fmla="*/ 2345872 h 2347564"/>
              <a:gd name="connsiteX0" fmla="*/ 695639 w 2857814"/>
              <a:gd name="connsiteY0" fmla="*/ 0 h 2347564"/>
              <a:gd name="connsiteX1" fmla="*/ 852479 w 2857814"/>
              <a:gd name="connsiteY1" fmla="*/ 48688 h 2347564"/>
              <a:gd name="connsiteX2" fmla="*/ 26672 w 2857814"/>
              <a:gd name="connsiteY2" fmla="*/ 323702 h 2347564"/>
              <a:gd name="connsiteX3" fmla="*/ 238439 w 2857814"/>
              <a:gd name="connsiteY3" fmla="*/ 1600200 h 2347564"/>
              <a:gd name="connsiteX4" fmla="*/ 600389 w 2857814"/>
              <a:gd name="connsiteY4" fmla="*/ 1924050 h 2347564"/>
              <a:gd name="connsiteX5" fmla="*/ 2857814 w 2857814"/>
              <a:gd name="connsiteY5" fmla="*/ 2345872 h 2347564"/>
              <a:gd name="connsiteX0" fmla="*/ 922535 w 2857814"/>
              <a:gd name="connsiteY0" fmla="*/ 0 h 2427461"/>
              <a:gd name="connsiteX1" fmla="*/ 852479 w 2857814"/>
              <a:gd name="connsiteY1" fmla="*/ 128585 h 2427461"/>
              <a:gd name="connsiteX2" fmla="*/ 26672 w 2857814"/>
              <a:gd name="connsiteY2" fmla="*/ 403599 h 2427461"/>
              <a:gd name="connsiteX3" fmla="*/ 238439 w 2857814"/>
              <a:gd name="connsiteY3" fmla="*/ 1680097 h 2427461"/>
              <a:gd name="connsiteX4" fmla="*/ 600389 w 2857814"/>
              <a:gd name="connsiteY4" fmla="*/ 2003947 h 2427461"/>
              <a:gd name="connsiteX5" fmla="*/ 2857814 w 2857814"/>
              <a:gd name="connsiteY5" fmla="*/ 2425769 h 24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814" h="2427461">
                <a:moveTo>
                  <a:pt x="922535" y="0"/>
                </a:moveTo>
                <a:cubicBezTo>
                  <a:pt x="889197" y="20637"/>
                  <a:pt x="1001789" y="61319"/>
                  <a:pt x="852479" y="128585"/>
                </a:cubicBezTo>
                <a:cubicBezTo>
                  <a:pt x="703169" y="195851"/>
                  <a:pt x="129012" y="145014"/>
                  <a:pt x="26672" y="403599"/>
                </a:cubicBezTo>
                <a:cubicBezTo>
                  <a:pt x="-75668" y="662184"/>
                  <a:pt x="142820" y="1413372"/>
                  <a:pt x="238439" y="1680097"/>
                </a:cubicBezTo>
                <a:cubicBezTo>
                  <a:pt x="334058" y="1946822"/>
                  <a:pt x="392427" y="1934097"/>
                  <a:pt x="600389" y="2003947"/>
                </a:cubicBezTo>
                <a:cubicBezTo>
                  <a:pt x="808351" y="2073797"/>
                  <a:pt x="2517295" y="2455931"/>
                  <a:pt x="2857814" y="242576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77" y="2459866"/>
            <a:ext cx="1825117" cy="20162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8796">
            <a:off x="5784413" y="2666689"/>
            <a:ext cx="1825117" cy="2016248"/>
          </a:xfrm>
          <a:prstGeom prst="rect">
            <a:avLst/>
          </a:prstGeom>
        </p:spPr>
      </p:pic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Примеры зависимостей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652807" y="2913068"/>
                <a:ext cx="2262542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𝐼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𝑈</m:t>
                          </m:r>
                        </m:num>
                        <m:den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07" y="2913068"/>
                <a:ext cx="2262542" cy="18149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95" y="591810"/>
            <a:ext cx="2399809" cy="125369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60">
            <a:off x="1599064" y="2466803"/>
            <a:ext cx="1825117" cy="20162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3375">
            <a:off x="5978553" y="2558863"/>
            <a:ext cx="1825117" cy="2016248"/>
          </a:xfrm>
          <a:prstGeom prst="rect">
            <a:avLst/>
          </a:prstGeom>
        </p:spPr>
      </p:pic>
      <p:sp>
        <p:nvSpPr>
          <p:cNvPr id="46" name="Стрелка углом 45"/>
          <p:cNvSpPr/>
          <p:nvPr/>
        </p:nvSpPr>
        <p:spPr>
          <a:xfrm>
            <a:off x="3983095" y="3171114"/>
            <a:ext cx="1035000" cy="360000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4852754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00500" y="373325"/>
            <a:ext cx="7489379" cy="30174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434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3017476">
                <a:moveTo>
                  <a:pt x="1273246" y="2983777"/>
                </a:moveTo>
                <a:cubicBezTo>
                  <a:pt x="1273246" y="2983777"/>
                  <a:pt x="1304495" y="3017476"/>
                  <a:pt x="1273414" y="3017476"/>
                </a:cubicBezTo>
                <a:lnTo>
                  <a:pt x="1273246" y="2983777"/>
                </a:lnTo>
                <a:close/>
              </a:path>
              <a:path w="7489379" h="3017476">
                <a:moveTo>
                  <a:pt x="1734930" y="2666804"/>
                </a:moveTo>
                <a:lnTo>
                  <a:pt x="1746891" y="2678093"/>
                </a:lnTo>
                <a:cubicBezTo>
                  <a:pt x="1765650" y="2659334"/>
                  <a:pt x="1734930" y="2666804"/>
                  <a:pt x="1734930" y="2666804"/>
                </a:cubicBezTo>
                <a:close/>
              </a:path>
              <a:path w="7489379" h="3017476">
                <a:moveTo>
                  <a:pt x="2285282" y="2280505"/>
                </a:moveTo>
                <a:cubicBezTo>
                  <a:pt x="2285282" y="2280505"/>
                  <a:pt x="2303138" y="2308643"/>
                  <a:pt x="2275000" y="2280505"/>
                </a:cubicBezTo>
                <a:lnTo>
                  <a:pt x="2285282" y="2280505"/>
                </a:lnTo>
                <a:close/>
              </a:path>
              <a:path w="43256" h="6434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49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85886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Выделение </a:t>
            </a:r>
            <a:r>
              <a:rPr lang="ru-RU" sz="22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основных количественных </a:t>
            </a:r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характеристик –</a:t>
            </a:r>
          </a:p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 </a:t>
            </a:r>
            <a:r>
              <a:rPr lang="ru-RU" sz="2200" b="1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7066" y="1308879"/>
            <a:ext cx="8369301" cy="1673976"/>
            <a:chOff x="396500" y="1932774"/>
            <a:chExt cx="8360149" cy="1673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491500" y="1932774"/>
              <a:ext cx="4251043" cy="166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17428" y="1189515"/>
            <a:ext cx="3978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Имя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Тип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6754" y="1337746"/>
            <a:ext cx="419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может быть смысловым или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символическим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000" y="3297268"/>
            <a:ext cx="50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Смысловое имя 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Calibri"/>
                <a:rtl val="0"/>
              </a:rPr>
              <a:t>–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«Скорость движения»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67000" y="3871705"/>
                <a:ext cx="504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Символическое имя </a:t>
                </a:r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Calibri"/>
                    <a:rtl val="0"/>
                  </a:rPr>
                  <a:t>– «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</m:oMath>
                </a14:m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»</a:t>
                </a:r>
                <a:endParaRPr lang="ru-RU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3871705"/>
                <a:ext cx="5040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09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555907" y="3293506"/>
            <a:ext cx="8185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Имена в языках программирования 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Calibri"/>
                <a:rtl val="0"/>
              </a:rPr>
              <a:t>–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идентификаторы.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5906" y="3877889"/>
            <a:ext cx="8291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Есть идентификаторы переменных, констант, типов, функций и т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 д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8698" y="3415275"/>
            <a:ext cx="8200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Р – давление;</a:t>
            </a:r>
          </a:p>
          <a:p>
            <a:pPr defTabSz="914400"/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– температура.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22261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3" grpId="1"/>
      <p:bldP spid="22" grpId="0"/>
      <p:bldP spid="22" grpId="1"/>
      <p:bldP spid="23" grpId="0"/>
      <p:bldP spid="23" grpId="1"/>
      <p:bldP spid="17" grpId="0"/>
      <p:bldP spid="17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85886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Выделение </a:t>
            </a:r>
            <a:r>
              <a:rPr lang="ru-RU" sz="22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основных количественных </a:t>
            </a:r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характеристик –</a:t>
            </a:r>
          </a:p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 </a:t>
            </a:r>
            <a:r>
              <a:rPr lang="ru-RU" sz="2200" b="1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7066" y="1308879"/>
            <a:ext cx="8369301" cy="1673976"/>
            <a:chOff x="396500" y="1932774"/>
            <a:chExt cx="8360149" cy="1673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491500" y="1932774"/>
              <a:ext cx="4251043" cy="166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17428" y="1189515"/>
            <a:ext cx="3978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Имя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Тип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6549" y="1414090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мысловое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или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символическое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5907" y="3293506"/>
                <a:ext cx="8185245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Скорость света </a:t>
                </a:r>
                <a14:m>
                  <m:oMath xmlns:m="http://schemas.openxmlformats.org/officeDocument/2006/math">
                    <m:r>
                      <a:rPr lang="ru-RU" sz="20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− 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с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≈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3</m:t>
                    </m:r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sSup>
                      <m:sSupPr>
                        <m:ctrlP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10</m:t>
                        </m:r>
                      </m:e>
                      <m:sup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5</m:t>
                        </m:r>
                      </m:sup>
                    </m:sSup>
                    <m:f>
                      <m:fPr>
                        <m:type m:val="skw"/>
                        <m:ctrlP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км</m:t>
                        </m:r>
                      </m:num>
                      <m:den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с</m:t>
                        </m:r>
                      </m:den>
                    </m:f>
                  </m:oMath>
                </a14:m>
                <a:endParaRPr lang="ru-RU" sz="20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7" y="3293506"/>
                <a:ext cx="8185245" cy="403637"/>
              </a:xfrm>
              <a:prstGeom prst="rect">
                <a:avLst/>
              </a:prstGeom>
              <a:blipFill rotWithShape="0">
                <a:blip r:embed="rId5"/>
                <a:stretch>
                  <a:fillRect l="-745" t="-112121" b="-18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5906" y="3807738"/>
                <a:ext cx="8200743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При прямолинейном равномерном движении: </a:t>
                </a:r>
                <a14:m>
                  <m:oMath xmlns:m="http://schemas.openxmlformats.org/officeDocument/2006/math"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2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6" y="3807738"/>
                <a:ext cx="8200743" cy="573427"/>
              </a:xfrm>
              <a:prstGeom prst="rect">
                <a:avLst/>
              </a:prstGeom>
              <a:blipFill rotWithShape="0">
                <a:blip r:embed="rId6"/>
                <a:stretch>
                  <a:fillRect l="-743"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496548" y="1874386"/>
            <a:ext cx="419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Постоянное (константа) или</a:t>
            </a:r>
          </a:p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переменное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Выноска 1 3"/>
          <p:cNvSpPr/>
          <p:nvPr/>
        </p:nvSpPr>
        <p:spPr>
          <a:xfrm flipH="1">
            <a:off x="4724172" y="3041220"/>
            <a:ext cx="1334839" cy="806443"/>
          </a:xfrm>
          <a:prstGeom prst="borderCallout1">
            <a:avLst>
              <a:gd name="adj1" fmla="val 52303"/>
              <a:gd name="adj2" fmla="val -644"/>
              <a:gd name="adj3" fmla="val 118285"/>
              <a:gd name="adj4" fmla="val -13169"/>
            </a:avLst>
          </a:prstGeom>
          <a:grp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Переменная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7330241" y="3041220"/>
            <a:ext cx="1410911" cy="806443"/>
          </a:xfrm>
          <a:prstGeom prst="borderCallout1">
            <a:avLst>
              <a:gd name="adj1" fmla="val 100897"/>
              <a:gd name="adj2" fmla="val 51600"/>
              <a:gd name="adj3" fmla="val 120599"/>
              <a:gd name="adj4" fmla="val 28494"/>
            </a:avLst>
          </a:prstGeom>
          <a:grp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Переменная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24" name="Выноска 1 23"/>
          <p:cNvSpPr/>
          <p:nvPr/>
        </p:nvSpPr>
        <p:spPr>
          <a:xfrm>
            <a:off x="6252473" y="3041220"/>
            <a:ext cx="1410911" cy="806443"/>
          </a:xfrm>
          <a:prstGeom prst="borderCallout1">
            <a:avLst>
              <a:gd name="adj1" fmla="val 100897"/>
              <a:gd name="adj2" fmla="val 51600"/>
              <a:gd name="adj3" fmla="val 117128"/>
              <a:gd name="adj4" fmla="val 52963"/>
            </a:avLst>
          </a:prstGeom>
          <a:grp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Постоянная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227533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4" grpId="0" animBg="1"/>
      <p:bldP spid="4" grpId="1" animBg="1"/>
      <p:bldP spid="19" grpId="0" animBg="1"/>
      <p:bldP spid="19" grpId="1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85886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Выделение </a:t>
            </a:r>
            <a:r>
              <a:rPr lang="ru-RU" sz="2200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основных количественных </a:t>
            </a:r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характеристик –</a:t>
            </a:r>
          </a:p>
          <a:p>
            <a:pPr algn="ctr" defTabSz="914400"/>
            <a:r>
              <a:rPr lang="ru-RU" sz="22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 </a:t>
            </a:r>
            <a:r>
              <a:rPr lang="ru-RU" sz="2200" b="1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</a:t>
            </a:r>
            <a:endParaRPr lang="ru-RU" sz="2200" b="1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7066" y="1308879"/>
            <a:ext cx="8369301" cy="1673976"/>
            <a:chOff x="396500" y="1932774"/>
            <a:chExt cx="8360149" cy="167397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491500" y="1932774"/>
              <a:ext cx="4251043" cy="166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35968" y="1170934"/>
            <a:ext cx="3978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Имя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Тип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6549" y="1414090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мысловое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или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символическое 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85154" y="3565155"/>
                <a:ext cx="8185245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ru-RU" sz="20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Скорость света </a:t>
                </a:r>
                <a14:m>
                  <m:oMath xmlns:m="http://schemas.openxmlformats.org/officeDocument/2006/math">
                    <m:r>
                      <a:rPr lang="ru-RU" sz="20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− 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с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≈</m:t>
                    </m:r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3</m:t>
                    </m:r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sSup>
                      <m:sSupPr>
                        <m:ctrlP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pPr>
                      <m:e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10</m:t>
                        </m:r>
                      </m:e>
                      <m:sup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5</m:t>
                        </m:r>
                      </m:sup>
                    </m:sSup>
                    <m:f>
                      <m:fPr>
                        <m:type m:val="skw"/>
                        <m:ctrlP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км</m:t>
                        </m:r>
                      </m:num>
                      <m:den>
                        <m:r>
                          <a:rPr lang="ru-RU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с</m:t>
                        </m:r>
                      </m:den>
                    </m:f>
                    <m:r>
                      <a:rPr lang="ru-RU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.</m:t>
                    </m:r>
                  </m:oMath>
                </a14:m>
                <a:endParaRPr lang="ru-RU" sz="2000" kern="0" dirty="0" smtClea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4" y="3565155"/>
                <a:ext cx="8185245" cy="403637"/>
              </a:xfrm>
              <a:prstGeom prst="rect">
                <a:avLst/>
              </a:prstGeom>
              <a:blipFill rotWithShape="0">
                <a:blip r:embed="rId5"/>
                <a:stretch>
                  <a:fillRect l="-820" t="-113636" b="-180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496548" y="1874386"/>
            <a:ext cx="419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Постоянное (константа) или</a:t>
            </a:r>
          </a:p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переменное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2651" y="2511935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Числовой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символьный, логический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46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48" y="503002"/>
            <a:ext cx="2975061" cy="1881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1" y="2751750"/>
            <a:ext cx="3973698" cy="188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77000" y="935705"/>
                <a:ext cx="36793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6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𝑆</m:t>
                          </m:r>
                        </m:e>
                      </m:d>
                      <m:r>
                        <a:rPr lang="en-US" sz="6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</m:t>
                      </m:r>
                      <m:r>
                        <a:rPr lang="ru-RU" sz="6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м;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0" y="935705"/>
                <a:ext cx="3679341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7000" y="2121750"/>
                <a:ext cx="43626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sz="6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𝑣</m:t>
                        </m:r>
                      </m:e>
                    </m:d>
                    <m:r>
                      <a:rPr lang="ru-RU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 </m:t>
                    </m:r>
                    <m:f>
                      <m:fPr>
                        <m:type m:val="skw"/>
                        <m:ctrlPr>
                          <a:rPr lang="ru-RU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м</m:t>
                        </m:r>
                      </m:num>
                      <m:den>
                        <m:r>
                          <a:rPr lang="ru-RU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с</m:t>
                        </m:r>
                      </m:den>
                    </m:f>
                    <m:r>
                      <a:rPr lang="ru-RU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;</m:t>
                    </m:r>
                  </m:oMath>
                </a14:m>
                <a:r>
                  <a:rPr lang="ru-RU" sz="6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" y="2121750"/>
                <a:ext cx="4362605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8006" y="3331725"/>
                <a:ext cx="335450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6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𝑡</m:t>
                          </m:r>
                        </m:e>
                      </m:d>
                      <m:r>
                        <a:rPr lang="ru-RU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=1 с.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3331725"/>
                <a:ext cx="3354508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2003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0" y="53760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429598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17000" y="2007529"/>
            <a:ext cx="7092255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одель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— это объект-заменитель, который в определённых условиях может заменять объект-оригинал. Модель воспроизводит интересующие нас свойства и характеристики оригинала.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Информационное моделирование</a:t>
            </a:r>
            <a:endParaRPr lang="ru-RU" sz="2400" kern="0" dirty="0" smtClean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5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2" y="1320315"/>
            <a:ext cx="1053879" cy="1053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45" y="1089254"/>
            <a:ext cx="1320430" cy="660264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6960378" y="1089254"/>
            <a:ext cx="1288925" cy="1566443"/>
          </a:xfrm>
          <a:custGeom>
            <a:avLst/>
            <a:gdLst>
              <a:gd name="connsiteX0" fmla="*/ 2828925 w 3093824"/>
              <a:gd name="connsiteY0" fmla="*/ 887288 h 887288"/>
              <a:gd name="connsiteX1" fmla="*/ 2819400 w 3093824"/>
              <a:gd name="connsiteY1" fmla="*/ 30038 h 887288"/>
              <a:gd name="connsiteX2" fmla="*/ 0 w 3093824"/>
              <a:gd name="connsiteY2" fmla="*/ 277688 h 887288"/>
              <a:gd name="connsiteX0" fmla="*/ 2826544 w 3092729"/>
              <a:gd name="connsiteY0" fmla="*/ 841667 h 841667"/>
              <a:gd name="connsiteX1" fmla="*/ 2819400 w 3092729"/>
              <a:gd name="connsiteY1" fmla="*/ 27280 h 841667"/>
              <a:gd name="connsiteX2" fmla="*/ 0 w 3092729"/>
              <a:gd name="connsiteY2" fmla="*/ 274930 h 841667"/>
              <a:gd name="connsiteX0" fmla="*/ 2807494 w 3084130"/>
              <a:gd name="connsiteY0" fmla="*/ 854335 h 854335"/>
              <a:gd name="connsiteX1" fmla="*/ 2819400 w 3084130"/>
              <a:gd name="connsiteY1" fmla="*/ 28042 h 854335"/>
              <a:gd name="connsiteX2" fmla="*/ 0 w 3084130"/>
              <a:gd name="connsiteY2" fmla="*/ 275692 h 854335"/>
              <a:gd name="connsiteX0" fmla="*/ 2788444 w 3063727"/>
              <a:gd name="connsiteY0" fmla="*/ 859600 h 859600"/>
              <a:gd name="connsiteX1" fmla="*/ 2800350 w 3063727"/>
              <a:gd name="connsiteY1" fmla="*/ 33307 h 859600"/>
              <a:gd name="connsiteX2" fmla="*/ 0 w 3063727"/>
              <a:gd name="connsiteY2" fmla="*/ 252382 h 859600"/>
              <a:gd name="connsiteX0" fmla="*/ 2759869 w 3033124"/>
              <a:gd name="connsiteY0" fmla="*/ 854336 h 854336"/>
              <a:gd name="connsiteX1" fmla="*/ 2771775 w 3033124"/>
              <a:gd name="connsiteY1" fmla="*/ 28043 h 854336"/>
              <a:gd name="connsiteX2" fmla="*/ 0 w 3033124"/>
              <a:gd name="connsiteY2" fmla="*/ 275693 h 854336"/>
              <a:gd name="connsiteX0" fmla="*/ 2807494 w 3084130"/>
              <a:gd name="connsiteY0" fmla="*/ 857299 h 857299"/>
              <a:gd name="connsiteX1" fmla="*/ 2819400 w 3084130"/>
              <a:gd name="connsiteY1" fmla="*/ 31006 h 857299"/>
              <a:gd name="connsiteX2" fmla="*/ 0 w 3084130"/>
              <a:gd name="connsiteY2" fmla="*/ 261987 h 8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130" h="857299">
                <a:moveTo>
                  <a:pt x="2807494" y="857299"/>
                </a:moveTo>
                <a:cubicBezTo>
                  <a:pt x="3038475" y="479474"/>
                  <a:pt x="3287316" y="130225"/>
                  <a:pt x="2819400" y="31006"/>
                </a:cubicBezTo>
                <a:cubicBezTo>
                  <a:pt x="2351484" y="-68213"/>
                  <a:pt x="1173956" y="87362"/>
                  <a:pt x="0" y="261987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8409" y="2349730"/>
            <a:ext cx="1609755" cy="598024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4884922" y="1376429"/>
            <a:ext cx="1172078" cy="248580"/>
          </a:xfrm>
          <a:custGeom>
            <a:avLst/>
            <a:gdLst>
              <a:gd name="connsiteX0" fmla="*/ 1714500 w 1714500"/>
              <a:gd name="connsiteY0" fmla="*/ 1129285 h 1129285"/>
              <a:gd name="connsiteX1" fmla="*/ 828675 w 1714500"/>
              <a:gd name="connsiteY1" fmla="*/ 719710 h 1129285"/>
              <a:gd name="connsiteX2" fmla="*/ 685800 w 1714500"/>
              <a:gd name="connsiteY2" fmla="*/ 24385 h 1129285"/>
              <a:gd name="connsiteX3" fmla="*/ 180975 w 1714500"/>
              <a:gd name="connsiteY3" fmla="*/ 157735 h 1129285"/>
              <a:gd name="connsiteX4" fmla="*/ 0 w 1714500"/>
              <a:gd name="connsiteY4" fmla="*/ 157735 h 1129285"/>
              <a:gd name="connsiteX0" fmla="*/ 1690687 w 1690687"/>
              <a:gd name="connsiteY0" fmla="*/ 1148335 h 1148335"/>
              <a:gd name="connsiteX1" fmla="*/ 828675 w 1690687"/>
              <a:gd name="connsiteY1" fmla="*/ 719710 h 1148335"/>
              <a:gd name="connsiteX2" fmla="*/ 685800 w 1690687"/>
              <a:gd name="connsiteY2" fmla="*/ 24385 h 1148335"/>
              <a:gd name="connsiteX3" fmla="*/ 180975 w 1690687"/>
              <a:gd name="connsiteY3" fmla="*/ 157735 h 1148335"/>
              <a:gd name="connsiteX4" fmla="*/ 0 w 1690687"/>
              <a:gd name="connsiteY4" fmla="*/ 157735 h 1148335"/>
              <a:gd name="connsiteX0" fmla="*/ 1690687 w 1690687"/>
              <a:gd name="connsiteY0" fmla="*/ 4172601 h 4177097"/>
              <a:gd name="connsiteX1" fmla="*/ 828675 w 1690687"/>
              <a:gd name="connsiteY1" fmla="*/ 3743976 h 4177097"/>
              <a:gd name="connsiteX2" fmla="*/ 685801 w 1690687"/>
              <a:gd name="connsiteY2" fmla="*/ 1984 h 4177097"/>
              <a:gd name="connsiteX3" fmla="*/ 180975 w 1690687"/>
              <a:gd name="connsiteY3" fmla="*/ 3182001 h 4177097"/>
              <a:gd name="connsiteX4" fmla="*/ 0 w 1690687"/>
              <a:gd name="connsiteY4" fmla="*/ 3182001 h 4177097"/>
              <a:gd name="connsiteX0" fmla="*/ 1690687 w 1690687"/>
              <a:gd name="connsiteY0" fmla="*/ 4214949 h 6243643"/>
              <a:gd name="connsiteX1" fmla="*/ 963267 w 1690687"/>
              <a:gd name="connsiteY1" fmla="*/ 6129912 h 6243643"/>
              <a:gd name="connsiteX2" fmla="*/ 685801 w 1690687"/>
              <a:gd name="connsiteY2" fmla="*/ 44332 h 6243643"/>
              <a:gd name="connsiteX3" fmla="*/ 180975 w 1690687"/>
              <a:gd name="connsiteY3" fmla="*/ 3224349 h 6243643"/>
              <a:gd name="connsiteX4" fmla="*/ 0 w 1690687"/>
              <a:gd name="connsiteY4" fmla="*/ 3224349 h 62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87" h="6243643">
                <a:moveTo>
                  <a:pt x="1690687" y="4214949"/>
                </a:moveTo>
                <a:cubicBezTo>
                  <a:pt x="1333499" y="4102236"/>
                  <a:pt x="1130748" y="6825015"/>
                  <a:pt x="963267" y="6129912"/>
                </a:cubicBezTo>
                <a:cubicBezTo>
                  <a:pt x="795786" y="5434809"/>
                  <a:pt x="816183" y="528592"/>
                  <a:pt x="685801" y="44332"/>
                </a:cubicBezTo>
                <a:cubicBezTo>
                  <a:pt x="555419" y="-439928"/>
                  <a:pt x="295275" y="3202124"/>
                  <a:pt x="180975" y="3224349"/>
                </a:cubicBezTo>
                <a:cubicBezTo>
                  <a:pt x="66675" y="3246574"/>
                  <a:pt x="33337" y="3235461"/>
                  <a:pt x="0" y="322434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33" y="3303118"/>
            <a:ext cx="1364791" cy="1507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78" y="3250849"/>
            <a:ext cx="1375603" cy="1519660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6758410" y="2511454"/>
            <a:ext cx="598412" cy="2016163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678376 w 2840551"/>
              <a:gd name="connsiteY0" fmla="*/ 0 h 2347564"/>
              <a:gd name="connsiteX1" fmla="*/ 525976 w 2840551"/>
              <a:gd name="connsiteY1" fmla="*/ 57150 h 2347564"/>
              <a:gd name="connsiteX2" fmla="*/ 9409 w 2840551"/>
              <a:gd name="connsiteY2" fmla="*/ 323702 h 2347564"/>
              <a:gd name="connsiteX3" fmla="*/ 221176 w 2840551"/>
              <a:gd name="connsiteY3" fmla="*/ 1600200 h 2347564"/>
              <a:gd name="connsiteX4" fmla="*/ 583126 w 2840551"/>
              <a:gd name="connsiteY4" fmla="*/ 1924050 h 2347564"/>
              <a:gd name="connsiteX5" fmla="*/ 2840551 w 2840551"/>
              <a:gd name="connsiteY5" fmla="*/ 2345872 h 2347564"/>
              <a:gd name="connsiteX0" fmla="*/ 695639 w 2857814"/>
              <a:gd name="connsiteY0" fmla="*/ 0 h 2347564"/>
              <a:gd name="connsiteX1" fmla="*/ 852479 w 2857814"/>
              <a:gd name="connsiteY1" fmla="*/ 48688 h 2347564"/>
              <a:gd name="connsiteX2" fmla="*/ 26672 w 2857814"/>
              <a:gd name="connsiteY2" fmla="*/ 323702 h 2347564"/>
              <a:gd name="connsiteX3" fmla="*/ 238439 w 2857814"/>
              <a:gd name="connsiteY3" fmla="*/ 1600200 h 2347564"/>
              <a:gd name="connsiteX4" fmla="*/ 600389 w 2857814"/>
              <a:gd name="connsiteY4" fmla="*/ 1924050 h 2347564"/>
              <a:gd name="connsiteX5" fmla="*/ 2857814 w 2857814"/>
              <a:gd name="connsiteY5" fmla="*/ 2345872 h 2347564"/>
              <a:gd name="connsiteX0" fmla="*/ 922535 w 2857814"/>
              <a:gd name="connsiteY0" fmla="*/ 0 h 2427461"/>
              <a:gd name="connsiteX1" fmla="*/ 852479 w 2857814"/>
              <a:gd name="connsiteY1" fmla="*/ 128585 h 2427461"/>
              <a:gd name="connsiteX2" fmla="*/ 26672 w 2857814"/>
              <a:gd name="connsiteY2" fmla="*/ 403599 h 2427461"/>
              <a:gd name="connsiteX3" fmla="*/ 238439 w 2857814"/>
              <a:gd name="connsiteY3" fmla="*/ 1680097 h 2427461"/>
              <a:gd name="connsiteX4" fmla="*/ 600389 w 2857814"/>
              <a:gd name="connsiteY4" fmla="*/ 2003947 h 2427461"/>
              <a:gd name="connsiteX5" fmla="*/ 2857814 w 2857814"/>
              <a:gd name="connsiteY5" fmla="*/ 2425769 h 24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814" h="2427461">
                <a:moveTo>
                  <a:pt x="922535" y="0"/>
                </a:moveTo>
                <a:cubicBezTo>
                  <a:pt x="889197" y="20637"/>
                  <a:pt x="1001789" y="61319"/>
                  <a:pt x="852479" y="128585"/>
                </a:cubicBezTo>
                <a:cubicBezTo>
                  <a:pt x="703169" y="195851"/>
                  <a:pt x="129012" y="145014"/>
                  <a:pt x="26672" y="403599"/>
                </a:cubicBezTo>
                <a:cubicBezTo>
                  <a:pt x="-75668" y="662184"/>
                  <a:pt x="142820" y="1413372"/>
                  <a:pt x="238439" y="1680097"/>
                </a:cubicBezTo>
                <a:cubicBezTo>
                  <a:pt x="334058" y="1946822"/>
                  <a:pt x="392427" y="1934097"/>
                  <a:pt x="600389" y="2003947"/>
                </a:cubicBezTo>
                <a:cubicBezTo>
                  <a:pt x="808351" y="2073797"/>
                  <a:pt x="2517295" y="2455931"/>
                  <a:pt x="2857814" y="242576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33873" y="1514289"/>
            <a:ext cx="797691" cy="3013328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2207804 w 2699856"/>
              <a:gd name="connsiteY0" fmla="*/ 0 h 2375081"/>
              <a:gd name="connsiteX1" fmla="*/ 385281 w 2699856"/>
              <a:gd name="connsiteY1" fmla="*/ 84667 h 2375081"/>
              <a:gd name="connsiteX2" fmla="*/ 23331 w 2699856"/>
              <a:gd name="connsiteY2" fmla="*/ 122767 h 2375081"/>
              <a:gd name="connsiteX3" fmla="*/ 80481 w 2699856"/>
              <a:gd name="connsiteY3" fmla="*/ 1627717 h 2375081"/>
              <a:gd name="connsiteX4" fmla="*/ 442431 w 2699856"/>
              <a:gd name="connsiteY4" fmla="*/ 1951567 h 2375081"/>
              <a:gd name="connsiteX5" fmla="*/ 2699856 w 2699856"/>
              <a:gd name="connsiteY5" fmla="*/ 2373389 h 2375081"/>
              <a:gd name="connsiteX0" fmla="*/ 2218752 w 2710804"/>
              <a:gd name="connsiteY0" fmla="*/ 25666 h 2400747"/>
              <a:gd name="connsiteX1" fmla="*/ 544216 w 2710804"/>
              <a:gd name="connsiteY1" fmla="*/ 41540 h 2400747"/>
              <a:gd name="connsiteX2" fmla="*/ 34279 w 2710804"/>
              <a:gd name="connsiteY2" fmla="*/ 148433 h 2400747"/>
              <a:gd name="connsiteX3" fmla="*/ 91429 w 2710804"/>
              <a:gd name="connsiteY3" fmla="*/ 1653383 h 2400747"/>
              <a:gd name="connsiteX4" fmla="*/ 453379 w 2710804"/>
              <a:gd name="connsiteY4" fmla="*/ 1977233 h 2400747"/>
              <a:gd name="connsiteX5" fmla="*/ 2710804 w 2710804"/>
              <a:gd name="connsiteY5" fmla="*/ 2399055 h 2400747"/>
              <a:gd name="connsiteX0" fmla="*/ 2430692 w 2922744"/>
              <a:gd name="connsiteY0" fmla="*/ 13133 h 2388214"/>
              <a:gd name="connsiteX1" fmla="*/ 756156 w 2922744"/>
              <a:gd name="connsiteY1" fmla="*/ 29007 h 2388214"/>
              <a:gd name="connsiteX2" fmla="*/ 13672 w 2922744"/>
              <a:gd name="connsiteY2" fmla="*/ 411072 h 2388214"/>
              <a:gd name="connsiteX3" fmla="*/ 303369 w 2922744"/>
              <a:gd name="connsiteY3" fmla="*/ 1640850 h 2388214"/>
              <a:gd name="connsiteX4" fmla="*/ 665319 w 2922744"/>
              <a:gd name="connsiteY4" fmla="*/ 1964700 h 2388214"/>
              <a:gd name="connsiteX5" fmla="*/ 2922744 w 2922744"/>
              <a:gd name="connsiteY5" fmla="*/ 2386522 h 2388214"/>
              <a:gd name="connsiteX0" fmla="*/ 1204485 w 2922744"/>
              <a:gd name="connsiteY0" fmla="*/ 3897 h 2393778"/>
              <a:gd name="connsiteX1" fmla="*/ 756156 w 2922744"/>
              <a:gd name="connsiteY1" fmla="*/ 34571 h 2393778"/>
              <a:gd name="connsiteX2" fmla="*/ 13672 w 2922744"/>
              <a:gd name="connsiteY2" fmla="*/ 416636 h 2393778"/>
              <a:gd name="connsiteX3" fmla="*/ 303369 w 2922744"/>
              <a:gd name="connsiteY3" fmla="*/ 1646414 h 2393778"/>
              <a:gd name="connsiteX4" fmla="*/ 665319 w 2922744"/>
              <a:gd name="connsiteY4" fmla="*/ 1970264 h 2393778"/>
              <a:gd name="connsiteX5" fmla="*/ 2922744 w 2922744"/>
              <a:gd name="connsiteY5" fmla="*/ 2392086 h 2393778"/>
              <a:gd name="connsiteX0" fmla="*/ 1193709 w 2911968"/>
              <a:gd name="connsiteY0" fmla="*/ 0 h 2389881"/>
              <a:gd name="connsiteX1" fmla="*/ 472889 w 2911968"/>
              <a:gd name="connsiteY1" fmla="*/ 52875 h 2389881"/>
              <a:gd name="connsiteX2" fmla="*/ 2896 w 2911968"/>
              <a:gd name="connsiteY2" fmla="*/ 412739 h 2389881"/>
              <a:gd name="connsiteX3" fmla="*/ 292593 w 2911968"/>
              <a:gd name="connsiteY3" fmla="*/ 1642517 h 2389881"/>
              <a:gd name="connsiteX4" fmla="*/ 654543 w 2911968"/>
              <a:gd name="connsiteY4" fmla="*/ 1966367 h 2389881"/>
              <a:gd name="connsiteX5" fmla="*/ 2911968 w 2911968"/>
              <a:gd name="connsiteY5" fmla="*/ 2388189 h 238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968" h="2389881">
                <a:moveTo>
                  <a:pt x="1193709" y="0"/>
                </a:moveTo>
                <a:cubicBezTo>
                  <a:pt x="1160371" y="20637"/>
                  <a:pt x="671358" y="-15915"/>
                  <a:pt x="472889" y="52875"/>
                </a:cubicBezTo>
                <a:cubicBezTo>
                  <a:pt x="274420" y="121665"/>
                  <a:pt x="32945" y="147799"/>
                  <a:pt x="2896" y="412739"/>
                </a:cubicBezTo>
                <a:cubicBezTo>
                  <a:pt x="-27153" y="677679"/>
                  <a:pt x="183985" y="1383579"/>
                  <a:pt x="292593" y="1642517"/>
                </a:cubicBezTo>
                <a:cubicBezTo>
                  <a:pt x="401201" y="1901455"/>
                  <a:pt x="446581" y="1896517"/>
                  <a:pt x="654543" y="1966367"/>
                </a:cubicBezTo>
                <a:cubicBezTo>
                  <a:pt x="862505" y="2036217"/>
                  <a:pt x="2571449" y="2418351"/>
                  <a:pt x="2911968" y="238818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517000" y="2500966"/>
            <a:ext cx="1425979" cy="2026651"/>
          </a:xfrm>
          <a:custGeom>
            <a:avLst/>
            <a:gdLst>
              <a:gd name="connsiteX0" fmla="*/ 0 w 1704975"/>
              <a:gd name="connsiteY0" fmla="*/ 781050 h 781050"/>
              <a:gd name="connsiteX1" fmla="*/ 866775 w 1704975"/>
              <a:gd name="connsiteY1" fmla="*/ 628650 h 781050"/>
              <a:gd name="connsiteX2" fmla="*/ 1381125 w 1704975"/>
              <a:gd name="connsiteY2" fmla="*/ 142875 h 781050"/>
              <a:gd name="connsiteX3" fmla="*/ 1619250 w 1704975"/>
              <a:gd name="connsiteY3" fmla="*/ 209550 h 781050"/>
              <a:gd name="connsiteX4" fmla="*/ 1704975 w 1704975"/>
              <a:gd name="connsiteY4" fmla="*/ 0 h 781050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381125 w 1707382"/>
              <a:gd name="connsiteY2" fmla="*/ 174737 h 812912"/>
              <a:gd name="connsiteX3" fmla="*/ 1619250 w 1707382"/>
              <a:gd name="connsiteY3" fmla="*/ 241412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381125 w 1707382"/>
              <a:gd name="connsiteY2" fmla="*/ 174737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866775 w 1707382"/>
              <a:gd name="connsiteY1" fmla="*/ 660512 h 812912"/>
              <a:gd name="connsiteX2" fmla="*/ 1116394 w 1707382"/>
              <a:gd name="connsiteY2" fmla="*/ 242081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715893 w 1707382"/>
              <a:gd name="connsiteY1" fmla="*/ 507293 h 812912"/>
              <a:gd name="connsiteX2" fmla="*/ 1116394 w 1707382"/>
              <a:gd name="connsiteY2" fmla="*/ 242081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715893 w 1707382"/>
              <a:gd name="connsiteY1" fmla="*/ 507293 h 812912"/>
              <a:gd name="connsiteX2" fmla="*/ 970227 w 1707382"/>
              <a:gd name="connsiteY2" fmla="*/ 108723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593302 w 1707382"/>
              <a:gd name="connsiteY1" fmla="*/ 467569 h 812912"/>
              <a:gd name="connsiteX2" fmla="*/ 970227 w 1707382"/>
              <a:gd name="connsiteY2" fmla="*/ 108723 h 812912"/>
              <a:gd name="connsiteX3" fmla="*/ 1606014 w 1707382"/>
              <a:gd name="connsiteY3" fmla="*/ 186378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593302 w 1707382"/>
              <a:gd name="connsiteY1" fmla="*/ 467569 h 812912"/>
              <a:gd name="connsiteX2" fmla="*/ 970227 w 1707382"/>
              <a:gd name="connsiteY2" fmla="*/ 108723 h 812912"/>
              <a:gd name="connsiteX3" fmla="*/ 1521143 w 1707382"/>
              <a:gd name="connsiteY3" fmla="*/ 143817 h 812912"/>
              <a:gd name="connsiteX4" fmla="*/ 1707382 w 1707382"/>
              <a:gd name="connsiteY4" fmla="*/ 0 h 812912"/>
              <a:gd name="connsiteX0" fmla="*/ 0 w 1707382"/>
              <a:gd name="connsiteY0" fmla="*/ 812912 h 812912"/>
              <a:gd name="connsiteX1" fmla="*/ 465995 w 1707382"/>
              <a:gd name="connsiteY1" fmla="*/ 405147 h 812912"/>
              <a:gd name="connsiteX2" fmla="*/ 970227 w 1707382"/>
              <a:gd name="connsiteY2" fmla="*/ 108723 h 812912"/>
              <a:gd name="connsiteX3" fmla="*/ 1521143 w 1707382"/>
              <a:gd name="connsiteY3" fmla="*/ 143817 h 812912"/>
              <a:gd name="connsiteX4" fmla="*/ 1707382 w 1707382"/>
              <a:gd name="connsiteY4" fmla="*/ 0 h 8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382" h="812912">
                <a:moveTo>
                  <a:pt x="0" y="812912"/>
                </a:moveTo>
                <a:cubicBezTo>
                  <a:pt x="318294" y="789893"/>
                  <a:pt x="304291" y="522512"/>
                  <a:pt x="465995" y="405147"/>
                </a:cubicBezTo>
                <a:cubicBezTo>
                  <a:pt x="627699" y="287782"/>
                  <a:pt x="794369" y="152278"/>
                  <a:pt x="970227" y="108723"/>
                </a:cubicBezTo>
                <a:cubicBezTo>
                  <a:pt x="1146085" y="65168"/>
                  <a:pt x="1467168" y="167629"/>
                  <a:pt x="1521143" y="143817"/>
                </a:cubicBezTo>
                <a:cubicBezTo>
                  <a:pt x="1575118" y="120005"/>
                  <a:pt x="1691507" y="92869"/>
                  <a:pt x="1707382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8" name="Полилиния 37"/>
          <p:cNvSpPr/>
          <p:nvPr/>
        </p:nvSpPr>
        <p:spPr>
          <a:xfrm flipH="1">
            <a:off x="7955233" y="2655697"/>
            <a:ext cx="366223" cy="1803788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  <a:gd name="connsiteX0" fmla="*/ 537681 w 2699856"/>
              <a:gd name="connsiteY0" fmla="*/ 25826 h 2373390"/>
              <a:gd name="connsiteX1" fmla="*/ 385281 w 2699856"/>
              <a:gd name="connsiteY1" fmla="*/ 82976 h 2373390"/>
              <a:gd name="connsiteX2" fmla="*/ 23331 w 2699856"/>
              <a:gd name="connsiteY2" fmla="*/ 121076 h 2373390"/>
              <a:gd name="connsiteX3" fmla="*/ 80481 w 2699856"/>
              <a:gd name="connsiteY3" fmla="*/ 1626026 h 2373390"/>
              <a:gd name="connsiteX4" fmla="*/ 442431 w 2699856"/>
              <a:gd name="connsiteY4" fmla="*/ 1949876 h 2373390"/>
              <a:gd name="connsiteX5" fmla="*/ 2699856 w 2699856"/>
              <a:gd name="connsiteY5" fmla="*/ 2371698 h 2373390"/>
              <a:gd name="connsiteX0" fmla="*/ 678376 w 2840551"/>
              <a:gd name="connsiteY0" fmla="*/ 0 h 2347564"/>
              <a:gd name="connsiteX1" fmla="*/ 525976 w 2840551"/>
              <a:gd name="connsiteY1" fmla="*/ 57150 h 2347564"/>
              <a:gd name="connsiteX2" fmla="*/ 9409 w 2840551"/>
              <a:gd name="connsiteY2" fmla="*/ 323702 h 2347564"/>
              <a:gd name="connsiteX3" fmla="*/ 221176 w 2840551"/>
              <a:gd name="connsiteY3" fmla="*/ 1600200 h 2347564"/>
              <a:gd name="connsiteX4" fmla="*/ 583126 w 2840551"/>
              <a:gd name="connsiteY4" fmla="*/ 1924050 h 2347564"/>
              <a:gd name="connsiteX5" fmla="*/ 2840551 w 2840551"/>
              <a:gd name="connsiteY5" fmla="*/ 2345872 h 2347564"/>
              <a:gd name="connsiteX0" fmla="*/ 695639 w 2857814"/>
              <a:gd name="connsiteY0" fmla="*/ 0 h 2347564"/>
              <a:gd name="connsiteX1" fmla="*/ 852479 w 2857814"/>
              <a:gd name="connsiteY1" fmla="*/ 48688 h 2347564"/>
              <a:gd name="connsiteX2" fmla="*/ 26672 w 2857814"/>
              <a:gd name="connsiteY2" fmla="*/ 323702 h 2347564"/>
              <a:gd name="connsiteX3" fmla="*/ 238439 w 2857814"/>
              <a:gd name="connsiteY3" fmla="*/ 1600200 h 2347564"/>
              <a:gd name="connsiteX4" fmla="*/ 600389 w 2857814"/>
              <a:gd name="connsiteY4" fmla="*/ 1924050 h 2347564"/>
              <a:gd name="connsiteX5" fmla="*/ 2857814 w 2857814"/>
              <a:gd name="connsiteY5" fmla="*/ 2345872 h 2347564"/>
              <a:gd name="connsiteX0" fmla="*/ 922535 w 2857814"/>
              <a:gd name="connsiteY0" fmla="*/ 0 h 2427461"/>
              <a:gd name="connsiteX1" fmla="*/ 852479 w 2857814"/>
              <a:gd name="connsiteY1" fmla="*/ 128585 h 2427461"/>
              <a:gd name="connsiteX2" fmla="*/ 26672 w 2857814"/>
              <a:gd name="connsiteY2" fmla="*/ 403599 h 2427461"/>
              <a:gd name="connsiteX3" fmla="*/ 238439 w 2857814"/>
              <a:gd name="connsiteY3" fmla="*/ 1680097 h 2427461"/>
              <a:gd name="connsiteX4" fmla="*/ 600389 w 2857814"/>
              <a:gd name="connsiteY4" fmla="*/ 2003947 h 2427461"/>
              <a:gd name="connsiteX5" fmla="*/ 2857814 w 2857814"/>
              <a:gd name="connsiteY5" fmla="*/ 2425769 h 24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814" h="2427461">
                <a:moveTo>
                  <a:pt x="922535" y="0"/>
                </a:moveTo>
                <a:cubicBezTo>
                  <a:pt x="889197" y="20637"/>
                  <a:pt x="1001789" y="61319"/>
                  <a:pt x="852479" y="128585"/>
                </a:cubicBezTo>
                <a:cubicBezTo>
                  <a:pt x="703169" y="195851"/>
                  <a:pt x="129012" y="145014"/>
                  <a:pt x="26672" y="403599"/>
                </a:cubicBezTo>
                <a:cubicBezTo>
                  <a:pt x="-75668" y="662184"/>
                  <a:pt x="142820" y="1413372"/>
                  <a:pt x="238439" y="1680097"/>
                </a:cubicBezTo>
                <a:cubicBezTo>
                  <a:pt x="334058" y="1946822"/>
                  <a:pt x="392427" y="1934097"/>
                  <a:pt x="600389" y="2003947"/>
                </a:cubicBezTo>
                <a:cubicBezTo>
                  <a:pt x="808351" y="2073797"/>
                  <a:pt x="2517295" y="2455931"/>
                  <a:pt x="2857814" y="242576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9" y="3374385"/>
            <a:ext cx="1116440" cy="12333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8796">
            <a:off x="6838712" y="3417090"/>
            <a:ext cx="1116440" cy="1233357"/>
          </a:xfrm>
          <a:prstGeom prst="rect">
            <a:avLst/>
          </a:prstGeom>
        </p:spPr>
      </p:pic>
      <p:sp>
        <p:nvSpPr>
          <p:cNvPr id="4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66" y="1007328"/>
            <a:ext cx="1467984" cy="76689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60">
            <a:off x="4774924" y="3368317"/>
            <a:ext cx="1116440" cy="12333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3375">
            <a:off x="6929962" y="3335407"/>
            <a:ext cx="1116440" cy="123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53321" y="963647"/>
                <a:ext cx="353487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60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𝐼</m:t>
                          </m:r>
                        </m:e>
                      </m:d>
                      <m:r>
                        <a:rPr lang="en-US" sz="6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</m:t>
                      </m:r>
                      <m:r>
                        <a:rPr lang="ru-RU" sz="60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А;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1" y="963647"/>
                <a:ext cx="3534878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70028" y="2147865"/>
                <a:ext cx="37546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sz="6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𝑈</m:t>
                        </m:r>
                      </m:e>
                    </m:d>
                    <m:r>
                      <a:rPr lang="ru-RU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 В;</m:t>
                    </m:r>
                  </m:oMath>
                </a14:m>
                <a:r>
                  <a:rPr lang="ru-RU" sz="60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28" y="2147865"/>
                <a:ext cx="3754682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35530" y="3332083"/>
                <a:ext cx="422711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</m:d>
                      <m:r>
                        <a:rPr lang="ru-RU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=1 Ом.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0" y="3332083"/>
                <a:ext cx="4227119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7038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Величины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6055" y="1964867"/>
                <a:ext cx="4320477" cy="990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𝐶</m:t>
                          </m:r>
                        </m:e>
                      </m:d>
                      <m:r>
                        <a:rPr lang="en-US" sz="4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</m:t>
                      </m:r>
                      <m:f>
                        <m:fPr>
                          <m:type m:val="skw"/>
                          <m:ctrlPr>
                            <a:rPr lang="ru-RU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ru-RU" sz="480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мг</m:t>
                          </m:r>
                        </m:num>
                        <m:den>
                          <m:sSup>
                            <m:sSupPr>
                              <m:ctrlPr>
                                <a:rPr lang="ru-RU" sz="4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sSupPr>
                            <m:e>
                              <m:r>
                                <a:rPr lang="ru-RU" sz="4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4800" i="1" kern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48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;</m:t>
                      </m:r>
                    </m:oMath>
                  </m:oMathPara>
                </a14:m>
                <a:endParaRPr lang="ru-RU" sz="4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5" y="1964867"/>
                <a:ext cx="4320477" cy="99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6055" y="3150912"/>
                <a:ext cx="4569841" cy="832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en-US" sz="4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𝑃</m:t>
                        </m:r>
                      </m:e>
                    </m:d>
                    <m:r>
                      <a:rPr lang="ru-RU" sz="4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 </m:t>
                    </m:r>
                    <m:f>
                      <m:fPr>
                        <m:type m:val="skw"/>
                        <m:ctrlPr>
                          <a:rPr lang="ru-RU" sz="4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4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бол</m:t>
                        </m:r>
                      </m:num>
                      <m:den>
                        <m:r>
                          <a:rPr lang="ru-RU" sz="4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тыс</m:t>
                        </m:r>
                      </m:den>
                    </m:f>
                    <m:r>
                      <a:rPr lang="ru-RU" sz="4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;</m:t>
                    </m:r>
                  </m:oMath>
                </a14:m>
                <a:r>
                  <a:rPr lang="ru-RU" sz="48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4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5" y="3150912"/>
                <a:ext cx="4569841" cy="8325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922955"/>
            <a:ext cx="3960812" cy="222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Выноска-облако 5"/>
          <p:cNvSpPr/>
          <p:nvPr/>
        </p:nvSpPr>
        <p:spPr>
          <a:xfrm>
            <a:off x="5430464" y="1131515"/>
            <a:ext cx="2252824" cy="12823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7013 w 7479683"/>
              <a:gd name="connsiteY0" fmla="*/ 2990389 h 2025954"/>
              <a:gd name="connsiteX1" fmla="*/ 1210736 w 7479683"/>
              <a:gd name="connsiteY1" fmla="*/ 3046666 h 2025954"/>
              <a:gd name="connsiteX2" fmla="*/ 1154459 w 7479683"/>
              <a:gd name="connsiteY2" fmla="*/ 2990389 h 2025954"/>
              <a:gd name="connsiteX3" fmla="*/ 1210736 w 7479683"/>
              <a:gd name="connsiteY3" fmla="*/ 2934112 h 2025954"/>
              <a:gd name="connsiteX4" fmla="*/ 1267013 w 7479683"/>
              <a:gd name="connsiteY4" fmla="*/ 2990389 h 2025954"/>
              <a:gd name="connsiteX0" fmla="*/ 1728697 w 7479683"/>
              <a:gd name="connsiteY0" fmla="*/ 2673416 h 2025954"/>
              <a:gd name="connsiteX1" fmla="*/ 1616144 w 7479683"/>
              <a:gd name="connsiteY1" fmla="*/ 2785969 h 2025954"/>
              <a:gd name="connsiteX2" fmla="*/ 1503591 w 7479683"/>
              <a:gd name="connsiteY2" fmla="*/ 2673416 h 2025954"/>
              <a:gd name="connsiteX3" fmla="*/ 1616144 w 7479683"/>
              <a:gd name="connsiteY3" fmla="*/ 2560863 h 2025954"/>
              <a:gd name="connsiteX4" fmla="*/ 1728697 w 7479683"/>
              <a:gd name="connsiteY4" fmla="*/ 2673416 h 2025954"/>
              <a:gd name="connsiteX0" fmla="*/ 2279049 w 7479683"/>
              <a:gd name="connsiteY0" fmla="*/ 2287117 h 2025954"/>
              <a:gd name="connsiteX1" fmla="*/ 2110219 w 7479683"/>
              <a:gd name="connsiteY1" fmla="*/ 2455947 h 2025954"/>
              <a:gd name="connsiteX2" fmla="*/ 1941389 w 7479683"/>
              <a:gd name="connsiteY2" fmla="*/ 2287117 h 2025954"/>
              <a:gd name="connsiteX3" fmla="*/ 2110219 w 7479683"/>
              <a:gd name="connsiteY3" fmla="*/ 2118287 h 2025954"/>
              <a:gd name="connsiteX4" fmla="*/ 2279049 w 7479683"/>
              <a:gd name="connsiteY4" fmla="*/ 2287117 h 20259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16452 w 7489379"/>
              <a:gd name="connsiteY1" fmla="*/ 2449335 h 3040054"/>
              <a:gd name="connsiteX2" fmla="*/ 1947622 w 7489379"/>
              <a:gd name="connsiteY2" fmla="*/ 2280505 h 3040054"/>
              <a:gd name="connsiteX3" fmla="*/ 2116452 w 7489379"/>
              <a:gd name="connsiteY3" fmla="*/ 2111675 h 3040054"/>
              <a:gd name="connsiteX4" fmla="*/ 2285282 w 7489379"/>
              <a:gd name="connsiteY4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116452 w 7489379"/>
              <a:gd name="connsiteY2" fmla="*/ 2111675 h 3040054"/>
              <a:gd name="connsiteX3" fmla="*/ 2285282 w 7489379"/>
              <a:gd name="connsiteY3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1947622 w 7489379"/>
              <a:gd name="connsiteY1" fmla="*/ 2280505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622377 w 7489379"/>
              <a:gd name="connsiteY3" fmla="*/ 2554251 h 3040054"/>
              <a:gd name="connsiteX4" fmla="*/ 1734930 w 7489379"/>
              <a:gd name="connsiteY4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622377 w 7489379"/>
              <a:gd name="connsiteY1" fmla="*/ 2779357 h 3040054"/>
              <a:gd name="connsiteX2" fmla="*/ 1509824 w 7489379"/>
              <a:gd name="connsiteY2" fmla="*/ 2666804 h 3040054"/>
              <a:gd name="connsiteX3" fmla="*/ 1734930 w 7489379"/>
              <a:gd name="connsiteY3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16969 w 7489379"/>
              <a:gd name="connsiteY3" fmla="*/ 2927500 h 3040054"/>
              <a:gd name="connsiteX4" fmla="*/ 1273246 w 7489379"/>
              <a:gd name="connsiteY4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160692 w 7489379"/>
              <a:gd name="connsiteY2" fmla="*/ 2983777 h 3040054"/>
              <a:gd name="connsiteX3" fmla="*/ 1273246 w 7489379"/>
              <a:gd name="connsiteY3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824"/>
              <a:gd name="connsiteX1" fmla="*/ 5659 w 43256"/>
              <a:gd name="connsiteY1" fmla="*/ 6766 h 64824"/>
              <a:gd name="connsiteX2" fmla="*/ 14041 w 43256"/>
              <a:gd name="connsiteY2" fmla="*/ 5061 h 64824"/>
              <a:gd name="connsiteX3" fmla="*/ 22492 w 43256"/>
              <a:gd name="connsiteY3" fmla="*/ 3291 h 64824"/>
              <a:gd name="connsiteX4" fmla="*/ 25785 w 43256"/>
              <a:gd name="connsiteY4" fmla="*/ 59 h 64824"/>
              <a:gd name="connsiteX5" fmla="*/ 29869 w 43256"/>
              <a:gd name="connsiteY5" fmla="*/ 2340 h 64824"/>
              <a:gd name="connsiteX6" fmla="*/ 35499 w 43256"/>
              <a:gd name="connsiteY6" fmla="*/ 549 h 64824"/>
              <a:gd name="connsiteX7" fmla="*/ 38354 w 43256"/>
              <a:gd name="connsiteY7" fmla="*/ 5435 h 64824"/>
              <a:gd name="connsiteX8" fmla="*/ 42018 w 43256"/>
              <a:gd name="connsiteY8" fmla="*/ 10177 h 64824"/>
              <a:gd name="connsiteX9" fmla="*/ 41854 w 43256"/>
              <a:gd name="connsiteY9" fmla="*/ 15319 h 64824"/>
              <a:gd name="connsiteX10" fmla="*/ 43052 w 43256"/>
              <a:gd name="connsiteY10" fmla="*/ 23181 h 64824"/>
              <a:gd name="connsiteX11" fmla="*/ 37440 w 43256"/>
              <a:gd name="connsiteY11" fmla="*/ 30063 h 64824"/>
              <a:gd name="connsiteX12" fmla="*/ 35431 w 43256"/>
              <a:gd name="connsiteY12" fmla="*/ 35960 h 64824"/>
              <a:gd name="connsiteX13" fmla="*/ 28591 w 43256"/>
              <a:gd name="connsiteY13" fmla="*/ 36674 h 64824"/>
              <a:gd name="connsiteX14" fmla="*/ 23703 w 43256"/>
              <a:gd name="connsiteY14" fmla="*/ 42965 h 64824"/>
              <a:gd name="connsiteX15" fmla="*/ 16516 w 43256"/>
              <a:gd name="connsiteY15" fmla="*/ 39125 h 64824"/>
              <a:gd name="connsiteX16" fmla="*/ 5840 w 43256"/>
              <a:gd name="connsiteY16" fmla="*/ 35331 h 64824"/>
              <a:gd name="connsiteX17" fmla="*/ 1146 w 43256"/>
              <a:gd name="connsiteY17" fmla="*/ 31109 h 64824"/>
              <a:gd name="connsiteX18" fmla="*/ 2149 w 43256"/>
              <a:gd name="connsiteY18" fmla="*/ 25410 h 64824"/>
              <a:gd name="connsiteX19" fmla="*/ 31 w 43256"/>
              <a:gd name="connsiteY19" fmla="*/ 19563 h 64824"/>
              <a:gd name="connsiteX20" fmla="*/ 3899 w 43256"/>
              <a:gd name="connsiteY20" fmla="*/ 14366 h 64824"/>
              <a:gd name="connsiteX21" fmla="*/ 3936 w 43256"/>
              <a:gd name="connsiteY21" fmla="*/ 14229 h 64824"/>
              <a:gd name="connsiteX0" fmla="*/ 1273246 w 7489379"/>
              <a:gd name="connsiteY0" fmla="*/ 2983777 h 3040054"/>
              <a:gd name="connsiteX1" fmla="*/ 1216969 w 7489379"/>
              <a:gd name="connsiteY1" fmla="*/ 3040054 h 3040054"/>
              <a:gd name="connsiteX2" fmla="*/ 1273246 w 7489379"/>
              <a:gd name="connsiteY2" fmla="*/ 2983777 h 3040054"/>
              <a:gd name="connsiteX0" fmla="*/ 1734930 w 7489379"/>
              <a:gd name="connsiteY0" fmla="*/ 2666804 h 3040054"/>
              <a:gd name="connsiteX1" fmla="*/ 1509824 w 7489379"/>
              <a:gd name="connsiteY1" fmla="*/ 2666804 h 3040054"/>
              <a:gd name="connsiteX2" fmla="*/ 1734930 w 7489379"/>
              <a:gd name="connsiteY2" fmla="*/ 2666804 h 3040054"/>
              <a:gd name="connsiteX0" fmla="*/ 2285282 w 7489379"/>
              <a:gd name="connsiteY0" fmla="*/ 2280505 h 3040054"/>
              <a:gd name="connsiteX1" fmla="*/ 2184689 w 7489379"/>
              <a:gd name="connsiteY1" fmla="*/ 2303083 h 3040054"/>
              <a:gd name="connsiteX2" fmla="*/ 2285282 w 7489379"/>
              <a:gd name="connsiteY2" fmla="*/ 2280505 h 3040054"/>
              <a:gd name="connsiteX0" fmla="*/ 4729 w 43256"/>
              <a:gd name="connsiteY0" fmla="*/ 26036 h 64824"/>
              <a:gd name="connsiteX1" fmla="*/ 2196 w 43256"/>
              <a:gd name="connsiteY1" fmla="*/ 25239 h 64824"/>
              <a:gd name="connsiteX2" fmla="*/ 6964 w 43256"/>
              <a:gd name="connsiteY2" fmla="*/ 34758 h 64824"/>
              <a:gd name="connsiteX3" fmla="*/ 5856 w 43256"/>
              <a:gd name="connsiteY3" fmla="*/ 35139 h 64824"/>
              <a:gd name="connsiteX4" fmla="*/ 16514 w 43256"/>
              <a:gd name="connsiteY4" fmla="*/ 38949 h 64824"/>
              <a:gd name="connsiteX5" fmla="*/ 15846 w 43256"/>
              <a:gd name="connsiteY5" fmla="*/ 37209 h 64824"/>
              <a:gd name="connsiteX6" fmla="*/ 28863 w 43256"/>
              <a:gd name="connsiteY6" fmla="*/ 34610 h 64824"/>
              <a:gd name="connsiteX7" fmla="*/ 28596 w 43256"/>
              <a:gd name="connsiteY7" fmla="*/ 36519 h 64824"/>
              <a:gd name="connsiteX8" fmla="*/ 34165 w 43256"/>
              <a:gd name="connsiteY8" fmla="*/ 22813 h 64824"/>
              <a:gd name="connsiteX9" fmla="*/ 37416 w 43256"/>
              <a:gd name="connsiteY9" fmla="*/ 29949 h 64824"/>
              <a:gd name="connsiteX10" fmla="*/ 41834 w 43256"/>
              <a:gd name="connsiteY10" fmla="*/ 15213 h 64824"/>
              <a:gd name="connsiteX11" fmla="*/ 40386 w 43256"/>
              <a:gd name="connsiteY11" fmla="*/ 17889 h 64824"/>
              <a:gd name="connsiteX12" fmla="*/ 38360 w 43256"/>
              <a:gd name="connsiteY12" fmla="*/ 5285 h 64824"/>
              <a:gd name="connsiteX13" fmla="*/ 38436 w 43256"/>
              <a:gd name="connsiteY13" fmla="*/ 6549 h 64824"/>
              <a:gd name="connsiteX14" fmla="*/ 29114 w 43256"/>
              <a:gd name="connsiteY14" fmla="*/ 3811 h 64824"/>
              <a:gd name="connsiteX15" fmla="*/ 29856 w 43256"/>
              <a:gd name="connsiteY15" fmla="*/ 2199 h 64824"/>
              <a:gd name="connsiteX16" fmla="*/ 22177 w 43256"/>
              <a:gd name="connsiteY16" fmla="*/ 4579 h 64824"/>
              <a:gd name="connsiteX17" fmla="*/ 22536 w 43256"/>
              <a:gd name="connsiteY17" fmla="*/ 3189 h 64824"/>
              <a:gd name="connsiteX18" fmla="*/ 14036 w 43256"/>
              <a:gd name="connsiteY18" fmla="*/ 5051 h 64824"/>
              <a:gd name="connsiteX19" fmla="*/ 15336 w 43256"/>
              <a:gd name="connsiteY19" fmla="*/ 6399 h 64824"/>
              <a:gd name="connsiteX20" fmla="*/ 4163 w 43256"/>
              <a:gd name="connsiteY20" fmla="*/ 15648 h 64824"/>
              <a:gd name="connsiteX21" fmla="*/ 3936 w 43256"/>
              <a:gd name="connsiteY21" fmla="*/ 14229 h 64824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509824 w 7489379"/>
              <a:gd name="connsiteY1" fmla="*/ 2666804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184689 w 7489379"/>
              <a:gd name="connsiteY1" fmla="*/ 2303083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  <a:gd name="connsiteX0" fmla="*/ 3936 w 43256"/>
              <a:gd name="connsiteY0" fmla="*/ 14229 h 64343"/>
              <a:gd name="connsiteX1" fmla="*/ 5659 w 43256"/>
              <a:gd name="connsiteY1" fmla="*/ 6766 h 64343"/>
              <a:gd name="connsiteX2" fmla="*/ 14041 w 43256"/>
              <a:gd name="connsiteY2" fmla="*/ 5061 h 64343"/>
              <a:gd name="connsiteX3" fmla="*/ 22492 w 43256"/>
              <a:gd name="connsiteY3" fmla="*/ 3291 h 64343"/>
              <a:gd name="connsiteX4" fmla="*/ 25785 w 43256"/>
              <a:gd name="connsiteY4" fmla="*/ 59 h 64343"/>
              <a:gd name="connsiteX5" fmla="*/ 29869 w 43256"/>
              <a:gd name="connsiteY5" fmla="*/ 2340 h 64343"/>
              <a:gd name="connsiteX6" fmla="*/ 35499 w 43256"/>
              <a:gd name="connsiteY6" fmla="*/ 549 h 64343"/>
              <a:gd name="connsiteX7" fmla="*/ 38354 w 43256"/>
              <a:gd name="connsiteY7" fmla="*/ 5435 h 64343"/>
              <a:gd name="connsiteX8" fmla="*/ 42018 w 43256"/>
              <a:gd name="connsiteY8" fmla="*/ 10177 h 64343"/>
              <a:gd name="connsiteX9" fmla="*/ 41854 w 43256"/>
              <a:gd name="connsiteY9" fmla="*/ 15319 h 64343"/>
              <a:gd name="connsiteX10" fmla="*/ 43052 w 43256"/>
              <a:gd name="connsiteY10" fmla="*/ 23181 h 64343"/>
              <a:gd name="connsiteX11" fmla="*/ 37440 w 43256"/>
              <a:gd name="connsiteY11" fmla="*/ 30063 h 64343"/>
              <a:gd name="connsiteX12" fmla="*/ 35431 w 43256"/>
              <a:gd name="connsiteY12" fmla="*/ 35960 h 64343"/>
              <a:gd name="connsiteX13" fmla="*/ 28591 w 43256"/>
              <a:gd name="connsiteY13" fmla="*/ 36674 h 64343"/>
              <a:gd name="connsiteX14" fmla="*/ 23703 w 43256"/>
              <a:gd name="connsiteY14" fmla="*/ 42965 h 64343"/>
              <a:gd name="connsiteX15" fmla="*/ 16516 w 43256"/>
              <a:gd name="connsiteY15" fmla="*/ 39125 h 64343"/>
              <a:gd name="connsiteX16" fmla="*/ 5840 w 43256"/>
              <a:gd name="connsiteY16" fmla="*/ 35331 h 64343"/>
              <a:gd name="connsiteX17" fmla="*/ 1146 w 43256"/>
              <a:gd name="connsiteY17" fmla="*/ 31109 h 64343"/>
              <a:gd name="connsiteX18" fmla="*/ 2149 w 43256"/>
              <a:gd name="connsiteY18" fmla="*/ 25410 h 64343"/>
              <a:gd name="connsiteX19" fmla="*/ 31 w 43256"/>
              <a:gd name="connsiteY19" fmla="*/ 19563 h 64343"/>
              <a:gd name="connsiteX20" fmla="*/ 3899 w 43256"/>
              <a:gd name="connsiteY20" fmla="*/ 14366 h 64343"/>
              <a:gd name="connsiteX21" fmla="*/ 3936 w 43256"/>
              <a:gd name="connsiteY21" fmla="*/ 14229 h 64343"/>
              <a:gd name="connsiteX0" fmla="*/ 1273246 w 7489379"/>
              <a:gd name="connsiteY0" fmla="*/ 2983777 h 3017476"/>
              <a:gd name="connsiteX1" fmla="*/ 1273414 w 7489379"/>
              <a:gd name="connsiteY1" fmla="*/ 3017476 h 3017476"/>
              <a:gd name="connsiteX2" fmla="*/ 1273246 w 7489379"/>
              <a:gd name="connsiteY2" fmla="*/ 2983777 h 3017476"/>
              <a:gd name="connsiteX0" fmla="*/ 1734930 w 7489379"/>
              <a:gd name="connsiteY0" fmla="*/ 2666804 h 3017476"/>
              <a:gd name="connsiteX1" fmla="*/ 1746891 w 7489379"/>
              <a:gd name="connsiteY1" fmla="*/ 2678093 h 3017476"/>
              <a:gd name="connsiteX2" fmla="*/ 1734930 w 7489379"/>
              <a:gd name="connsiteY2" fmla="*/ 2666804 h 3017476"/>
              <a:gd name="connsiteX0" fmla="*/ 2285282 w 7489379"/>
              <a:gd name="connsiteY0" fmla="*/ 2280505 h 3017476"/>
              <a:gd name="connsiteX1" fmla="*/ 2275000 w 7489379"/>
              <a:gd name="connsiteY1" fmla="*/ 2280505 h 3017476"/>
              <a:gd name="connsiteX2" fmla="*/ 2285282 w 7489379"/>
              <a:gd name="connsiteY2" fmla="*/ 2280505 h 3017476"/>
              <a:gd name="connsiteX0" fmla="*/ 4729 w 43256"/>
              <a:gd name="connsiteY0" fmla="*/ 26036 h 64343"/>
              <a:gd name="connsiteX1" fmla="*/ 2196 w 43256"/>
              <a:gd name="connsiteY1" fmla="*/ 25239 h 64343"/>
              <a:gd name="connsiteX2" fmla="*/ 6964 w 43256"/>
              <a:gd name="connsiteY2" fmla="*/ 34758 h 64343"/>
              <a:gd name="connsiteX3" fmla="*/ 5856 w 43256"/>
              <a:gd name="connsiteY3" fmla="*/ 35139 h 64343"/>
              <a:gd name="connsiteX4" fmla="*/ 16514 w 43256"/>
              <a:gd name="connsiteY4" fmla="*/ 38949 h 64343"/>
              <a:gd name="connsiteX5" fmla="*/ 15846 w 43256"/>
              <a:gd name="connsiteY5" fmla="*/ 37209 h 64343"/>
              <a:gd name="connsiteX6" fmla="*/ 28863 w 43256"/>
              <a:gd name="connsiteY6" fmla="*/ 34610 h 64343"/>
              <a:gd name="connsiteX7" fmla="*/ 28596 w 43256"/>
              <a:gd name="connsiteY7" fmla="*/ 36519 h 64343"/>
              <a:gd name="connsiteX8" fmla="*/ 34165 w 43256"/>
              <a:gd name="connsiteY8" fmla="*/ 22813 h 64343"/>
              <a:gd name="connsiteX9" fmla="*/ 37416 w 43256"/>
              <a:gd name="connsiteY9" fmla="*/ 29949 h 64343"/>
              <a:gd name="connsiteX10" fmla="*/ 41834 w 43256"/>
              <a:gd name="connsiteY10" fmla="*/ 15213 h 64343"/>
              <a:gd name="connsiteX11" fmla="*/ 40386 w 43256"/>
              <a:gd name="connsiteY11" fmla="*/ 17889 h 64343"/>
              <a:gd name="connsiteX12" fmla="*/ 38360 w 43256"/>
              <a:gd name="connsiteY12" fmla="*/ 5285 h 64343"/>
              <a:gd name="connsiteX13" fmla="*/ 38436 w 43256"/>
              <a:gd name="connsiteY13" fmla="*/ 6549 h 64343"/>
              <a:gd name="connsiteX14" fmla="*/ 29114 w 43256"/>
              <a:gd name="connsiteY14" fmla="*/ 3811 h 64343"/>
              <a:gd name="connsiteX15" fmla="*/ 29856 w 43256"/>
              <a:gd name="connsiteY15" fmla="*/ 2199 h 64343"/>
              <a:gd name="connsiteX16" fmla="*/ 22177 w 43256"/>
              <a:gd name="connsiteY16" fmla="*/ 4579 h 64343"/>
              <a:gd name="connsiteX17" fmla="*/ 22536 w 43256"/>
              <a:gd name="connsiteY17" fmla="*/ 3189 h 64343"/>
              <a:gd name="connsiteX18" fmla="*/ 14036 w 43256"/>
              <a:gd name="connsiteY18" fmla="*/ 5051 h 64343"/>
              <a:gd name="connsiteX19" fmla="*/ 15336 w 43256"/>
              <a:gd name="connsiteY19" fmla="*/ 6399 h 64343"/>
              <a:gd name="connsiteX20" fmla="*/ 4163 w 43256"/>
              <a:gd name="connsiteY20" fmla="*/ 15648 h 64343"/>
              <a:gd name="connsiteX21" fmla="*/ 3936 w 43256"/>
              <a:gd name="connsiteY21" fmla="*/ 14229 h 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434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7489379" h="3017476">
                <a:moveTo>
                  <a:pt x="1273246" y="2983777"/>
                </a:moveTo>
                <a:cubicBezTo>
                  <a:pt x="1273246" y="2983777"/>
                  <a:pt x="1304495" y="3017476"/>
                  <a:pt x="1273414" y="3017476"/>
                </a:cubicBezTo>
                <a:lnTo>
                  <a:pt x="1273246" y="2983777"/>
                </a:lnTo>
                <a:close/>
              </a:path>
              <a:path w="7489379" h="3017476">
                <a:moveTo>
                  <a:pt x="1734930" y="2666804"/>
                </a:moveTo>
                <a:lnTo>
                  <a:pt x="1746891" y="2678093"/>
                </a:lnTo>
                <a:cubicBezTo>
                  <a:pt x="1765650" y="2659334"/>
                  <a:pt x="1734930" y="2666804"/>
                  <a:pt x="1734930" y="2666804"/>
                </a:cubicBezTo>
                <a:close/>
              </a:path>
              <a:path w="7489379" h="3017476">
                <a:moveTo>
                  <a:pt x="2285282" y="2280505"/>
                </a:moveTo>
                <a:cubicBezTo>
                  <a:pt x="2285282" y="2280505"/>
                  <a:pt x="2303138" y="2308643"/>
                  <a:pt x="2275000" y="2280505"/>
                </a:cubicBezTo>
                <a:lnTo>
                  <a:pt x="2285282" y="2280505"/>
                </a:lnTo>
                <a:close/>
              </a:path>
              <a:path w="43256" h="6434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809443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Зависимости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93256" y="2105104"/>
                <a:ext cx="31440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6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6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56" y="2105104"/>
                <a:ext cx="3144066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Выгнутая вверх стрелка 9"/>
          <p:cNvSpPr/>
          <p:nvPr/>
        </p:nvSpPr>
        <p:spPr>
          <a:xfrm rot="157318">
            <a:off x="999702" y="1037266"/>
            <a:ext cx="1800000" cy="1252322"/>
          </a:xfrm>
          <a:prstGeom prst="curvedDownArrow">
            <a:avLst>
              <a:gd name="adj1" fmla="val 25000"/>
              <a:gd name="adj2" fmla="val 46996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04879" y="1305847"/>
                <a:ext cx="2262542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𝐼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𝑈</m:t>
                          </m:r>
                        </m:num>
                        <m:den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879" y="1305847"/>
                <a:ext cx="2262542" cy="18149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углом 11"/>
          <p:cNvSpPr/>
          <p:nvPr/>
        </p:nvSpPr>
        <p:spPr>
          <a:xfrm>
            <a:off x="6489142" y="1221750"/>
            <a:ext cx="1035000" cy="630000"/>
          </a:xfrm>
          <a:prstGeom prst="bentArrow">
            <a:avLst>
              <a:gd name="adj1" fmla="val 25000"/>
              <a:gd name="adj2" fmla="val 50000"/>
              <a:gd name="adj3" fmla="val 42825"/>
              <a:gd name="adj4" fmla="val 404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srgbClr val="000000"/>
              </a:solidFill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30941" y="3892389"/>
                <a:ext cx="32556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𝐶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          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𝑃</m:t>
                      </m:r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41" y="3892389"/>
                <a:ext cx="3255698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4095191" y="4245642"/>
            <a:ext cx="1755000" cy="405000"/>
          </a:xfrm>
          <a:prstGeom prst="rightArrow">
            <a:avLst>
              <a:gd name="adj1" fmla="val 68815"/>
              <a:gd name="adj2" fmla="val 570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>
                <a:solidFill>
                  <a:srgbClr val="000000"/>
                </a:solidFill>
                <a:sym typeface="Arial"/>
                <a:rtl val="0"/>
              </a:rPr>
              <a:t>?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2952750" y="759535"/>
            <a:ext cx="1733742" cy="573947"/>
          </a:xfrm>
          <a:prstGeom prst="borderCallout1">
            <a:avLst>
              <a:gd name="adj1" fmla="val 43643"/>
              <a:gd name="adj2" fmla="val -1191"/>
              <a:gd name="adj3" fmla="val 90926"/>
              <a:gd name="adj4" fmla="val -421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4823537" y="760727"/>
            <a:ext cx="1779152" cy="573947"/>
          </a:xfrm>
          <a:prstGeom prst="borderCallout1">
            <a:avLst>
              <a:gd name="adj1" fmla="val 43643"/>
              <a:gd name="adj2" fmla="val -1191"/>
              <a:gd name="adj3" fmla="val 134075"/>
              <a:gd name="adj4" fmla="val -148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Функциональная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5" name="Выноска 1 14"/>
          <p:cNvSpPr/>
          <p:nvPr/>
        </p:nvSpPr>
        <p:spPr>
          <a:xfrm flipH="1">
            <a:off x="4574632" y="2889199"/>
            <a:ext cx="1779152" cy="573947"/>
          </a:xfrm>
          <a:prstGeom prst="borderCallout1">
            <a:avLst>
              <a:gd name="adj1" fmla="val 100068"/>
              <a:gd name="adj2" fmla="val 53952"/>
              <a:gd name="adj3" fmla="val 241947"/>
              <a:gd name="adj4" fmla="val 814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dirty="0" smtClean="0">
                <a:solidFill>
                  <a:srgbClr val="000000"/>
                </a:solidFill>
                <a:sym typeface="Arial"/>
                <a:rtl val="0"/>
              </a:rPr>
              <a:t>Другая</a:t>
            </a:r>
            <a:endParaRPr lang="ru-RU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120911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 animBg="1"/>
      <p:bldP spid="11" grpId="0"/>
      <p:bldP spid="12" grpId="0" animBg="1"/>
      <p:bldP spid="13" grpId="0"/>
      <p:bldP spid="3" grpId="0" animBg="1"/>
      <p:bldP spid="4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Виды моделей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15754" y="948616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Материальные</a:t>
            </a:r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 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434391"/>
            <a:ext cx="900491" cy="1137359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</p:cNvCxnSpPr>
          <p:nvPr/>
        </p:nvCxnSpPr>
        <p:spPr>
          <a:xfrm>
            <a:off x="4115263" y="2571750"/>
            <a:ext cx="900491" cy="1192501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15754" y="3156750"/>
            <a:ext cx="3426246" cy="121500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Информационные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286889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Материальные модели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996749"/>
            <a:ext cx="4365625" cy="2755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5399" r="5326" b="19918"/>
          <a:stretch/>
        </p:blipFill>
        <p:spPr>
          <a:xfrm>
            <a:off x="396499" y="3072621"/>
            <a:ext cx="2556251" cy="1704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8864" r="11007" b="9140"/>
          <a:stretch/>
        </p:blipFill>
        <p:spPr>
          <a:xfrm>
            <a:off x="396500" y="996749"/>
            <a:ext cx="2556250" cy="2012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686937" y="4025063"/>
            <a:ext cx="5759449" cy="9450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800" b="1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Недостатки</a:t>
            </a:r>
            <a:r>
              <a:rPr lang="ru-RU" sz="18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 – большие </a:t>
            </a:r>
            <a:r>
              <a:rPr lang="ru-RU" sz="1800" kern="0" dirty="0">
                <a:solidFill>
                  <a:srgbClr val="000000"/>
                </a:solidFill>
                <a:latin typeface="Roboto Slab"/>
                <a:sym typeface="Arial"/>
                <a:rtl val="0"/>
              </a:rPr>
              <a:t>временные и материальные </a:t>
            </a:r>
            <a:r>
              <a:rPr lang="ru-RU" sz="18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затраты. </a:t>
            </a:r>
            <a:endParaRPr lang="ru-RU" sz="18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555935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581750"/>
            <a:ext cx="6651502" cy="2056287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 информационному относится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математическое моделирование</a:t>
            </a: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  <a:p>
            <a:pPr defTabSz="914400"/>
            <a:endParaRPr lang="ru-RU" sz="10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Если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между величинами удаётся представить в математической форме, то мы имеем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математическую модель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7304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851750"/>
            <a:ext cx="6228494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Математическая модель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совокупность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математических соотношений, уравнений, неравенств, описывающих основные закономерности изучаемого объекта, процесса или явления.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24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Зависимости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38835" y="1006167"/>
                <a:ext cx="31440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en-US" sz="6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6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5" y="1006167"/>
                <a:ext cx="3144066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7425" y="2417210"/>
                <a:ext cx="2262542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𝐼</m:t>
                      </m:r>
                      <m:r>
                        <a:rPr lang="en-US" sz="6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𝑈</m:t>
                          </m:r>
                        </m:num>
                        <m:den>
                          <m:r>
                            <a:rPr lang="en-US" sz="6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6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25" y="2417210"/>
                <a:ext cx="2262542" cy="18149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122000" y="917803"/>
            <a:ext cx="2489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2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линейная</a:t>
            </a:r>
            <a:r>
              <a:rPr lang="ru-RU" sz="6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endParaRPr lang="ru-RU" sz="6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22000" y="2446578"/>
                <a:ext cx="35960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𝐼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~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𝑈</m:t>
                    </m:r>
                  </m:oMath>
                </a14:m>
                <a:r>
                  <a:rPr lang="en-US" sz="32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– </a:t>
                </a:r>
                <a:r>
                  <a:rPr lang="ru-RU" sz="3200" kern="0" dirty="0">
                    <a:solidFill>
                      <a:srgbClr val="000000"/>
                    </a:solidFill>
                    <a:latin typeface="Roboto Slab"/>
                    <a:cs typeface="Arial"/>
                    <a:sym typeface="Arial"/>
                    <a:rtl val="0"/>
                  </a:rPr>
                  <a:t>линейная</a:t>
                </a:r>
                <a:r>
                  <a:rPr lang="ru-RU" sz="32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ru-RU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00" y="2446578"/>
                <a:ext cx="3596049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4583" r="-84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122000" y="3189892"/>
                <a:ext cx="4370107" cy="12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𝐼</m:t>
                    </m:r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~</m:t>
                    </m:r>
                    <m:f>
                      <m:fPr>
                        <m:ctrlPr>
                          <a:rPr lang="en-US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1</m:t>
                        </m:r>
                      </m:num>
                      <m:den>
                        <m:r>
                          <a:rPr lang="en-US" sz="32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– </a:t>
                </a:r>
                <a:r>
                  <a:rPr lang="ru-RU" sz="3200" kern="0" dirty="0">
                    <a:solidFill>
                      <a:srgbClr val="000000"/>
                    </a:solidFill>
                    <a:latin typeface="Roboto Slab"/>
                    <a:cs typeface="Arial"/>
                    <a:sym typeface="Arial"/>
                    <a:rtl val="0"/>
                  </a:rPr>
                  <a:t>обратно </a:t>
                </a:r>
              </a:p>
              <a:p>
                <a:pPr defTabSz="914400"/>
                <a:r>
                  <a:rPr lang="ru-RU" sz="3200" kern="0" dirty="0" smtClean="0">
                    <a:solidFill>
                      <a:srgbClr val="000000"/>
                    </a:solidFill>
                    <a:latin typeface="Roboto Slab"/>
                    <a:cs typeface="Arial"/>
                    <a:sym typeface="Arial"/>
                    <a:rtl val="0"/>
                  </a:rPr>
                  <a:t>пропорциональная </a:t>
                </a:r>
                <a:endParaRPr lang="ru-RU" sz="32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00" y="3189892"/>
                <a:ext cx="4370107" cy="1280159"/>
              </a:xfrm>
              <a:prstGeom prst="rect">
                <a:avLst/>
              </a:prstGeom>
              <a:blipFill rotWithShape="0">
                <a:blip r:embed="rId8"/>
                <a:stretch>
                  <a:fillRect l="-3487" r="-2650" b="-1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27897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2870575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Зависимости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Форма представления зависимостей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547845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Математическая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033620"/>
            <a:ext cx="881127" cy="153813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15" idx="1"/>
          </p:cNvCxnSpPr>
          <p:nvPr/>
        </p:nvCxnSpPr>
        <p:spPr>
          <a:xfrm flipV="1">
            <a:off x="4115263" y="2559900"/>
            <a:ext cx="875091" cy="1185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90354" y="2076768"/>
            <a:ext cx="3426246" cy="96626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Табличная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115263" y="2571750"/>
            <a:ext cx="881127" cy="156635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96390" y="3651750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Графическая 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049531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15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Табличная и графическая форма представления зависимостей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9565" y="1211469"/>
                <a:ext cx="75149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Проверить </a:t>
                </a:r>
                <a:r>
                  <a:rPr lang="ru-RU" sz="24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зависимость пути от времени при равномерном </a:t>
                </a:r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движении. </a:t>
                </a:r>
              </a:p>
              <a:p>
                <a:pPr defTabSz="914400"/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Скорость пешехода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𝑣</m:t>
                    </m:r>
                    <m:r>
                      <a:rPr lang="en-US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=1,5 </m:t>
                    </m:r>
                    <m:f>
                      <m:fPr>
                        <m:type m:val="skw"/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м</m:t>
                        </m:r>
                      </m:num>
                      <m:den>
                        <m:r>
                          <a:rPr lang="ru-RU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.</a:t>
                </a:r>
              </a:p>
              <a:p>
                <a:pPr defTabSz="914400"/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Каждый раз увеличивать длину пути </a:t>
                </a:r>
                <a:r>
                  <a:rPr lang="ru-RU" sz="24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на </a:t>
                </a:r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3 м.</a:t>
                </a:r>
              </a:p>
              <a:p>
                <a:pPr defTabSz="914400"/>
                <a:r>
                  <a:rPr lang="ru-RU" sz="2400" kern="0" dirty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Измерять </a:t>
                </a:r>
                <a:r>
                  <a:rPr lang="ru-RU" sz="24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время, за которое пешеход будет проходить данный путь.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5" y="1211469"/>
                <a:ext cx="7514999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299" t="-2116" b="-5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00" y="3111750"/>
            <a:ext cx="5985000" cy="1879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01" y="3444127"/>
            <a:ext cx="1125000" cy="1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19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39581" y="4056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941750"/>
            <a:ext cx="6228494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Информатика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занимается общими методами и средствами создания и использования информационных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37703744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Табличная и графическая форма представления зависимостей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08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92042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Табличная и графическая форма представления зависимостей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00" y="1318662"/>
            <a:ext cx="4807319" cy="3458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95861" y="1359446"/>
                <a:ext cx="27726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𝑆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=1.5∙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𝑡</m:t>
                    </m:r>
                  </m:oMath>
                </a14:m>
                <a:r>
                  <a:rPr lang="ru-RU" sz="4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861" y="1359446"/>
                <a:ext cx="277268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25" y="2997695"/>
            <a:ext cx="1350000" cy="176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695861" y="1359446"/>
                <a:ext cx="28520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3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1.5</m:t>
                    </m:r>
                    <m:r>
                      <a:rPr lang="en-US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∙</m:t>
                    </m:r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2</m:t>
                    </m:r>
                  </m:oMath>
                </a14:m>
                <a:r>
                  <a:rPr lang="ru-RU" sz="4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861" y="1359446"/>
                <a:ext cx="2852063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98979" y="1359445"/>
                <a:ext cx="17019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3</m:t>
                    </m:r>
                    <m:r>
                      <a:rPr lang="en-US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=</m:t>
                    </m:r>
                    <m:r>
                      <a:rPr lang="ru-RU" sz="4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3</m:t>
                    </m:r>
                  </m:oMath>
                </a14:m>
                <a:r>
                  <a:rPr lang="ru-RU" sz="4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79" y="1359445"/>
                <a:ext cx="1701941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5" y="2571749"/>
            <a:ext cx="2349206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69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5802E-6 L 0.58976 -0.257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3275501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Способы моделирования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547845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Функциональный (формула)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033620"/>
            <a:ext cx="881127" cy="153813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15" idx="1"/>
          </p:cNvCxnSpPr>
          <p:nvPr/>
        </p:nvCxnSpPr>
        <p:spPr>
          <a:xfrm flipV="1">
            <a:off x="4115263" y="2559900"/>
            <a:ext cx="875091" cy="1185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90354" y="2076768"/>
            <a:ext cx="3426246" cy="96626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Табличный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115263" y="2571750"/>
            <a:ext cx="881127" cy="156635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96390" y="3651750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Графический 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195279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15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6499" y="1320991"/>
            <a:ext cx="544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Универсальна.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Математическая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модель — </a:t>
            </a:r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формула 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600" y="2422482"/>
            <a:ext cx="6295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Позволяет определить время движения тела на любом участке 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пути.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600" y="3831750"/>
            <a:ext cx="6295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 формуле легко </a:t>
            </a: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создать таблицу и построить 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график. Наоборот — </a:t>
            </a: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весьма проблематично.</a:t>
            </a:r>
          </a:p>
        </p:txBody>
      </p:sp>
    </p:spTree>
    <p:extLst>
      <p:ext uri="{BB962C8B-B14F-4D97-AF65-F5344CB8AC3E}">
        <p14:creationId xmlns:p14="http://schemas.microsoft.com/office/powerpoint/2010/main" val="30173844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build="p"/>
      <p:bldP spid="15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25637" y="189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Знание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физических законов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позволяет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производить точные расчёты, они лежат в основе современной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28408299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18070" y="1761750"/>
            <a:ext cx="6651502" cy="190239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Информационные модели, описывающие объекты, явления, процессы в определённый момент времени, без учёта их изменений в пространстве и времени, называются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статическими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6243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Статические модели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917803"/>
            <a:ext cx="2385000" cy="2385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44" y="2031750"/>
            <a:ext cx="2745000" cy="1976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86" y="2911338"/>
            <a:ext cx="3441223" cy="1842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323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96801" y="189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Динамические модели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учитывают изменения параметров процессов и явлений с течением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76999384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Динамическая модель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0" y="501750"/>
            <a:ext cx="3973698" cy="188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5" y="2848902"/>
            <a:ext cx="6138794" cy="19278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378" y="1642565"/>
            <a:ext cx="3967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Динамические модели учитывают изменения параметров процессов и явлений с течением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32308706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03406" y="1202239"/>
            <a:ext cx="5787844" cy="1015663"/>
            <a:chOff x="387349" y="1204779"/>
            <a:chExt cx="5445125" cy="101566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7349" y="1204779"/>
              <a:ext cx="54219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в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 физике – описывают 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движение 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тел; 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  <a:p>
              <a:pPr defTabSz="914400"/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7349" y="1601279"/>
              <a:ext cx="5445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80223" y="2374346"/>
            <a:ext cx="5452251" cy="707886"/>
            <a:chOff x="387349" y="2626919"/>
            <a:chExt cx="5452251" cy="70788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6499" y="2626919"/>
              <a:ext cx="54431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в 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биологии – развитие организмов или популяций 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животных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;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 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7349" y="3023419"/>
              <a:ext cx="5445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4741" y="3546454"/>
            <a:ext cx="5447733" cy="1015663"/>
            <a:chOff x="387349" y="3724086"/>
            <a:chExt cx="5447733" cy="101566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96499" y="3724086"/>
              <a:ext cx="54385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в химии 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– протекание </a:t>
              </a:r>
              <a:r>
                <a:rPr lang="ru-RU" sz="20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химических реакций.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87349" y="4124196"/>
              <a:ext cx="5445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13" name="Shape 87"/>
          <p:cNvSpPr txBox="1"/>
          <p:nvPr/>
        </p:nvSpPr>
        <p:spPr>
          <a:xfrm>
            <a:off x="396500" y="366713"/>
            <a:ext cx="6839650" cy="4895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sz="2000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Динамические информационные модели:</a:t>
            </a:r>
            <a:endParaRPr lang="ru-RU" sz="2000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31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56918" y="673738"/>
            <a:ext cx="5445125" cy="919720"/>
            <a:chOff x="387349" y="1204779"/>
            <a:chExt cx="5445125" cy="91972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7349" y="1204779"/>
              <a:ext cx="35996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1</a:t>
              </a:r>
              <a:r>
                <a:rPr lang="en-US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-</a:t>
              </a:r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й этап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7349" y="1601279"/>
              <a:ext cx="54451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Постановка задачи: описание объекта и определение цели моделирования.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2000" y="1603112"/>
            <a:ext cx="5445125" cy="1350607"/>
            <a:chOff x="387349" y="2626919"/>
            <a:chExt cx="5445125" cy="135060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6500" y="2626919"/>
              <a:ext cx="4085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2-й этап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7349" y="3023419"/>
              <a:ext cx="54451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Разработка плана создания модели. Выделение свойств объекта, существенных для данной задачи, и отбрасывание второстепенных. Выбор формы представления модели </a:t>
              </a:r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и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необходимого </a:t>
              </a:r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инструментария.</a:t>
              </a:r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6918" y="2928986"/>
            <a:ext cx="5445125" cy="1138774"/>
            <a:chOff x="387349" y="3724086"/>
            <a:chExt cx="5445125" cy="113877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96500" y="3724086"/>
              <a:ext cx="3734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3-й этап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87349" y="4124196"/>
              <a:ext cx="54451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Создание модели: формализация, т. е. переход к математической модели; создание алгоритма и написание программы.</a:t>
              </a:r>
            </a:p>
          </p:txBody>
        </p:sp>
      </p:grpSp>
      <p:sp>
        <p:nvSpPr>
          <p:cNvPr id="13" name="Shape 87"/>
          <p:cNvSpPr txBox="1"/>
          <p:nvPr/>
        </p:nvSpPr>
        <p:spPr>
          <a:xfrm>
            <a:off x="342000" y="122648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Этапы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компьютерного моделирования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000" y="4058530"/>
            <a:ext cx="5445125" cy="707887"/>
            <a:chOff x="387349" y="3724086"/>
            <a:chExt cx="5445125" cy="70788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6500" y="3724086"/>
              <a:ext cx="3734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4-й этап</a:t>
              </a:r>
              <a:endPara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7349" y="4124196"/>
              <a:ext cx="5445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Анализ модели на соответствие объекту-оригиналу.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032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87350" y="405342"/>
            <a:ext cx="5903800" cy="1095013"/>
            <a:chOff x="378897" y="1233353"/>
            <a:chExt cx="5453577" cy="113058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78897" y="1233353"/>
              <a:ext cx="1659172" cy="381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8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В</a:t>
              </a:r>
              <a:r>
                <a:rPr lang="ru-RU" sz="18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еличина</a:t>
              </a:r>
              <a:endParaRPr lang="ru-RU" sz="18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7349" y="1601279"/>
              <a:ext cx="5445125" cy="76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является количественной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характеристикой исследуемого </a:t>
              </a:r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объекта.</a:t>
              </a:r>
            </a:p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Понятие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величина включает три свойства: имя, значение, </a:t>
              </a:r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тип.</a:t>
              </a:r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6422" y="1782393"/>
            <a:ext cx="5903801" cy="1098655"/>
            <a:chOff x="387349" y="2626919"/>
            <a:chExt cx="5445125" cy="121007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6500" y="2626919"/>
              <a:ext cx="4089173" cy="406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8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Математическая модель</a:t>
              </a:r>
              <a:endParaRPr lang="ru-RU" sz="18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7349" y="3023419"/>
              <a:ext cx="5445125" cy="813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это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совокупность математических соотношений, уравнений, неравенств, описывающих основные закономерности изучаемого объекта, процесса или </a:t>
              </a:r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явления.</a:t>
              </a:r>
              <a:endPara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7893" y="3085506"/>
            <a:ext cx="6974651" cy="669447"/>
            <a:chOff x="387349" y="3727696"/>
            <a:chExt cx="6974651" cy="50271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7350" y="3727696"/>
              <a:ext cx="6974650" cy="277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8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Отображать </a:t>
              </a:r>
              <a:r>
                <a:rPr lang="ru-RU" sz="18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зависимости между величинами можно: 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87349" y="4032745"/>
              <a:ext cx="6114173" cy="197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математически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с помощью формулы, таблично и графически.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7893" y="3959411"/>
            <a:ext cx="7063587" cy="890501"/>
            <a:chOff x="387350" y="3727696"/>
            <a:chExt cx="7063587" cy="92784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7350" y="3727696"/>
              <a:ext cx="6974650" cy="38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8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Д</a:t>
              </a:r>
              <a:r>
                <a:rPr lang="ru-RU" sz="1800" kern="0" dirty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инамические </a:t>
              </a:r>
              <a:r>
                <a:rPr lang="ru-RU" sz="1800" kern="0" dirty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модели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6829" y="4110378"/>
              <a:ext cx="7054108" cy="5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учитывают 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изменения параметров процессов и явлений с течением </a:t>
              </a:r>
              <a:endPara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  <a:p>
              <a:pPr defTabSz="914400"/>
              <a:r>
                <a:rPr lang="ru-RU" sz="14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времени</a:t>
              </a:r>
              <a:r>
                <a:rPr lang="ru-RU" sz="1400" kern="0" dirty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81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Процесс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создания и использования моделей для решения практических задач называют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моделированием.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023656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Использование моделирования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75"/>
          <a:stretch/>
        </p:blipFill>
        <p:spPr>
          <a:xfrm>
            <a:off x="4705551" y="1002987"/>
            <a:ext cx="1907762" cy="141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7"/>
          <a:stretch/>
        </p:blipFill>
        <p:spPr>
          <a:xfrm>
            <a:off x="6870827" y="1022317"/>
            <a:ext cx="1885823" cy="1394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2" y="1022318"/>
            <a:ext cx="1907762" cy="1413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9645"/>
          <a:stretch/>
        </p:blipFill>
        <p:spPr>
          <a:xfrm>
            <a:off x="2546275" y="1022317"/>
            <a:ext cx="1927774" cy="141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0" y="3021750"/>
            <a:ext cx="1953693" cy="1430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9" y="3021749"/>
            <a:ext cx="1279148" cy="1430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23" y="3022053"/>
            <a:ext cx="1548950" cy="14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50" y="3021749"/>
            <a:ext cx="2470200" cy="14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" y="3022053"/>
            <a:ext cx="2889362" cy="1447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5" t="70122" r="3120" b="1006"/>
          <a:stretch/>
        </p:blipFill>
        <p:spPr>
          <a:xfrm>
            <a:off x="3930734" y="3022053"/>
            <a:ext cx="1315593" cy="1447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88" y="3000854"/>
            <a:ext cx="2889362" cy="1447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329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4354889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Информационные модели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>
                <a:solidFill>
                  <a:srgbClr val="000000"/>
                </a:solidFill>
                <a:latin typeface="Roboto Slab"/>
                <a:sym typeface="Arial"/>
                <a:rtl val="0"/>
              </a:rPr>
              <a:t>Н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азначение</a:t>
            </a:r>
            <a:endParaRPr lang="ru-RU" sz="20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5340" y="1523065"/>
            <a:ext cx="2565400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Установление закономерностей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68154" y="3805238"/>
            <a:ext cx="2571025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Прогнозирование </a:t>
            </a:r>
            <a:r>
              <a:rPr lang="ru-RU" sz="1600" kern="0" dirty="0">
                <a:solidFill>
                  <a:srgbClr val="000000"/>
                </a:solidFill>
                <a:latin typeface="Roboto Slab"/>
                <a:sym typeface="Arial"/>
                <a:rtl val="0"/>
              </a:rPr>
              <a:t>протекающих процессов и </a:t>
            </a:r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управление </a:t>
            </a:r>
            <a:r>
              <a:rPr lang="ru-RU" sz="1600" kern="0" dirty="0">
                <a:solidFill>
                  <a:srgbClr val="000000"/>
                </a:solidFill>
                <a:latin typeface="Roboto Slab"/>
                <a:sym typeface="Arial"/>
                <a:rtl val="0"/>
              </a:rPr>
              <a:t>ими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2008840"/>
            <a:ext cx="1050077" cy="562910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20" idx="3"/>
            <a:endCxn id="26" idx="1"/>
          </p:cNvCxnSpPr>
          <p:nvPr/>
        </p:nvCxnSpPr>
        <p:spPr>
          <a:xfrm>
            <a:off x="4115263" y="2571750"/>
            <a:ext cx="1052891" cy="171926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68154" y="370796"/>
            <a:ext cx="2565400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Описание свойств объектов</a:t>
            </a:r>
            <a:endParaRPr lang="ru-RU" sz="1600" kern="0" dirty="0">
              <a:solidFill>
                <a:srgbClr val="000000"/>
              </a:solidFill>
              <a:latin typeface="Roboto Slab"/>
              <a:sym typeface="Arial"/>
              <a:rtl val="0"/>
            </a:endParaRPr>
          </a:p>
        </p:txBody>
      </p:sp>
      <p:cxnSp>
        <p:nvCxnSpPr>
          <p:cNvPr id="12" name="Скругленная соединительная линия 11"/>
          <p:cNvCxnSpPr>
            <a:stCxn id="20" idx="3"/>
            <a:endCxn id="11" idx="1"/>
          </p:cNvCxnSpPr>
          <p:nvPr/>
        </p:nvCxnSpPr>
        <p:spPr>
          <a:xfrm flipV="1">
            <a:off x="4115263" y="856571"/>
            <a:ext cx="1052891" cy="1715179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62528" y="2664618"/>
            <a:ext cx="2571025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 smtClean="0">
                <a:solidFill>
                  <a:srgbClr val="000000"/>
                </a:solidFill>
                <a:latin typeface="Roboto Slab"/>
                <a:sym typeface="Arial"/>
                <a:rtl val="0"/>
              </a:rPr>
              <a:t>Проектирование </a:t>
            </a:r>
            <a:r>
              <a:rPr lang="ru-RU" sz="1600" kern="0" dirty="0">
                <a:solidFill>
                  <a:srgbClr val="000000"/>
                </a:solidFill>
                <a:latin typeface="Roboto Slab"/>
                <a:sym typeface="Arial"/>
                <a:rtl val="0"/>
              </a:rPr>
              <a:t>новых объектов</a:t>
            </a:r>
          </a:p>
        </p:txBody>
      </p:sp>
      <p:cxnSp>
        <p:nvCxnSpPr>
          <p:cNvPr id="27" name="Скругленная соединительная линия 26"/>
          <p:cNvCxnSpPr>
            <a:stCxn id="20" idx="3"/>
            <a:endCxn id="25" idx="1"/>
          </p:cNvCxnSpPr>
          <p:nvPr/>
        </p:nvCxnSpPr>
        <p:spPr>
          <a:xfrm>
            <a:off x="4115263" y="2571750"/>
            <a:ext cx="1047265" cy="57864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21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 animBg="1"/>
      <p:bldP spid="21" grpId="0" animBg="1"/>
      <p:bldP spid="26" grpId="0" animBg="1"/>
      <p:bldP spid="1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601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Компьютерное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математическое моделирование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75" y="1131750"/>
            <a:ext cx="5175000" cy="4227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64"/>
          <a:stretch/>
        </p:blipFill>
        <p:spPr>
          <a:xfrm>
            <a:off x="2367000" y="1296117"/>
            <a:ext cx="4455000" cy="28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093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Применение математического моделирования постоянно требует учёта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зависимостей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одних величин от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5827277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947</Words>
  <Application>Microsoft Office PowerPoint</Application>
  <PresentationFormat>Экран (16:9)</PresentationFormat>
  <Paragraphs>226</Paragraphs>
  <Slides>40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2016-04-27T17:51:29Z</dcterms:created>
  <dcterms:modified xsi:type="dcterms:W3CDTF">2016-05-16T15:05:55Z</dcterms:modified>
</cp:coreProperties>
</file>