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4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630" autoAdjust="0"/>
  </p:normalViewPr>
  <p:slideViewPr>
    <p:cSldViewPr snapToGrid="0" showGuides="1">
      <p:cViewPr varScale="1">
        <p:scale>
          <a:sx n="101" d="100"/>
          <a:sy n="101" d="100"/>
        </p:scale>
        <p:origin x="126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Лист4!$B$1:$B$9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Лист4!$C$1:$C$9</c:f>
              <c:numCache>
                <c:formatCode>General</c:formatCode>
                <c:ptCount val="9"/>
                <c:pt idx="0">
                  <c:v>23.650000000000006</c:v>
                </c:pt>
                <c:pt idx="1">
                  <c:v>19.316249999999997</c:v>
                </c:pt>
                <c:pt idx="2">
                  <c:v>23.713450000000023</c:v>
                </c:pt>
                <c:pt idx="3">
                  <c:v>31.598800000000011</c:v>
                </c:pt>
                <c:pt idx="4">
                  <c:v>48.22920000000002</c:v>
                </c:pt>
                <c:pt idx="5">
                  <c:v>65.28944999999996</c:v>
                </c:pt>
                <c:pt idx="6">
                  <c:v>86.281800000000004</c:v>
                </c:pt>
                <c:pt idx="7">
                  <c:v>120.38819999999996</c:v>
                </c:pt>
                <c:pt idx="8">
                  <c:v>161.48499999999999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190760"/>
        <c:axId val="611186056"/>
      </c:scatterChart>
      <c:valAx>
        <c:axId val="611190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186056"/>
        <c:crosses val="autoZero"/>
        <c:crossBetween val="midCat"/>
      </c:valAx>
      <c:valAx>
        <c:axId val="611186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190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Лист4!$B$1:$B$9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Лист4!$C$1:$C$9</c:f>
              <c:numCache>
                <c:formatCode>General</c:formatCode>
                <c:ptCount val="9"/>
                <c:pt idx="0">
                  <c:v>23.650000000000006</c:v>
                </c:pt>
                <c:pt idx="1">
                  <c:v>19.316249999999997</c:v>
                </c:pt>
                <c:pt idx="2">
                  <c:v>23.713450000000023</c:v>
                </c:pt>
                <c:pt idx="3">
                  <c:v>31.598800000000011</c:v>
                </c:pt>
                <c:pt idx="4">
                  <c:v>48.22920000000002</c:v>
                </c:pt>
                <c:pt idx="5">
                  <c:v>65.28944999999996</c:v>
                </c:pt>
                <c:pt idx="6">
                  <c:v>86.281800000000004</c:v>
                </c:pt>
                <c:pt idx="7">
                  <c:v>120.38819999999996</c:v>
                </c:pt>
                <c:pt idx="8">
                  <c:v>161.48499999999999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185272"/>
        <c:axId val="611207224"/>
      </c:scatterChart>
      <c:valAx>
        <c:axId val="611185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207224"/>
        <c:crosses val="autoZero"/>
        <c:crossBetween val="midCat"/>
      </c:valAx>
      <c:valAx>
        <c:axId val="61120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185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Лист4!$B$1:$B$9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Лист4!$C$1:$C$9</c:f>
              <c:numCache>
                <c:formatCode>General</c:formatCode>
                <c:ptCount val="9"/>
                <c:pt idx="0">
                  <c:v>23.650000000000006</c:v>
                </c:pt>
                <c:pt idx="1">
                  <c:v>19.316249999999997</c:v>
                </c:pt>
                <c:pt idx="2">
                  <c:v>23.713450000000023</c:v>
                </c:pt>
                <c:pt idx="3">
                  <c:v>31.598800000000011</c:v>
                </c:pt>
                <c:pt idx="4">
                  <c:v>48.22920000000002</c:v>
                </c:pt>
                <c:pt idx="5">
                  <c:v>65.28944999999996</c:v>
                </c:pt>
                <c:pt idx="6">
                  <c:v>86.281800000000004</c:v>
                </c:pt>
                <c:pt idx="7">
                  <c:v>120.38819999999996</c:v>
                </c:pt>
                <c:pt idx="8">
                  <c:v>161.48499999999999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53712"/>
        <c:axId val="601153320"/>
      </c:scatterChart>
      <c:valAx>
        <c:axId val="601153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53320"/>
        <c:crosses val="autoZero"/>
        <c:crossBetween val="midCat"/>
      </c:valAx>
      <c:valAx>
        <c:axId val="601153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53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Лист4!$B$1:$B$9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Лист4!$C$1:$C$9</c:f>
              <c:numCache>
                <c:formatCode>General</c:formatCode>
                <c:ptCount val="9"/>
                <c:pt idx="0">
                  <c:v>23.650000000000006</c:v>
                </c:pt>
                <c:pt idx="1">
                  <c:v>19.316249999999997</c:v>
                </c:pt>
                <c:pt idx="2">
                  <c:v>23.713450000000023</c:v>
                </c:pt>
                <c:pt idx="3">
                  <c:v>31.598800000000011</c:v>
                </c:pt>
                <c:pt idx="4">
                  <c:v>48.22920000000002</c:v>
                </c:pt>
                <c:pt idx="5">
                  <c:v>65.28944999999996</c:v>
                </c:pt>
                <c:pt idx="6">
                  <c:v>86.281800000000004</c:v>
                </c:pt>
                <c:pt idx="7">
                  <c:v>120.38819999999996</c:v>
                </c:pt>
                <c:pt idx="8">
                  <c:v>161.48499999999999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46656"/>
        <c:axId val="601147048"/>
      </c:scatterChart>
      <c:valAx>
        <c:axId val="601146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47048"/>
        <c:crosses val="autoZero"/>
        <c:crossBetween val="midCat"/>
      </c:valAx>
      <c:valAx>
        <c:axId val="601147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46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07395558004668E-2"/>
          <c:y val="3.557373244396695E-2"/>
          <c:w val="0.9320152455653643"/>
          <c:h val="0.83281435726933184"/>
        </c:manualLayout>
      </c:layout>
      <c:scatterChart>
        <c:scatterStyle val="smoothMarker"/>
        <c:varyColors val="0"/>
        <c:ser>
          <c:idx val="1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Лист4!$C$1:$C$9</c:f>
              <c:numCache>
                <c:formatCode>General</c:formatCode>
                <c:ptCount val="9"/>
                <c:pt idx="0">
                  <c:v>23.650000000000006</c:v>
                </c:pt>
                <c:pt idx="1">
                  <c:v>19.316249999999997</c:v>
                </c:pt>
                <c:pt idx="2">
                  <c:v>23.713450000000023</c:v>
                </c:pt>
                <c:pt idx="3">
                  <c:v>31.598800000000011</c:v>
                </c:pt>
                <c:pt idx="4">
                  <c:v>48.22920000000002</c:v>
                </c:pt>
                <c:pt idx="5">
                  <c:v>65.28944999999996</c:v>
                </c:pt>
                <c:pt idx="6">
                  <c:v>86.281800000000004</c:v>
                </c:pt>
                <c:pt idx="7">
                  <c:v>120.38819999999996</c:v>
                </c:pt>
                <c:pt idx="8">
                  <c:v>161.48499999999999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47440"/>
        <c:axId val="601149008"/>
      </c:scatterChart>
      <c:valAx>
        <c:axId val="601147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49008"/>
        <c:crosses val="autoZero"/>
        <c:crossBetween val="midCat"/>
      </c:valAx>
      <c:valAx>
        <c:axId val="60114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47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Лист3!$A$1:$A$11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2.5</c:v>
                </c:pt>
                <c:pt idx="4">
                  <c:v>2.9</c:v>
                </c:pt>
                <c:pt idx="5">
                  <c:v>3.2</c:v>
                </c:pt>
                <c:pt idx="6">
                  <c:v>3.6</c:v>
                </c:pt>
                <c:pt idx="7">
                  <c:v>3.9</c:v>
                </c:pt>
                <c:pt idx="8">
                  <c:v>4.2</c:v>
                </c:pt>
                <c:pt idx="9">
                  <c:v>4.5999999999999996</c:v>
                </c:pt>
                <c:pt idx="10">
                  <c:v>5</c:v>
                </c:pt>
              </c:numCache>
            </c:numRef>
          </c:xVal>
          <c:yVal>
            <c:numRef>
              <c:f>Лист3!$B$1:$B$11</c:f>
              <c:numCache>
                <c:formatCode>General</c:formatCode>
                <c:ptCount val="11"/>
                <c:pt idx="2">
                  <c:v>19</c:v>
                </c:pt>
                <c:pt idx="3">
                  <c:v>20</c:v>
                </c:pt>
                <c:pt idx="4">
                  <c:v>32</c:v>
                </c:pt>
                <c:pt idx="5">
                  <c:v>34</c:v>
                </c:pt>
                <c:pt idx="6">
                  <c:v>51</c:v>
                </c:pt>
                <c:pt idx="7">
                  <c:v>55</c:v>
                </c:pt>
                <c:pt idx="8">
                  <c:v>90</c:v>
                </c:pt>
                <c:pt idx="9">
                  <c:v>108</c:v>
                </c:pt>
                <c:pt idx="10">
                  <c:v>171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Лист3!$A$1:$A$11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2.5</c:v>
                </c:pt>
                <c:pt idx="4">
                  <c:v>2.9</c:v>
                </c:pt>
                <c:pt idx="5">
                  <c:v>3.2</c:v>
                </c:pt>
                <c:pt idx="6">
                  <c:v>3.6</c:v>
                </c:pt>
                <c:pt idx="7">
                  <c:v>3.9</c:v>
                </c:pt>
                <c:pt idx="8">
                  <c:v>4.2</c:v>
                </c:pt>
                <c:pt idx="9">
                  <c:v>4.5999999999999996</c:v>
                </c:pt>
                <c:pt idx="10">
                  <c:v>5</c:v>
                </c:pt>
              </c:numCache>
            </c:numRef>
          </c:xVal>
          <c:yVal>
            <c:numRef>
              <c:f>Лист3!$C$1:$C$11</c:f>
              <c:numCache>
                <c:formatCode>General</c:formatCode>
                <c:ptCount val="11"/>
                <c:pt idx="0">
                  <c:v>3.4302000000000001</c:v>
                </c:pt>
                <c:pt idx="1">
                  <c:v>7.3052696243865345</c:v>
                </c:pt>
                <c:pt idx="2">
                  <c:v>15.557974545211522</c:v>
                </c:pt>
                <c:pt idx="3">
                  <c:v>22.704474791687041</c:v>
                </c:pt>
                <c:pt idx="4">
                  <c:v>30.721200511812068</c:v>
                </c:pt>
                <c:pt idx="5">
                  <c:v>38.541909294304354</c:v>
                </c:pt>
                <c:pt idx="6">
                  <c:v>52.150676657445658</c:v>
                </c:pt>
                <c:pt idx="7">
                  <c:v>65.426696088749551</c:v>
                </c:pt>
                <c:pt idx="8">
                  <c:v>82.082397304396963</c:v>
                </c:pt>
                <c:pt idx="9">
                  <c:v>111.06488078737145</c:v>
                </c:pt>
                <c:pt idx="10">
                  <c:v>150.28079283025835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51752"/>
        <c:axId val="601149792"/>
      </c:scatterChart>
      <c:valAx>
        <c:axId val="601151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49792"/>
        <c:crosses val="autoZero"/>
        <c:crossBetween val="midCat"/>
      </c:valAx>
      <c:valAx>
        <c:axId val="60114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51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[статистика.xlsx]Лист1!$B$1</c:f>
              <c:strCache>
                <c:ptCount val="1"/>
                <c:pt idx="0">
                  <c:v>Ру бол. /тыс.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[статистика.xlsx]Лист1!$A$2:$A$10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[статистика.xlsx]Лист1!$B$2:$B$10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186448"/>
        <c:axId val="611186840"/>
      </c:scatterChart>
      <c:valAx>
        <c:axId val="61118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1186840"/>
        <c:crosses val="autoZero"/>
        <c:crossBetween val="midCat"/>
      </c:valAx>
      <c:valAx>
        <c:axId val="611186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11864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Линейная</a:t>
            </a:r>
          </a:p>
        </c:rich>
      </c:tx>
      <c:layout>
        <c:manualLayout>
          <c:xMode val="edge"/>
          <c:yMode val="edge"/>
          <c:x val="0.22927647938474685"/>
          <c:y val="5.332476778008361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0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spPr>
            <a:ln w="9525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bg2">
                  <a:lumMod val="60000"/>
                  <a:lumOff val="40000"/>
                </a:schemeClr>
              </a:solidFill>
              <a:ln w="9525" cap="rnd">
                <a:solidFill>
                  <a:schemeClr val="bg2">
                    <a:lumMod val="60000"/>
                    <a:lumOff val="4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Лист2!$A$1:$A$9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Лист2!$C$1:$C$9</c:f>
              <c:numCache>
                <c:formatCode>General</c:formatCode>
                <c:ptCount val="9"/>
                <c:pt idx="0">
                  <c:v>-7.159000000000006</c:v>
                </c:pt>
                <c:pt idx="1">
                  <c:v>16.021499999999989</c:v>
                </c:pt>
                <c:pt idx="2">
                  <c:v>34.565899999999999</c:v>
                </c:pt>
                <c:pt idx="3">
                  <c:v>48.474199999999996</c:v>
                </c:pt>
                <c:pt idx="4">
                  <c:v>67.018599999999992</c:v>
                </c:pt>
                <c:pt idx="5">
                  <c:v>80.926899999999989</c:v>
                </c:pt>
                <c:pt idx="6">
                  <c:v>94.835199999999986</c:v>
                </c:pt>
                <c:pt idx="7">
                  <c:v>113.37959999999998</c:v>
                </c:pt>
                <c:pt idx="8">
                  <c:v>131.92399999999998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187232"/>
        <c:axId val="611193112"/>
      </c:scatterChart>
      <c:valAx>
        <c:axId val="611187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1193112"/>
        <c:crosses val="autoZero"/>
        <c:crossBetween val="midCat"/>
      </c:valAx>
      <c:valAx>
        <c:axId val="611193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1187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Квадратичная</a:t>
            </a:r>
            <a:endParaRPr lang="ru-RU" dirty="0"/>
          </a:p>
        </c:rich>
      </c:tx>
      <c:layout>
        <c:manualLayout>
          <c:xMode val="edge"/>
          <c:yMode val="edge"/>
          <c:x val="0.23302542120175421"/>
          <c:y val="0.2141204449817566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spPr>
            <a:ln w="19050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Лист4!$C$1:$C$9</c:f>
              <c:numCache>
                <c:formatCode>General</c:formatCode>
                <c:ptCount val="9"/>
                <c:pt idx="0">
                  <c:v>23.650000000000006</c:v>
                </c:pt>
                <c:pt idx="1">
                  <c:v>19.316249999999997</c:v>
                </c:pt>
                <c:pt idx="2">
                  <c:v>23.713450000000023</c:v>
                </c:pt>
                <c:pt idx="3">
                  <c:v>31.598800000000011</c:v>
                </c:pt>
                <c:pt idx="4">
                  <c:v>48.22920000000002</c:v>
                </c:pt>
                <c:pt idx="5">
                  <c:v>65.28944999999996</c:v>
                </c:pt>
                <c:pt idx="6">
                  <c:v>86.281800000000004</c:v>
                </c:pt>
                <c:pt idx="7">
                  <c:v>120.38819999999996</c:v>
                </c:pt>
                <c:pt idx="8">
                  <c:v>161.48499999999999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190368"/>
        <c:axId val="611189192"/>
      </c:scatterChart>
      <c:valAx>
        <c:axId val="611190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1189192"/>
        <c:crosses val="autoZero"/>
        <c:crossBetween val="midCat"/>
      </c:valAx>
      <c:valAx>
        <c:axId val="611189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11903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Экспоненциальная</a:t>
            </a:r>
            <a:endParaRPr lang="ru-RU" dirty="0"/>
          </a:p>
        </c:rich>
      </c:tx>
      <c:layout>
        <c:manualLayout>
          <c:xMode val="edge"/>
          <c:yMode val="edge"/>
          <c:x val="0.14408646207074358"/>
          <c:y val="0.1556265580637307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spPr>
            <a:ln w="19050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Лист3!$A$1:$A$9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Лист3!$C$1:$C$9</c:f>
              <c:numCache>
                <c:formatCode>General</c:formatCode>
                <c:ptCount val="9"/>
                <c:pt idx="0">
                  <c:v>15.557974545211522</c:v>
                </c:pt>
                <c:pt idx="1">
                  <c:v>22.704474791687041</c:v>
                </c:pt>
                <c:pt idx="2">
                  <c:v>30.721200511812068</c:v>
                </c:pt>
                <c:pt idx="3">
                  <c:v>38.541909294304354</c:v>
                </c:pt>
                <c:pt idx="4">
                  <c:v>52.150676657445658</c:v>
                </c:pt>
                <c:pt idx="5">
                  <c:v>65.426696088749551</c:v>
                </c:pt>
                <c:pt idx="6">
                  <c:v>82.082397304396963</c:v>
                </c:pt>
                <c:pt idx="7">
                  <c:v>111.06488078737145</c:v>
                </c:pt>
                <c:pt idx="8">
                  <c:v>150.28079283025835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187624"/>
        <c:axId val="611183704"/>
      </c:scatterChart>
      <c:valAx>
        <c:axId val="611187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1183704"/>
        <c:crosses val="autoZero"/>
        <c:crossBetween val="midCat"/>
      </c:valAx>
      <c:valAx>
        <c:axId val="611183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1187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Лист4!$B$1:$B$9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Лист4!$C$1:$C$9</c:f>
              <c:numCache>
                <c:formatCode>General</c:formatCode>
                <c:ptCount val="9"/>
                <c:pt idx="0">
                  <c:v>23.650000000000006</c:v>
                </c:pt>
                <c:pt idx="1">
                  <c:v>19.316249999999997</c:v>
                </c:pt>
                <c:pt idx="2">
                  <c:v>23.713450000000023</c:v>
                </c:pt>
                <c:pt idx="3">
                  <c:v>31.598800000000011</c:v>
                </c:pt>
                <c:pt idx="4">
                  <c:v>48.22920000000002</c:v>
                </c:pt>
                <c:pt idx="5">
                  <c:v>65.28944999999996</c:v>
                </c:pt>
                <c:pt idx="6">
                  <c:v>86.281800000000004</c:v>
                </c:pt>
                <c:pt idx="7">
                  <c:v>120.38819999999996</c:v>
                </c:pt>
                <c:pt idx="8">
                  <c:v>161.48499999999999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189584"/>
        <c:axId val="611193896"/>
      </c:scatterChart>
      <c:valAx>
        <c:axId val="611189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193896"/>
        <c:crosses val="autoZero"/>
        <c:crossBetween val="midCat"/>
      </c:valAx>
      <c:valAx>
        <c:axId val="611193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189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Лист4!$B$1:$B$9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Лист4!$C$1:$C$9</c:f>
              <c:numCache>
                <c:formatCode>General</c:formatCode>
                <c:ptCount val="9"/>
                <c:pt idx="0">
                  <c:v>23.650000000000006</c:v>
                </c:pt>
                <c:pt idx="1">
                  <c:v>19.316249999999997</c:v>
                </c:pt>
                <c:pt idx="2">
                  <c:v>23.713450000000023</c:v>
                </c:pt>
                <c:pt idx="3">
                  <c:v>31.598800000000011</c:v>
                </c:pt>
                <c:pt idx="4">
                  <c:v>48.22920000000002</c:v>
                </c:pt>
                <c:pt idx="5">
                  <c:v>65.28944999999996</c:v>
                </c:pt>
                <c:pt idx="6">
                  <c:v>86.281800000000004</c:v>
                </c:pt>
                <c:pt idx="7">
                  <c:v>120.38819999999996</c:v>
                </c:pt>
                <c:pt idx="8">
                  <c:v>161.48499999999999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189976"/>
        <c:axId val="611192720"/>
      </c:scatterChart>
      <c:valAx>
        <c:axId val="611189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192720"/>
        <c:crosses val="autoZero"/>
        <c:crossBetween val="midCat"/>
      </c:valAx>
      <c:valAx>
        <c:axId val="61119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1899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f(x)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Лист3!$A$1:$A$9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Лист3!$B$1:$B$9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ser>
          <c:idx val="1"/>
          <c:order val="1"/>
          <c:tx>
            <c:v>y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Лист3!$A$1:$A$9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Лист3!$C$1:$C$9</c:f>
              <c:numCache>
                <c:formatCode>General</c:formatCode>
                <c:ptCount val="9"/>
                <c:pt idx="0">
                  <c:v>15.557974545211522</c:v>
                </c:pt>
                <c:pt idx="1">
                  <c:v>22.704474791687041</c:v>
                </c:pt>
                <c:pt idx="2">
                  <c:v>30.721200511812068</c:v>
                </c:pt>
                <c:pt idx="3">
                  <c:v>38.541909294304354</c:v>
                </c:pt>
                <c:pt idx="4">
                  <c:v>52.150676657445658</c:v>
                </c:pt>
                <c:pt idx="5">
                  <c:v>65.426696088749551</c:v>
                </c:pt>
                <c:pt idx="6">
                  <c:v>82.082397304396963</c:v>
                </c:pt>
                <c:pt idx="7">
                  <c:v>111.06488078737145</c:v>
                </c:pt>
                <c:pt idx="8">
                  <c:v>150.28079283025835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192328"/>
        <c:axId val="611188408"/>
      </c:scatterChart>
      <c:valAx>
        <c:axId val="611192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188408"/>
        <c:crosses val="autoZero"/>
        <c:crossBetween val="midCat"/>
      </c:valAx>
      <c:valAx>
        <c:axId val="611188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1923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Лист4!$B$1:$B$9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Лист4!$C$1:$C$9</c:f>
              <c:numCache>
                <c:formatCode>General</c:formatCode>
                <c:ptCount val="9"/>
                <c:pt idx="0">
                  <c:v>23.650000000000006</c:v>
                </c:pt>
                <c:pt idx="1">
                  <c:v>19.316249999999997</c:v>
                </c:pt>
                <c:pt idx="2">
                  <c:v>23.713450000000023</c:v>
                </c:pt>
                <c:pt idx="3">
                  <c:v>31.598800000000011</c:v>
                </c:pt>
                <c:pt idx="4">
                  <c:v>48.22920000000002</c:v>
                </c:pt>
                <c:pt idx="5">
                  <c:v>65.28944999999996</c:v>
                </c:pt>
                <c:pt idx="6">
                  <c:v>86.281800000000004</c:v>
                </c:pt>
                <c:pt idx="7">
                  <c:v>120.38819999999996</c:v>
                </c:pt>
                <c:pt idx="8">
                  <c:v>161.48499999999999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184488"/>
        <c:axId val="611184880"/>
      </c:scatterChart>
      <c:valAx>
        <c:axId val="611184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184880"/>
        <c:crosses val="autoZero"/>
        <c:crossBetween val="midCat"/>
      </c:valAx>
      <c:valAx>
        <c:axId val="61118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184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0F123-017A-45E4-9265-55D49CE6BF0A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7EFD7-A553-4F67-B9BD-14FA20BC5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5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0514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985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738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2297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3523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195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637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799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7957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4642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19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821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773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981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22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8927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23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992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24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3253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25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97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26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8527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27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3927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28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906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5509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3601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7952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395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7718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99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62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836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18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1831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211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61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07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90146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6445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9641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351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419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035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555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75819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848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084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64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43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534190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394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153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516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7581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5934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98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37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92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42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46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062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F8E">
            <a:alpha val="66666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defTabSz="914400"/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defTabSz="914400"/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ru-RU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algn="r" defTabSz="914400">
                <a:buSzPct val="25000"/>
              </a:pPr>
              <a:t>‹#›</a:t>
            </a:fld>
            <a:endParaRPr lang="ru-RU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696366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SzPct val="25000"/>
            </a:pPr>
            <a:fld id="{00000000-1234-1234-1234-123412341234}" type="slidenum">
              <a:rPr lang="ru-RU" sz="1200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defTabSz="914400">
                <a:buSzPct val="25000"/>
              </a:pPr>
              <a:t>‹#›</a:t>
            </a:fld>
            <a:endParaRPr lang="ru-RU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0466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SzPct val="25000"/>
            </a:pPr>
            <a:fld id="{00000000-1234-1234-1234-123412341234}" type="slidenum">
              <a:rPr lang="ru-RU" sz="1200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defTabSz="914400">
                <a:buSzPct val="25000"/>
              </a:pPr>
              <a:t>‹#›</a:t>
            </a:fld>
            <a:endParaRPr lang="ru-RU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0855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.xml"/><Relationship Id="rId6" Type="http://schemas.openxmlformats.org/officeDocument/2006/relationships/image" Target="NULL"/><Relationship Id="rId5" Type="http://schemas.openxmlformats.org/officeDocument/2006/relationships/chart" Target="../charts/chart10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.xml"/><Relationship Id="rId6" Type="http://schemas.openxmlformats.org/officeDocument/2006/relationships/image" Target="NULL"/><Relationship Id="rId5" Type="http://schemas.openxmlformats.org/officeDocument/2006/relationships/chart" Target="../charts/chart1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jpeg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.xml"/><Relationship Id="rId5" Type="http://schemas.openxmlformats.org/officeDocument/2006/relationships/chart" Target="../charts/chart1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.xml"/><Relationship Id="rId6" Type="http://schemas.openxmlformats.org/officeDocument/2006/relationships/image" Target="NULL"/><Relationship Id="rId5" Type="http://schemas.openxmlformats.org/officeDocument/2006/relationships/chart" Target="../charts/chart1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NUL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NULL"/><Relationship Id="rId9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NULL"/><Relationship Id="rId5" Type="http://schemas.openxmlformats.org/officeDocument/2006/relationships/chart" Target="../charts/chart8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NUL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F8E">
            <a:alpha val="0"/>
          </a:srgb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0" y="-1014"/>
            <a:ext cx="9144000" cy="5144514"/>
          </a:xfrm>
          <a:prstGeom prst="rect">
            <a:avLst/>
          </a:prstGeom>
          <a:solidFill>
            <a:srgbClr val="B45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7" b="5385"/>
          <a:stretch/>
        </p:blipFill>
        <p:spPr>
          <a:xfrm>
            <a:off x="4805913" y="276979"/>
            <a:ext cx="4338087" cy="4866521"/>
          </a:xfrm>
          <a:prstGeom prst="rect">
            <a:avLst/>
          </a:prstGeom>
        </p:spPr>
      </p:pic>
      <p:sp>
        <p:nvSpPr>
          <p:cNvPr id="5" name="Shape 87"/>
          <p:cNvSpPr txBox="1"/>
          <p:nvPr/>
        </p:nvSpPr>
        <p:spPr>
          <a:xfrm>
            <a:off x="403100" y="4215185"/>
            <a:ext cx="3994238" cy="578959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anchor="ctr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1400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  <a:sym typeface="Calibri"/>
                <a:rtl val="0"/>
              </a:rPr>
              <a:t>Информационное моделирование </a:t>
            </a:r>
          </a:p>
        </p:txBody>
      </p:sp>
      <p:sp>
        <p:nvSpPr>
          <p:cNvPr id="7" name="Shape 87"/>
          <p:cNvSpPr txBox="1"/>
          <p:nvPr/>
        </p:nvSpPr>
        <p:spPr>
          <a:xfrm>
            <a:off x="237588" y="1012186"/>
            <a:ext cx="4364038" cy="3118116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800">
                <a:solidFill>
                  <a:schemeClr val="bg1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>
                <a:solidFill>
                  <a:prstClr val="white"/>
                </a:solidFill>
                <a:ea typeface="Roboto Slab" pitchFamily="2" charset="0"/>
                <a:sym typeface="Calibri"/>
                <a:rtl val="0"/>
              </a:rPr>
              <a:t>Моделирование статистического прогнозирования.</a:t>
            </a:r>
          </a:p>
          <a:p>
            <a:pPr defTabSz="914400"/>
            <a:endParaRPr lang="ru-RU" sz="1100" kern="0" dirty="0">
              <a:solidFill>
                <a:prstClr val="white"/>
              </a:solidFill>
              <a:ea typeface="Roboto Slab" pitchFamily="2" charset="0"/>
              <a:sym typeface="Calibri"/>
              <a:rtl val="0"/>
            </a:endParaRPr>
          </a:p>
          <a:p>
            <a:pPr defTabSz="914400"/>
            <a:r>
              <a:rPr lang="ru-RU" kern="0" dirty="0">
                <a:solidFill>
                  <a:prstClr val="white"/>
                </a:solidFill>
                <a:ea typeface="Roboto Slab" pitchFamily="2" charset="0"/>
                <a:sym typeface="Calibri"/>
                <a:rtl val="0"/>
              </a:rPr>
              <a:t>Прогнозирование по регрессионной </a:t>
            </a:r>
            <a:r>
              <a:rPr lang="ru-RU" kern="0" dirty="0" smtClean="0">
                <a:solidFill>
                  <a:prstClr val="white"/>
                </a:solidFill>
                <a:ea typeface="Roboto Slab" pitchFamily="2" charset="0"/>
                <a:sym typeface="Calibri"/>
                <a:rtl val="0"/>
              </a:rPr>
              <a:t>модели</a:t>
            </a:r>
            <a:endParaRPr lang="ru-RU" kern="0" dirty="0">
              <a:solidFill>
                <a:prstClr val="white"/>
              </a:solidFill>
              <a:ea typeface="Roboto Slab" pitchFamily="2" charset="0"/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87350" y="4216910"/>
            <a:ext cx="34196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28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42000" y="1896750"/>
            <a:ext cx="6651502" cy="1779288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В 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статистике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величина </a:t>
            </a:r>
            <a:r>
              <a:rPr lang="ru-RU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</a:t>
            </a:r>
            <a:r>
              <a:rPr lang="ru-RU" sz="2000" b="1" kern="0" baseline="3000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2</a:t>
            </a:r>
            <a:r>
              <a:rPr lang="en-US" sz="2000" kern="0" baseline="3000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называется </a:t>
            </a:r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коэффициентом </a:t>
            </a:r>
            <a:r>
              <a:rPr lang="ru-RU" sz="2000" b="1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детерминированности.</a:t>
            </a:r>
          </a:p>
          <a:p>
            <a:pPr defTabSz="914400"/>
            <a:endParaRPr lang="ru-RU" sz="1200" b="1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Показывает, насколько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удачной является полученная регрессионная модель. </a:t>
            </a:r>
          </a:p>
        </p:txBody>
      </p:sp>
    </p:spTree>
    <p:extLst>
      <p:ext uri="{BB962C8B-B14F-4D97-AF65-F5344CB8AC3E}">
        <p14:creationId xmlns:p14="http://schemas.microsoft.com/office/powerpoint/2010/main" val="3338237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0" y="186750"/>
            <a:ext cx="3596155" cy="47948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12699" y="1143751"/>
            <a:ext cx="5045634" cy="123599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4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Для </a:t>
            </a:r>
            <a:r>
              <a:rPr lang="ru-RU" sz="2400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чего мы выполняли все эти построения и вычисления?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88155" y="3194911"/>
            <a:ext cx="5045634" cy="97155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400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Для чего нужны такие модели? </a:t>
            </a:r>
          </a:p>
        </p:txBody>
      </p:sp>
    </p:spTree>
    <p:extLst>
      <p:ext uri="{BB962C8B-B14F-4D97-AF65-F5344CB8AC3E}">
        <p14:creationId xmlns:p14="http://schemas.microsoft.com/office/powerpoint/2010/main" val="3667562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831570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Регрессионная математическая модель</a:t>
            </a:r>
            <a:endParaRPr lang="ru-RU" sz="2400" kern="0" dirty="0">
              <a:solidFill>
                <a:srgbClr val="C0504D">
                  <a:lumMod val="75000"/>
                </a:srgbClr>
              </a:solidFill>
              <a:latin typeface="Roboto Slab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/>
          </p:nvPr>
        </p:nvGraphicFramePr>
        <p:xfrm>
          <a:off x="335468" y="1287135"/>
          <a:ext cx="8376731" cy="3603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190313" y="1479571"/>
            <a:ext cx="3122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Квадратичная модель</a:t>
            </a:r>
            <a:endParaRPr lang="ru-RU" sz="20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-153000" y="2072117"/>
                <a:ext cx="560492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𝑦</m:t>
                      </m:r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=21,845</m:t>
                      </m:r>
                      <m:sSup>
                        <m:sSupPr>
                          <m:ctrlPr>
                            <a:rPr lang="en-US" sz="1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en-US" sz="1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𝑥</m:t>
                          </m:r>
                        </m:e>
                        <m:sup>
                          <m:r>
                            <a:rPr lang="en-US" sz="1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−106,97</m:t>
                      </m:r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𝑥</m:t>
                      </m:r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+150,21</m:t>
                      </m:r>
                    </m:oMath>
                  </m:oMathPara>
                </a14:m>
                <a:endParaRPr lang="en-US" sz="1800" kern="0" dirty="0" smtClea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en-US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𝑅</m:t>
                          </m:r>
                        </m:e>
                        <m:sup>
                          <m:r>
                            <a:rPr lang="en-US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=0,9768</m:t>
                      </m:r>
                    </m:oMath>
                  </m:oMathPara>
                </a14:m>
                <a:endParaRPr lang="ru-RU" sz="1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000" y="2072117"/>
                <a:ext cx="5604925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100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58000" y="1716750"/>
            <a:ext cx="6228494" cy="1902398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b="1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Модель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— это объект-заменитель, который 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в</a:t>
            </a: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определённых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условиях может 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заменять</a:t>
            </a: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объект-оригинал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. Модель воспроизводит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интересующие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нас свойства и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характеристики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оригинала.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5863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831570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Регрессионная математическая модель</a:t>
            </a:r>
            <a:endParaRPr lang="ru-RU" sz="2400" kern="0" dirty="0">
              <a:solidFill>
                <a:srgbClr val="C0504D">
                  <a:lumMod val="75000"/>
                </a:srgbClr>
              </a:solidFill>
              <a:latin typeface="Roboto Slab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/>
          </p:nvPr>
        </p:nvGraphicFramePr>
        <p:xfrm>
          <a:off x="335468" y="1287135"/>
          <a:ext cx="8376731" cy="3603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190313" y="1479571"/>
            <a:ext cx="3122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Квадратичная модель</a:t>
            </a:r>
            <a:endParaRPr lang="ru-RU" sz="20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-153000" y="2072117"/>
                <a:ext cx="560492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𝑦</m:t>
                      </m:r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=21,845</m:t>
                      </m:r>
                      <m:sSup>
                        <m:sSupPr>
                          <m:ctrlPr>
                            <a:rPr lang="en-US" sz="1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en-US" sz="1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𝑥</m:t>
                          </m:r>
                        </m:e>
                        <m:sup>
                          <m:r>
                            <a:rPr lang="en-US" sz="1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−106,97</m:t>
                      </m:r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𝑥</m:t>
                      </m:r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+150,21</m:t>
                      </m:r>
                    </m:oMath>
                  </m:oMathPara>
                </a14:m>
                <a:endParaRPr lang="en-US" sz="1800" kern="0" dirty="0" smtClea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en-US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𝑅</m:t>
                          </m:r>
                        </m:e>
                        <m:sup>
                          <m:r>
                            <a:rPr lang="en-US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=0,9768</m:t>
                      </m:r>
                    </m:oMath>
                  </m:oMathPara>
                </a14:m>
                <a:endParaRPr lang="ru-RU" sz="1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000" y="2072117"/>
                <a:ext cx="5604925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лилиния 2"/>
          <p:cNvSpPr/>
          <p:nvPr/>
        </p:nvSpPr>
        <p:spPr>
          <a:xfrm>
            <a:off x="3950563" y="540247"/>
            <a:ext cx="4066179" cy="3712157"/>
          </a:xfrm>
          <a:custGeom>
            <a:avLst/>
            <a:gdLst>
              <a:gd name="connsiteX0" fmla="*/ 0 w 4066179"/>
              <a:gd name="connsiteY0" fmla="*/ 3712157 h 3712157"/>
              <a:gd name="connsiteX1" fmla="*/ 550416 w 4066179"/>
              <a:gd name="connsiteY1" fmla="*/ 3614503 h 3712157"/>
              <a:gd name="connsiteX2" fmla="*/ 932155 w 4066179"/>
              <a:gd name="connsiteY2" fmla="*/ 3499093 h 3712157"/>
              <a:gd name="connsiteX3" fmla="*/ 1464816 w 4066179"/>
              <a:gd name="connsiteY3" fmla="*/ 3188374 h 3712157"/>
              <a:gd name="connsiteX4" fmla="*/ 1873188 w 4066179"/>
              <a:gd name="connsiteY4" fmla="*/ 2877656 h 3712157"/>
              <a:gd name="connsiteX5" fmla="*/ 2237173 w 4066179"/>
              <a:gd name="connsiteY5" fmla="*/ 2513671 h 3712157"/>
              <a:gd name="connsiteX6" fmla="*/ 2734322 w 4066179"/>
              <a:gd name="connsiteY6" fmla="*/ 1918868 h 3712157"/>
              <a:gd name="connsiteX7" fmla="*/ 3275860 w 4066179"/>
              <a:gd name="connsiteY7" fmla="*/ 1199776 h 3712157"/>
              <a:gd name="connsiteX8" fmla="*/ 3551068 w 4066179"/>
              <a:gd name="connsiteY8" fmla="*/ 818036 h 3712157"/>
              <a:gd name="connsiteX9" fmla="*/ 3844031 w 4066179"/>
              <a:gd name="connsiteY9" fmla="*/ 356398 h 3712157"/>
              <a:gd name="connsiteX10" fmla="*/ 4030462 w 4066179"/>
              <a:gd name="connsiteY10" fmla="*/ 54557 h 3712157"/>
              <a:gd name="connsiteX11" fmla="*/ 4065973 w 4066179"/>
              <a:gd name="connsiteY11" fmla="*/ 1291 h 371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6179" h="3712157">
                <a:moveTo>
                  <a:pt x="0" y="3712157"/>
                </a:moveTo>
                <a:cubicBezTo>
                  <a:pt x="197528" y="3681085"/>
                  <a:pt x="395057" y="3650014"/>
                  <a:pt x="550416" y="3614503"/>
                </a:cubicBezTo>
                <a:cubicBezTo>
                  <a:pt x="705775" y="3578992"/>
                  <a:pt x="779755" y="3570114"/>
                  <a:pt x="932155" y="3499093"/>
                </a:cubicBezTo>
                <a:cubicBezTo>
                  <a:pt x="1084555" y="3428071"/>
                  <a:pt x="1307977" y="3291947"/>
                  <a:pt x="1464816" y="3188374"/>
                </a:cubicBezTo>
                <a:cubicBezTo>
                  <a:pt x="1621655" y="3084801"/>
                  <a:pt x="1744462" y="2990106"/>
                  <a:pt x="1873188" y="2877656"/>
                </a:cubicBezTo>
                <a:cubicBezTo>
                  <a:pt x="2001914" y="2765205"/>
                  <a:pt x="2093651" y="2673469"/>
                  <a:pt x="2237173" y="2513671"/>
                </a:cubicBezTo>
                <a:cubicBezTo>
                  <a:pt x="2380695" y="2353873"/>
                  <a:pt x="2561208" y="2137850"/>
                  <a:pt x="2734322" y="1918868"/>
                </a:cubicBezTo>
                <a:cubicBezTo>
                  <a:pt x="2907437" y="1699885"/>
                  <a:pt x="3139736" y="1383248"/>
                  <a:pt x="3275860" y="1199776"/>
                </a:cubicBezTo>
                <a:cubicBezTo>
                  <a:pt x="3411984" y="1016304"/>
                  <a:pt x="3456373" y="958599"/>
                  <a:pt x="3551068" y="818036"/>
                </a:cubicBezTo>
                <a:cubicBezTo>
                  <a:pt x="3645763" y="677473"/>
                  <a:pt x="3764132" y="483644"/>
                  <a:pt x="3844031" y="356398"/>
                </a:cubicBezTo>
                <a:cubicBezTo>
                  <a:pt x="3923930" y="229152"/>
                  <a:pt x="3993472" y="113741"/>
                  <a:pt x="4030462" y="54557"/>
                </a:cubicBezTo>
                <a:cubicBezTo>
                  <a:pt x="4067452" y="-4627"/>
                  <a:pt x="4066712" y="-1668"/>
                  <a:pt x="4065973" y="1291"/>
                </a:cubicBezTo>
              </a:path>
            </a:pathLst>
          </a:cu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prstClr val="black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8090466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/>
      <p:bldP spid="13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861750"/>
            <a:ext cx="2418565" cy="305663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1222821" y="153952"/>
            <a:ext cx="7489379" cy="30174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267013 w 7479683"/>
              <a:gd name="connsiteY0" fmla="*/ 2990389 h 2025954"/>
              <a:gd name="connsiteX1" fmla="*/ 1210736 w 7479683"/>
              <a:gd name="connsiteY1" fmla="*/ 3046666 h 2025954"/>
              <a:gd name="connsiteX2" fmla="*/ 1154459 w 7479683"/>
              <a:gd name="connsiteY2" fmla="*/ 2990389 h 2025954"/>
              <a:gd name="connsiteX3" fmla="*/ 1210736 w 7479683"/>
              <a:gd name="connsiteY3" fmla="*/ 2934112 h 2025954"/>
              <a:gd name="connsiteX4" fmla="*/ 1267013 w 7479683"/>
              <a:gd name="connsiteY4" fmla="*/ 2990389 h 2025954"/>
              <a:gd name="connsiteX0" fmla="*/ 1728697 w 7479683"/>
              <a:gd name="connsiteY0" fmla="*/ 2673416 h 2025954"/>
              <a:gd name="connsiteX1" fmla="*/ 1616144 w 7479683"/>
              <a:gd name="connsiteY1" fmla="*/ 2785969 h 2025954"/>
              <a:gd name="connsiteX2" fmla="*/ 1503591 w 7479683"/>
              <a:gd name="connsiteY2" fmla="*/ 2673416 h 2025954"/>
              <a:gd name="connsiteX3" fmla="*/ 1616144 w 7479683"/>
              <a:gd name="connsiteY3" fmla="*/ 2560863 h 2025954"/>
              <a:gd name="connsiteX4" fmla="*/ 1728697 w 7479683"/>
              <a:gd name="connsiteY4" fmla="*/ 2673416 h 2025954"/>
              <a:gd name="connsiteX0" fmla="*/ 2279049 w 7479683"/>
              <a:gd name="connsiteY0" fmla="*/ 2287117 h 2025954"/>
              <a:gd name="connsiteX1" fmla="*/ 2110219 w 7479683"/>
              <a:gd name="connsiteY1" fmla="*/ 2455947 h 2025954"/>
              <a:gd name="connsiteX2" fmla="*/ 1941389 w 7479683"/>
              <a:gd name="connsiteY2" fmla="*/ 2287117 h 2025954"/>
              <a:gd name="connsiteX3" fmla="*/ 2110219 w 7479683"/>
              <a:gd name="connsiteY3" fmla="*/ 2118287 h 2025954"/>
              <a:gd name="connsiteX4" fmla="*/ 2279049 w 7479683"/>
              <a:gd name="connsiteY4" fmla="*/ 2287117 h 2025954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2116452 w 7489379"/>
              <a:gd name="connsiteY1" fmla="*/ 2449335 h 3040054"/>
              <a:gd name="connsiteX2" fmla="*/ 1947622 w 7489379"/>
              <a:gd name="connsiteY2" fmla="*/ 2280505 h 3040054"/>
              <a:gd name="connsiteX3" fmla="*/ 2116452 w 7489379"/>
              <a:gd name="connsiteY3" fmla="*/ 2111675 h 3040054"/>
              <a:gd name="connsiteX4" fmla="*/ 2285282 w 7489379"/>
              <a:gd name="connsiteY4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1947622 w 7489379"/>
              <a:gd name="connsiteY1" fmla="*/ 2280505 h 3040054"/>
              <a:gd name="connsiteX2" fmla="*/ 2116452 w 7489379"/>
              <a:gd name="connsiteY2" fmla="*/ 2111675 h 3040054"/>
              <a:gd name="connsiteX3" fmla="*/ 2285282 w 7489379"/>
              <a:gd name="connsiteY3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1947622 w 7489379"/>
              <a:gd name="connsiteY1" fmla="*/ 2280505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734930 w 7489379"/>
              <a:gd name="connsiteY3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734930 w 7489379"/>
              <a:gd name="connsiteY3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73246 w 7489379"/>
              <a:gd name="connsiteY3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273246 w 7489379"/>
              <a:gd name="connsiteY2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509824 w 7489379"/>
              <a:gd name="connsiteY1" fmla="*/ 2666804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184689 w 7489379"/>
              <a:gd name="connsiteY1" fmla="*/ 2303083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184689 w 7489379"/>
              <a:gd name="connsiteY1" fmla="*/ 2303083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275000 w 7489379"/>
              <a:gd name="connsiteY1" fmla="*/ 2280505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6434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7489379" h="3017476">
                <a:moveTo>
                  <a:pt x="1273246" y="2983777"/>
                </a:moveTo>
                <a:cubicBezTo>
                  <a:pt x="1273246" y="2983777"/>
                  <a:pt x="1304495" y="3017476"/>
                  <a:pt x="1273414" y="3017476"/>
                </a:cubicBezTo>
                <a:lnTo>
                  <a:pt x="1273246" y="2983777"/>
                </a:lnTo>
                <a:close/>
              </a:path>
              <a:path w="7489379" h="3017476">
                <a:moveTo>
                  <a:pt x="1734930" y="2666804"/>
                </a:moveTo>
                <a:lnTo>
                  <a:pt x="1746891" y="2678093"/>
                </a:lnTo>
                <a:cubicBezTo>
                  <a:pt x="1765650" y="2659334"/>
                  <a:pt x="1734930" y="2666804"/>
                  <a:pt x="1734930" y="2666804"/>
                </a:cubicBezTo>
                <a:close/>
              </a:path>
              <a:path w="7489379" h="3017476">
                <a:moveTo>
                  <a:pt x="2285282" y="2280505"/>
                </a:moveTo>
                <a:cubicBezTo>
                  <a:pt x="2285282" y="2280505"/>
                  <a:pt x="2303138" y="2308643"/>
                  <a:pt x="2275000" y="2280505"/>
                </a:cubicBezTo>
                <a:lnTo>
                  <a:pt x="2285282" y="2280505"/>
                </a:lnTo>
                <a:close/>
              </a:path>
              <a:path w="43256" h="6434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7" name="Выноска-облако 5"/>
          <p:cNvSpPr/>
          <p:nvPr/>
        </p:nvSpPr>
        <p:spPr>
          <a:xfrm>
            <a:off x="7217148" y="604234"/>
            <a:ext cx="610279" cy="35714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267013 w 7479683"/>
              <a:gd name="connsiteY0" fmla="*/ 2990389 h 2025954"/>
              <a:gd name="connsiteX1" fmla="*/ 1210736 w 7479683"/>
              <a:gd name="connsiteY1" fmla="*/ 3046666 h 2025954"/>
              <a:gd name="connsiteX2" fmla="*/ 1154459 w 7479683"/>
              <a:gd name="connsiteY2" fmla="*/ 2990389 h 2025954"/>
              <a:gd name="connsiteX3" fmla="*/ 1210736 w 7479683"/>
              <a:gd name="connsiteY3" fmla="*/ 2934112 h 2025954"/>
              <a:gd name="connsiteX4" fmla="*/ 1267013 w 7479683"/>
              <a:gd name="connsiteY4" fmla="*/ 2990389 h 2025954"/>
              <a:gd name="connsiteX0" fmla="*/ 1728697 w 7479683"/>
              <a:gd name="connsiteY0" fmla="*/ 2673416 h 2025954"/>
              <a:gd name="connsiteX1" fmla="*/ 1616144 w 7479683"/>
              <a:gd name="connsiteY1" fmla="*/ 2785969 h 2025954"/>
              <a:gd name="connsiteX2" fmla="*/ 1503591 w 7479683"/>
              <a:gd name="connsiteY2" fmla="*/ 2673416 h 2025954"/>
              <a:gd name="connsiteX3" fmla="*/ 1616144 w 7479683"/>
              <a:gd name="connsiteY3" fmla="*/ 2560863 h 2025954"/>
              <a:gd name="connsiteX4" fmla="*/ 1728697 w 7479683"/>
              <a:gd name="connsiteY4" fmla="*/ 2673416 h 2025954"/>
              <a:gd name="connsiteX0" fmla="*/ 2279049 w 7479683"/>
              <a:gd name="connsiteY0" fmla="*/ 2287117 h 2025954"/>
              <a:gd name="connsiteX1" fmla="*/ 2110219 w 7479683"/>
              <a:gd name="connsiteY1" fmla="*/ 2455947 h 2025954"/>
              <a:gd name="connsiteX2" fmla="*/ 1941389 w 7479683"/>
              <a:gd name="connsiteY2" fmla="*/ 2287117 h 2025954"/>
              <a:gd name="connsiteX3" fmla="*/ 2110219 w 7479683"/>
              <a:gd name="connsiteY3" fmla="*/ 2118287 h 2025954"/>
              <a:gd name="connsiteX4" fmla="*/ 2279049 w 7479683"/>
              <a:gd name="connsiteY4" fmla="*/ 2287117 h 2025954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2116452 w 7489379"/>
              <a:gd name="connsiteY1" fmla="*/ 2449335 h 3040054"/>
              <a:gd name="connsiteX2" fmla="*/ 1947622 w 7489379"/>
              <a:gd name="connsiteY2" fmla="*/ 2280505 h 3040054"/>
              <a:gd name="connsiteX3" fmla="*/ 2116452 w 7489379"/>
              <a:gd name="connsiteY3" fmla="*/ 2111675 h 3040054"/>
              <a:gd name="connsiteX4" fmla="*/ 2285282 w 7489379"/>
              <a:gd name="connsiteY4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1947622 w 7489379"/>
              <a:gd name="connsiteY1" fmla="*/ 2280505 h 3040054"/>
              <a:gd name="connsiteX2" fmla="*/ 2116452 w 7489379"/>
              <a:gd name="connsiteY2" fmla="*/ 2111675 h 3040054"/>
              <a:gd name="connsiteX3" fmla="*/ 2285282 w 7489379"/>
              <a:gd name="connsiteY3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1947622 w 7489379"/>
              <a:gd name="connsiteY1" fmla="*/ 2280505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734930 w 7489379"/>
              <a:gd name="connsiteY3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734930 w 7489379"/>
              <a:gd name="connsiteY3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73246 w 7489379"/>
              <a:gd name="connsiteY3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273246 w 7489379"/>
              <a:gd name="connsiteY2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509824 w 7489379"/>
              <a:gd name="connsiteY1" fmla="*/ 2666804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184689 w 7489379"/>
              <a:gd name="connsiteY1" fmla="*/ 2303083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184689 w 7489379"/>
              <a:gd name="connsiteY1" fmla="*/ 2303083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275000 w 7489379"/>
              <a:gd name="connsiteY1" fmla="*/ 2280505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2431389 w 7489379"/>
              <a:gd name="connsiteY0" fmla="*/ 1922233 h 3017476"/>
              <a:gd name="connsiteX1" fmla="*/ 2275000 w 7489379"/>
              <a:gd name="connsiteY1" fmla="*/ 2280505 h 3017476"/>
              <a:gd name="connsiteX2" fmla="*/ 2431389 w 7489379"/>
              <a:gd name="connsiteY2" fmla="*/ 1922233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2431389 w 7489379"/>
              <a:gd name="connsiteY0" fmla="*/ 1922233 h 3017476"/>
              <a:gd name="connsiteX1" fmla="*/ 2158103 w 7489379"/>
              <a:gd name="connsiteY1" fmla="*/ 1880898 h 3017476"/>
              <a:gd name="connsiteX2" fmla="*/ 2431389 w 7489379"/>
              <a:gd name="connsiteY2" fmla="*/ 1922233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910256 w 7489379"/>
              <a:gd name="connsiteY0" fmla="*/ 1922707 h 3017476"/>
              <a:gd name="connsiteX1" fmla="*/ 1746891 w 7489379"/>
              <a:gd name="connsiteY1" fmla="*/ 2678093 h 3017476"/>
              <a:gd name="connsiteX2" fmla="*/ 1910256 w 7489379"/>
              <a:gd name="connsiteY2" fmla="*/ 1922707 h 3017476"/>
              <a:gd name="connsiteX0" fmla="*/ 2431389 w 7489379"/>
              <a:gd name="connsiteY0" fmla="*/ 1922233 h 3017476"/>
              <a:gd name="connsiteX1" fmla="*/ 2158103 w 7489379"/>
              <a:gd name="connsiteY1" fmla="*/ 1880898 h 3017476"/>
              <a:gd name="connsiteX2" fmla="*/ 2431389 w 7489379"/>
              <a:gd name="connsiteY2" fmla="*/ 1922233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910256 w 7489379"/>
              <a:gd name="connsiteY0" fmla="*/ 1922707 h 3017476"/>
              <a:gd name="connsiteX1" fmla="*/ 1746891 w 7489379"/>
              <a:gd name="connsiteY1" fmla="*/ 2678093 h 3017476"/>
              <a:gd name="connsiteX2" fmla="*/ 1910256 w 7489379"/>
              <a:gd name="connsiteY2" fmla="*/ 1922707 h 3017476"/>
              <a:gd name="connsiteX0" fmla="*/ 2431389 w 7489379"/>
              <a:gd name="connsiteY0" fmla="*/ 1922233 h 3017476"/>
              <a:gd name="connsiteX1" fmla="*/ 2158103 w 7489379"/>
              <a:gd name="connsiteY1" fmla="*/ 1880898 h 3017476"/>
              <a:gd name="connsiteX2" fmla="*/ 2431389 w 7489379"/>
              <a:gd name="connsiteY2" fmla="*/ 1922233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910256 w 7489379"/>
              <a:gd name="connsiteY0" fmla="*/ 1922707 h 3017476"/>
              <a:gd name="connsiteX1" fmla="*/ 1659219 w 7489379"/>
              <a:gd name="connsiteY1" fmla="*/ 1878879 h 3017476"/>
              <a:gd name="connsiteX2" fmla="*/ 1910256 w 7489379"/>
              <a:gd name="connsiteY2" fmla="*/ 1922707 h 3017476"/>
              <a:gd name="connsiteX0" fmla="*/ 2431389 w 7489379"/>
              <a:gd name="connsiteY0" fmla="*/ 1922233 h 3017476"/>
              <a:gd name="connsiteX1" fmla="*/ 2158103 w 7489379"/>
              <a:gd name="connsiteY1" fmla="*/ 1880898 h 3017476"/>
              <a:gd name="connsiteX2" fmla="*/ 2431389 w 7489379"/>
              <a:gd name="connsiteY2" fmla="*/ 1922233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910256 w 7489379"/>
              <a:gd name="connsiteY0" fmla="*/ 1922707 h 3017476"/>
              <a:gd name="connsiteX1" fmla="*/ 1659219 w 7489379"/>
              <a:gd name="connsiteY1" fmla="*/ 1878879 h 3017476"/>
              <a:gd name="connsiteX2" fmla="*/ 1910256 w 7489379"/>
              <a:gd name="connsiteY2" fmla="*/ 1922707 h 3017476"/>
              <a:gd name="connsiteX0" fmla="*/ 2431389 w 7489379"/>
              <a:gd name="connsiteY0" fmla="*/ 1922233 h 3017476"/>
              <a:gd name="connsiteX1" fmla="*/ 2158103 w 7489379"/>
              <a:gd name="connsiteY1" fmla="*/ 1880898 h 3017476"/>
              <a:gd name="connsiteX2" fmla="*/ 2431389 w 7489379"/>
              <a:gd name="connsiteY2" fmla="*/ 1922233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3172744 w 7489379"/>
              <a:gd name="connsiteY0" fmla="*/ 1936526 h 3017476"/>
              <a:gd name="connsiteX1" fmla="*/ 1273414 w 7489379"/>
              <a:gd name="connsiteY1" fmla="*/ 3017476 h 3017476"/>
              <a:gd name="connsiteX2" fmla="*/ 3172744 w 7489379"/>
              <a:gd name="connsiteY2" fmla="*/ 1936526 h 3017476"/>
              <a:gd name="connsiteX0" fmla="*/ 1910256 w 7489379"/>
              <a:gd name="connsiteY0" fmla="*/ 1922707 h 3017476"/>
              <a:gd name="connsiteX1" fmla="*/ 1659219 w 7489379"/>
              <a:gd name="connsiteY1" fmla="*/ 1878879 h 3017476"/>
              <a:gd name="connsiteX2" fmla="*/ 1910256 w 7489379"/>
              <a:gd name="connsiteY2" fmla="*/ 1922707 h 3017476"/>
              <a:gd name="connsiteX0" fmla="*/ 2431389 w 7489379"/>
              <a:gd name="connsiteY0" fmla="*/ 1922233 h 3017476"/>
              <a:gd name="connsiteX1" fmla="*/ 2158103 w 7489379"/>
              <a:gd name="connsiteY1" fmla="*/ 1880898 h 3017476"/>
              <a:gd name="connsiteX2" fmla="*/ 2431389 w 7489379"/>
              <a:gd name="connsiteY2" fmla="*/ 1922233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3172744 w 7489379"/>
              <a:gd name="connsiteY0" fmla="*/ 1936526 h 3017476"/>
              <a:gd name="connsiteX1" fmla="*/ 1273414 w 7489379"/>
              <a:gd name="connsiteY1" fmla="*/ 3017476 h 3017476"/>
              <a:gd name="connsiteX2" fmla="*/ 3172744 w 7489379"/>
              <a:gd name="connsiteY2" fmla="*/ 1936526 h 3017476"/>
              <a:gd name="connsiteX0" fmla="*/ 1910256 w 7489379"/>
              <a:gd name="connsiteY0" fmla="*/ 1922707 h 3017476"/>
              <a:gd name="connsiteX1" fmla="*/ 1659219 w 7489379"/>
              <a:gd name="connsiteY1" fmla="*/ 1878879 h 3017476"/>
              <a:gd name="connsiteX2" fmla="*/ 1910256 w 7489379"/>
              <a:gd name="connsiteY2" fmla="*/ 1922707 h 3017476"/>
              <a:gd name="connsiteX0" fmla="*/ 2431389 w 7489379"/>
              <a:gd name="connsiteY0" fmla="*/ 1922233 h 3017476"/>
              <a:gd name="connsiteX1" fmla="*/ 2158103 w 7489379"/>
              <a:gd name="connsiteY1" fmla="*/ 1880898 h 3017476"/>
              <a:gd name="connsiteX2" fmla="*/ 2431389 w 7489379"/>
              <a:gd name="connsiteY2" fmla="*/ 1922233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44069"/>
              <a:gd name="connsiteX1" fmla="*/ 5659 w 43256"/>
              <a:gd name="connsiteY1" fmla="*/ 6766 h 44069"/>
              <a:gd name="connsiteX2" fmla="*/ 14041 w 43256"/>
              <a:gd name="connsiteY2" fmla="*/ 5061 h 44069"/>
              <a:gd name="connsiteX3" fmla="*/ 22492 w 43256"/>
              <a:gd name="connsiteY3" fmla="*/ 3291 h 44069"/>
              <a:gd name="connsiteX4" fmla="*/ 25785 w 43256"/>
              <a:gd name="connsiteY4" fmla="*/ 59 h 44069"/>
              <a:gd name="connsiteX5" fmla="*/ 29869 w 43256"/>
              <a:gd name="connsiteY5" fmla="*/ 2340 h 44069"/>
              <a:gd name="connsiteX6" fmla="*/ 35499 w 43256"/>
              <a:gd name="connsiteY6" fmla="*/ 549 h 44069"/>
              <a:gd name="connsiteX7" fmla="*/ 38354 w 43256"/>
              <a:gd name="connsiteY7" fmla="*/ 5435 h 44069"/>
              <a:gd name="connsiteX8" fmla="*/ 42018 w 43256"/>
              <a:gd name="connsiteY8" fmla="*/ 10177 h 44069"/>
              <a:gd name="connsiteX9" fmla="*/ 41854 w 43256"/>
              <a:gd name="connsiteY9" fmla="*/ 15319 h 44069"/>
              <a:gd name="connsiteX10" fmla="*/ 43052 w 43256"/>
              <a:gd name="connsiteY10" fmla="*/ 23181 h 44069"/>
              <a:gd name="connsiteX11" fmla="*/ 37440 w 43256"/>
              <a:gd name="connsiteY11" fmla="*/ 30063 h 44069"/>
              <a:gd name="connsiteX12" fmla="*/ 35431 w 43256"/>
              <a:gd name="connsiteY12" fmla="*/ 35960 h 44069"/>
              <a:gd name="connsiteX13" fmla="*/ 28591 w 43256"/>
              <a:gd name="connsiteY13" fmla="*/ 36674 h 44069"/>
              <a:gd name="connsiteX14" fmla="*/ 23703 w 43256"/>
              <a:gd name="connsiteY14" fmla="*/ 42965 h 44069"/>
              <a:gd name="connsiteX15" fmla="*/ 16516 w 43256"/>
              <a:gd name="connsiteY15" fmla="*/ 39125 h 44069"/>
              <a:gd name="connsiteX16" fmla="*/ 5840 w 43256"/>
              <a:gd name="connsiteY16" fmla="*/ 35331 h 44069"/>
              <a:gd name="connsiteX17" fmla="*/ 1146 w 43256"/>
              <a:gd name="connsiteY17" fmla="*/ 31109 h 44069"/>
              <a:gd name="connsiteX18" fmla="*/ 2149 w 43256"/>
              <a:gd name="connsiteY18" fmla="*/ 25410 h 44069"/>
              <a:gd name="connsiteX19" fmla="*/ 31 w 43256"/>
              <a:gd name="connsiteY19" fmla="*/ 19563 h 44069"/>
              <a:gd name="connsiteX20" fmla="*/ 3899 w 43256"/>
              <a:gd name="connsiteY20" fmla="*/ 14366 h 44069"/>
              <a:gd name="connsiteX21" fmla="*/ 3936 w 43256"/>
              <a:gd name="connsiteY21" fmla="*/ 14229 h 44069"/>
              <a:gd name="connsiteX0" fmla="*/ 3172744 w 7489379"/>
              <a:gd name="connsiteY0" fmla="*/ 1936526 h 2066686"/>
              <a:gd name="connsiteX1" fmla="*/ 3815788 w 7489379"/>
              <a:gd name="connsiteY1" fmla="*/ 2066686 h 2066686"/>
              <a:gd name="connsiteX2" fmla="*/ 3172744 w 7489379"/>
              <a:gd name="connsiteY2" fmla="*/ 1936526 h 2066686"/>
              <a:gd name="connsiteX0" fmla="*/ 1910256 w 7489379"/>
              <a:gd name="connsiteY0" fmla="*/ 1922707 h 2066686"/>
              <a:gd name="connsiteX1" fmla="*/ 1659219 w 7489379"/>
              <a:gd name="connsiteY1" fmla="*/ 1878879 h 2066686"/>
              <a:gd name="connsiteX2" fmla="*/ 1910256 w 7489379"/>
              <a:gd name="connsiteY2" fmla="*/ 1922707 h 2066686"/>
              <a:gd name="connsiteX0" fmla="*/ 2431389 w 7489379"/>
              <a:gd name="connsiteY0" fmla="*/ 1922233 h 2066686"/>
              <a:gd name="connsiteX1" fmla="*/ 2158103 w 7489379"/>
              <a:gd name="connsiteY1" fmla="*/ 1880898 h 2066686"/>
              <a:gd name="connsiteX2" fmla="*/ 2431389 w 7489379"/>
              <a:gd name="connsiteY2" fmla="*/ 1922233 h 2066686"/>
              <a:gd name="connsiteX0" fmla="*/ 4729 w 43256"/>
              <a:gd name="connsiteY0" fmla="*/ 26036 h 44069"/>
              <a:gd name="connsiteX1" fmla="*/ 2196 w 43256"/>
              <a:gd name="connsiteY1" fmla="*/ 25239 h 44069"/>
              <a:gd name="connsiteX2" fmla="*/ 6964 w 43256"/>
              <a:gd name="connsiteY2" fmla="*/ 34758 h 44069"/>
              <a:gd name="connsiteX3" fmla="*/ 5856 w 43256"/>
              <a:gd name="connsiteY3" fmla="*/ 35139 h 44069"/>
              <a:gd name="connsiteX4" fmla="*/ 16514 w 43256"/>
              <a:gd name="connsiteY4" fmla="*/ 38949 h 44069"/>
              <a:gd name="connsiteX5" fmla="*/ 15846 w 43256"/>
              <a:gd name="connsiteY5" fmla="*/ 37209 h 44069"/>
              <a:gd name="connsiteX6" fmla="*/ 28863 w 43256"/>
              <a:gd name="connsiteY6" fmla="*/ 34610 h 44069"/>
              <a:gd name="connsiteX7" fmla="*/ 28596 w 43256"/>
              <a:gd name="connsiteY7" fmla="*/ 36519 h 44069"/>
              <a:gd name="connsiteX8" fmla="*/ 34165 w 43256"/>
              <a:gd name="connsiteY8" fmla="*/ 22813 h 44069"/>
              <a:gd name="connsiteX9" fmla="*/ 37416 w 43256"/>
              <a:gd name="connsiteY9" fmla="*/ 29949 h 44069"/>
              <a:gd name="connsiteX10" fmla="*/ 41834 w 43256"/>
              <a:gd name="connsiteY10" fmla="*/ 15213 h 44069"/>
              <a:gd name="connsiteX11" fmla="*/ 40386 w 43256"/>
              <a:gd name="connsiteY11" fmla="*/ 17889 h 44069"/>
              <a:gd name="connsiteX12" fmla="*/ 38360 w 43256"/>
              <a:gd name="connsiteY12" fmla="*/ 5285 h 44069"/>
              <a:gd name="connsiteX13" fmla="*/ 38436 w 43256"/>
              <a:gd name="connsiteY13" fmla="*/ 6549 h 44069"/>
              <a:gd name="connsiteX14" fmla="*/ 29114 w 43256"/>
              <a:gd name="connsiteY14" fmla="*/ 3811 h 44069"/>
              <a:gd name="connsiteX15" fmla="*/ 29856 w 43256"/>
              <a:gd name="connsiteY15" fmla="*/ 2199 h 44069"/>
              <a:gd name="connsiteX16" fmla="*/ 22177 w 43256"/>
              <a:gd name="connsiteY16" fmla="*/ 4579 h 44069"/>
              <a:gd name="connsiteX17" fmla="*/ 22536 w 43256"/>
              <a:gd name="connsiteY17" fmla="*/ 3189 h 44069"/>
              <a:gd name="connsiteX18" fmla="*/ 14036 w 43256"/>
              <a:gd name="connsiteY18" fmla="*/ 5051 h 44069"/>
              <a:gd name="connsiteX19" fmla="*/ 15336 w 43256"/>
              <a:gd name="connsiteY19" fmla="*/ 6399 h 44069"/>
              <a:gd name="connsiteX20" fmla="*/ 4163 w 43256"/>
              <a:gd name="connsiteY20" fmla="*/ 15648 h 44069"/>
              <a:gd name="connsiteX21" fmla="*/ 3936 w 43256"/>
              <a:gd name="connsiteY21" fmla="*/ 14229 h 44069"/>
              <a:gd name="connsiteX0" fmla="*/ 3936 w 43256"/>
              <a:gd name="connsiteY0" fmla="*/ 14229 h 44069"/>
              <a:gd name="connsiteX1" fmla="*/ 5659 w 43256"/>
              <a:gd name="connsiteY1" fmla="*/ 6766 h 44069"/>
              <a:gd name="connsiteX2" fmla="*/ 14041 w 43256"/>
              <a:gd name="connsiteY2" fmla="*/ 5061 h 44069"/>
              <a:gd name="connsiteX3" fmla="*/ 22492 w 43256"/>
              <a:gd name="connsiteY3" fmla="*/ 3291 h 44069"/>
              <a:gd name="connsiteX4" fmla="*/ 25785 w 43256"/>
              <a:gd name="connsiteY4" fmla="*/ 59 h 44069"/>
              <a:gd name="connsiteX5" fmla="*/ 29869 w 43256"/>
              <a:gd name="connsiteY5" fmla="*/ 2340 h 44069"/>
              <a:gd name="connsiteX6" fmla="*/ 35499 w 43256"/>
              <a:gd name="connsiteY6" fmla="*/ 549 h 44069"/>
              <a:gd name="connsiteX7" fmla="*/ 38354 w 43256"/>
              <a:gd name="connsiteY7" fmla="*/ 5435 h 44069"/>
              <a:gd name="connsiteX8" fmla="*/ 42018 w 43256"/>
              <a:gd name="connsiteY8" fmla="*/ 10177 h 44069"/>
              <a:gd name="connsiteX9" fmla="*/ 41854 w 43256"/>
              <a:gd name="connsiteY9" fmla="*/ 15319 h 44069"/>
              <a:gd name="connsiteX10" fmla="*/ 43052 w 43256"/>
              <a:gd name="connsiteY10" fmla="*/ 23181 h 44069"/>
              <a:gd name="connsiteX11" fmla="*/ 37440 w 43256"/>
              <a:gd name="connsiteY11" fmla="*/ 30063 h 44069"/>
              <a:gd name="connsiteX12" fmla="*/ 35431 w 43256"/>
              <a:gd name="connsiteY12" fmla="*/ 35960 h 44069"/>
              <a:gd name="connsiteX13" fmla="*/ 28591 w 43256"/>
              <a:gd name="connsiteY13" fmla="*/ 36674 h 44069"/>
              <a:gd name="connsiteX14" fmla="*/ 23703 w 43256"/>
              <a:gd name="connsiteY14" fmla="*/ 42965 h 44069"/>
              <a:gd name="connsiteX15" fmla="*/ 16516 w 43256"/>
              <a:gd name="connsiteY15" fmla="*/ 39125 h 44069"/>
              <a:gd name="connsiteX16" fmla="*/ 5840 w 43256"/>
              <a:gd name="connsiteY16" fmla="*/ 35331 h 44069"/>
              <a:gd name="connsiteX17" fmla="*/ 1146 w 43256"/>
              <a:gd name="connsiteY17" fmla="*/ 31109 h 44069"/>
              <a:gd name="connsiteX18" fmla="*/ 2149 w 43256"/>
              <a:gd name="connsiteY18" fmla="*/ 25410 h 44069"/>
              <a:gd name="connsiteX19" fmla="*/ 31 w 43256"/>
              <a:gd name="connsiteY19" fmla="*/ 19563 h 44069"/>
              <a:gd name="connsiteX20" fmla="*/ 3899 w 43256"/>
              <a:gd name="connsiteY20" fmla="*/ 14366 h 44069"/>
              <a:gd name="connsiteX21" fmla="*/ 3936 w 43256"/>
              <a:gd name="connsiteY21" fmla="*/ 14229 h 44069"/>
              <a:gd name="connsiteX0" fmla="*/ 3172744 w 7489379"/>
              <a:gd name="connsiteY0" fmla="*/ 1936526 h 2066686"/>
              <a:gd name="connsiteX1" fmla="*/ 3815788 w 7489379"/>
              <a:gd name="connsiteY1" fmla="*/ 2066686 h 2066686"/>
              <a:gd name="connsiteX2" fmla="*/ 3172744 w 7489379"/>
              <a:gd name="connsiteY2" fmla="*/ 1936526 h 2066686"/>
              <a:gd name="connsiteX0" fmla="*/ 1910256 w 7489379"/>
              <a:gd name="connsiteY0" fmla="*/ 1922707 h 2066686"/>
              <a:gd name="connsiteX1" fmla="*/ 1659219 w 7489379"/>
              <a:gd name="connsiteY1" fmla="*/ 1878879 h 2066686"/>
              <a:gd name="connsiteX2" fmla="*/ 1910256 w 7489379"/>
              <a:gd name="connsiteY2" fmla="*/ 1922707 h 2066686"/>
              <a:gd name="connsiteX0" fmla="*/ 2431389 w 7489379"/>
              <a:gd name="connsiteY0" fmla="*/ 1922233 h 2066686"/>
              <a:gd name="connsiteX1" fmla="*/ 2158103 w 7489379"/>
              <a:gd name="connsiteY1" fmla="*/ 1880898 h 2066686"/>
              <a:gd name="connsiteX2" fmla="*/ 2431389 w 7489379"/>
              <a:gd name="connsiteY2" fmla="*/ 1922233 h 2066686"/>
              <a:gd name="connsiteX0" fmla="*/ 4729 w 43256"/>
              <a:gd name="connsiteY0" fmla="*/ 26036 h 44069"/>
              <a:gd name="connsiteX1" fmla="*/ 2196 w 43256"/>
              <a:gd name="connsiteY1" fmla="*/ 25239 h 44069"/>
              <a:gd name="connsiteX2" fmla="*/ 6964 w 43256"/>
              <a:gd name="connsiteY2" fmla="*/ 34758 h 44069"/>
              <a:gd name="connsiteX3" fmla="*/ 5856 w 43256"/>
              <a:gd name="connsiteY3" fmla="*/ 35139 h 44069"/>
              <a:gd name="connsiteX4" fmla="*/ 16514 w 43256"/>
              <a:gd name="connsiteY4" fmla="*/ 38949 h 44069"/>
              <a:gd name="connsiteX5" fmla="*/ 15846 w 43256"/>
              <a:gd name="connsiteY5" fmla="*/ 37209 h 44069"/>
              <a:gd name="connsiteX6" fmla="*/ 28863 w 43256"/>
              <a:gd name="connsiteY6" fmla="*/ 34610 h 44069"/>
              <a:gd name="connsiteX7" fmla="*/ 28596 w 43256"/>
              <a:gd name="connsiteY7" fmla="*/ 36519 h 44069"/>
              <a:gd name="connsiteX8" fmla="*/ 34165 w 43256"/>
              <a:gd name="connsiteY8" fmla="*/ 22813 h 44069"/>
              <a:gd name="connsiteX9" fmla="*/ 37416 w 43256"/>
              <a:gd name="connsiteY9" fmla="*/ 29949 h 44069"/>
              <a:gd name="connsiteX10" fmla="*/ 41834 w 43256"/>
              <a:gd name="connsiteY10" fmla="*/ 15213 h 44069"/>
              <a:gd name="connsiteX11" fmla="*/ 40386 w 43256"/>
              <a:gd name="connsiteY11" fmla="*/ 17889 h 44069"/>
              <a:gd name="connsiteX12" fmla="*/ 38360 w 43256"/>
              <a:gd name="connsiteY12" fmla="*/ 5285 h 44069"/>
              <a:gd name="connsiteX13" fmla="*/ 38436 w 43256"/>
              <a:gd name="connsiteY13" fmla="*/ 6549 h 44069"/>
              <a:gd name="connsiteX14" fmla="*/ 29114 w 43256"/>
              <a:gd name="connsiteY14" fmla="*/ 3811 h 44069"/>
              <a:gd name="connsiteX15" fmla="*/ 29856 w 43256"/>
              <a:gd name="connsiteY15" fmla="*/ 2199 h 44069"/>
              <a:gd name="connsiteX16" fmla="*/ 22177 w 43256"/>
              <a:gd name="connsiteY16" fmla="*/ 4579 h 44069"/>
              <a:gd name="connsiteX17" fmla="*/ 22536 w 43256"/>
              <a:gd name="connsiteY17" fmla="*/ 3189 h 44069"/>
              <a:gd name="connsiteX18" fmla="*/ 14036 w 43256"/>
              <a:gd name="connsiteY18" fmla="*/ 5051 h 44069"/>
              <a:gd name="connsiteX19" fmla="*/ 15336 w 43256"/>
              <a:gd name="connsiteY19" fmla="*/ 6399 h 44069"/>
              <a:gd name="connsiteX20" fmla="*/ 4163 w 43256"/>
              <a:gd name="connsiteY20" fmla="*/ 15648 h 44069"/>
              <a:gd name="connsiteX21" fmla="*/ 3936 w 43256"/>
              <a:gd name="connsiteY21" fmla="*/ 14229 h 4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406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7489379" h="2066686">
                <a:moveTo>
                  <a:pt x="3172744" y="1936526"/>
                </a:moveTo>
                <a:lnTo>
                  <a:pt x="3815788" y="2066686"/>
                </a:lnTo>
                <a:cubicBezTo>
                  <a:pt x="3572224" y="2009525"/>
                  <a:pt x="3416308" y="1993693"/>
                  <a:pt x="3172744" y="1936526"/>
                </a:cubicBezTo>
                <a:close/>
              </a:path>
              <a:path w="7489379" h="2066686">
                <a:moveTo>
                  <a:pt x="1910256" y="1922707"/>
                </a:moveTo>
                <a:cubicBezTo>
                  <a:pt x="1709694" y="1898912"/>
                  <a:pt x="1509119" y="1792437"/>
                  <a:pt x="1659219" y="1878879"/>
                </a:cubicBezTo>
                <a:cubicBezTo>
                  <a:pt x="1677978" y="1860120"/>
                  <a:pt x="1910256" y="1922707"/>
                  <a:pt x="1910256" y="1922707"/>
                </a:cubicBezTo>
                <a:close/>
              </a:path>
              <a:path w="7489379" h="2066686">
                <a:moveTo>
                  <a:pt x="2431389" y="1922233"/>
                </a:moveTo>
                <a:cubicBezTo>
                  <a:pt x="2431389" y="1922233"/>
                  <a:pt x="2186241" y="1909036"/>
                  <a:pt x="2158103" y="1880898"/>
                </a:cubicBezTo>
                <a:cubicBezTo>
                  <a:pt x="2161530" y="1880898"/>
                  <a:pt x="2427962" y="1922233"/>
                  <a:pt x="2431389" y="1922233"/>
                </a:cubicBezTo>
                <a:close/>
              </a:path>
              <a:path w="43256" h="4406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8" name="Выноска-облако 5"/>
          <p:cNvSpPr/>
          <p:nvPr/>
        </p:nvSpPr>
        <p:spPr>
          <a:xfrm>
            <a:off x="7217149" y="607678"/>
            <a:ext cx="610279" cy="35025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267013 w 7479683"/>
              <a:gd name="connsiteY0" fmla="*/ 2990389 h 2025954"/>
              <a:gd name="connsiteX1" fmla="*/ 1210736 w 7479683"/>
              <a:gd name="connsiteY1" fmla="*/ 3046666 h 2025954"/>
              <a:gd name="connsiteX2" fmla="*/ 1154459 w 7479683"/>
              <a:gd name="connsiteY2" fmla="*/ 2990389 h 2025954"/>
              <a:gd name="connsiteX3" fmla="*/ 1210736 w 7479683"/>
              <a:gd name="connsiteY3" fmla="*/ 2934112 h 2025954"/>
              <a:gd name="connsiteX4" fmla="*/ 1267013 w 7479683"/>
              <a:gd name="connsiteY4" fmla="*/ 2990389 h 2025954"/>
              <a:gd name="connsiteX0" fmla="*/ 1728697 w 7479683"/>
              <a:gd name="connsiteY0" fmla="*/ 2673416 h 2025954"/>
              <a:gd name="connsiteX1" fmla="*/ 1616144 w 7479683"/>
              <a:gd name="connsiteY1" fmla="*/ 2785969 h 2025954"/>
              <a:gd name="connsiteX2" fmla="*/ 1503591 w 7479683"/>
              <a:gd name="connsiteY2" fmla="*/ 2673416 h 2025954"/>
              <a:gd name="connsiteX3" fmla="*/ 1616144 w 7479683"/>
              <a:gd name="connsiteY3" fmla="*/ 2560863 h 2025954"/>
              <a:gd name="connsiteX4" fmla="*/ 1728697 w 7479683"/>
              <a:gd name="connsiteY4" fmla="*/ 2673416 h 2025954"/>
              <a:gd name="connsiteX0" fmla="*/ 2279049 w 7479683"/>
              <a:gd name="connsiteY0" fmla="*/ 2287117 h 2025954"/>
              <a:gd name="connsiteX1" fmla="*/ 2110219 w 7479683"/>
              <a:gd name="connsiteY1" fmla="*/ 2455947 h 2025954"/>
              <a:gd name="connsiteX2" fmla="*/ 1941389 w 7479683"/>
              <a:gd name="connsiteY2" fmla="*/ 2287117 h 2025954"/>
              <a:gd name="connsiteX3" fmla="*/ 2110219 w 7479683"/>
              <a:gd name="connsiteY3" fmla="*/ 2118287 h 2025954"/>
              <a:gd name="connsiteX4" fmla="*/ 2279049 w 7479683"/>
              <a:gd name="connsiteY4" fmla="*/ 2287117 h 2025954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2116452 w 7489379"/>
              <a:gd name="connsiteY1" fmla="*/ 2449335 h 3040054"/>
              <a:gd name="connsiteX2" fmla="*/ 1947622 w 7489379"/>
              <a:gd name="connsiteY2" fmla="*/ 2280505 h 3040054"/>
              <a:gd name="connsiteX3" fmla="*/ 2116452 w 7489379"/>
              <a:gd name="connsiteY3" fmla="*/ 2111675 h 3040054"/>
              <a:gd name="connsiteX4" fmla="*/ 2285282 w 7489379"/>
              <a:gd name="connsiteY4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1947622 w 7489379"/>
              <a:gd name="connsiteY1" fmla="*/ 2280505 h 3040054"/>
              <a:gd name="connsiteX2" fmla="*/ 2116452 w 7489379"/>
              <a:gd name="connsiteY2" fmla="*/ 2111675 h 3040054"/>
              <a:gd name="connsiteX3" fmla="*/ 2285282 w 7489379"/>
              <a:gd name="connsiteY3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1947622 w 7489379"/>
              <a:gd name="connsiteY1" fmla="*/ 2280505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734930 w 7489379"/>
              <a:gd name="connsiteY3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734930 w 7489379"/>
              <a:gd name="connsiteY3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73246 w 7489379"/>
              <a:gd name="connsiteY3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273246 w 7489379"/>
              <a:gd name="connsiteY2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509824 w 7489379"/>
              <a:gd name="connsiteY1" fmla="*/ 2666804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184689 w 7489379"/>
              <a:gd name="connsiteY1" fmla="*/ 2303083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184689 w 7489379"/>
              <a:gd name="connsiteY1" fmla="*/ 2303083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275000 w 7489379"/>
              <a:gd name="connsiteY1" fmla="*/ 2280505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2938949 w 7489379"/>
              <a:gd name="connsiteY0" fmla="*/ 1495579 h 3017476"/>
              <a:gd name="connsiteX1" fmla="*/ 1273414 w 7489379"/>
              <a:gd name="connsiteY1" fmla="*/ 3017476 h 3017476"/>
              <a:gd name="connsiteX2" fmla="*/ 2938949 w 7489379"/>
              <a:gd name="connsiteY2" fmla="*/ 1495579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275000 w 7489379"/>
              <a:gd name="connsiteY1" fmla="*/ 2280505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57106"/>
              <a:gd name="connsiteX1" fmla="*/ 5659 w 43256"/>
              <a:gd name="connsiteY1" fmla="*/ 6766 h 57106"/>
              <a:gd name="connsiteX2" fmla="*/ 14041 w 43256"/>
              <a:gd name="connsiteY2" fmla="*/ 5061 h 57106"/>
              <a:gd name="connsiteX3" fmla="*/ 22492 w 43256"/>
              <a:gd name="connsiteY3" fmla="*/ 3291 h 57106"/>
              <a:gd name="connsiteX4" fmla="*/ 25785 w 43256"/>
              <a:gd name="connsiteY4" fmla="*/ 59 h 57106"/>
              <a:gd name="connsiteX5" fmla="*/ 29869 w 43256"/>
              <a:gd name="connsiteY5" fmla="*/ 2340 h 57106"/>
              <a:gd name="connsiteX6" fmla="*/ 35499 w 43256"/>
              <a:gd name="connsiteY6" fmla="*/ 549 h 57106"/>
              <a:gd name="connsiteX7" fmla="*/ 38354 w 43256"/>
              <a:gd name="connsiteY7" fmla="*/ 5435 h 57106"/>
              <a:gd name="connsiteX8" fmla="*/ 42018 w 43256"/>
              <a:gd name="connsiteY8" fmla="*/ 10177 h 57106"/>
              <a:gd name="connsiteX9" fmla="*/ 41854 w 43256"/>
              <a:gd name="connsiteY9" fmla="*/ 15319 h 57106"/>
              <a:gd name="connsiteX10" fmla="*/ 43052 w 43256"/>
              <a:gd name="connsiteY10" fmla="*/ 23181 h 57106"/>
              <a:gd name="connsiteX11" fmla="*/ 37440 w 43256"/>
              <a:gd name="connsiteY11" fmla="*/ 30063 h 57106"/>
              <a:gd name="connsiteX12" fmla="*/ 35431 w 43256"/>
              <a:gd name="connsiteY12" fmla="*/ 35960 h 57106"/>
              <a:gd name="connsiteX13" fmla="*/ 28591 w 43256"/>
              <a:gd name="connsiteY13" fmla="*/ 36674 h 57106"/>
              <a:gd name="connsiteX14" fmla="*/ 23703 w 43256"/>
              <a:gd name="connsiteY14" fmla="*/ 42965 h 57106"/>
              <a:gd name="connsiteX15" fmla="*/ 16516 w 43256"/>
              <a:gd name="connsiteY15" fmla="*/ 39125 h 57106"/>
              <a:gd name="connsiteX16" fmla="*/ 5840 w 43256"/>
              <a:gd name="connsiteY16" fmla="*/ 35331 h 57106"/>
              <a:gd name="connsiteX17" fmla="*/ 1146 w 43256"/>
              <a:gd name="connsiteY17" fmla="*/ 31109 h 57106"/>
              <a:gd name="connsiteX18" fmla="*/ 2149 w 43256"/>
              <a:gd name="connsiteY18" fmla="*/ 25410 h 57106"/>
              <a:gd name="connsiteX19" fmla="*/ 31 w 43256"/>
              <a:gd name="connsiteY19" fmla="*/ 19563 h 57106"/>
              <a:gd name="connsiteX20" fmla="*/ 3899 w 43256"/>
              <a:gd name="connsiteY20" fmla="*/ 14366 h 57106"/>
              <a:gd name="connsiteX21" fmla="*/ 3936 w 43256"/>
              <a:gd name="connsiteY21" fmla="*/ 14229 h 57106"/>
              <a:gd name="connsiteX0" fmla="*/ 2938949 w 7489379"/>
              <a:gd name="connsiteY0" fmla="*/ 1495579 h 2678092"/>
              <a:gd name="connsiteX1" fmla="*/ 2822217 w 7489379"/>
              <a:gd name="connsiteY1" fmla="*/ 1859991 h 2678092"/>
              <a:gd name="connsiteX2" fmla="*/ 2938949 w 7489379"/>
              <a:gd name="connsiteY2" fmla="*/ 1495579 h 2678092"/>
              <a:gd name="connsiteX0" fmla="*/ 1734930 w 7489379"/>
              <a:gd name="connsiteY0" fmla="*/ 2666804 h 2678092"/>
              <a:gd name="connsiteX1" fmla="*/ 1746891 w 7489379"/>
              <a:gd name="connsiteY1" fmla="*/ 2678093 h 2678092"/>
              <a:gd name="connsiteX2" fmla="*/ 1734930 w 7489379"/>
              <a:gd name="connsiteY2" fmla="*/ 2666804 h 2678092"/>
              <a:gd name="connsiteX0" fmla="*/ 2285282 w 7489379"/>
              <a:gd name="connsiteY0" fmla="*/ 2280505 h 2678092"/>
              <a:gd name="connsiteX1" fmla="*/ 2275000 w 7489379"/>
              <a:gd name="connsiteY1" fmla="*/ 2280505 h 2678092"/>
              <a:gd name="connsiteX2" fmla="*/ 2285282 w 7489379"/>
              <a:gd name="connsiteY2" fmla="*/ 2280505 h 2678092"/>
              <a:gd name="connsiteX0" fmla="*/ 4729 w 43256"/>
              <a:gd name="connsiteY0" fmla="*/ 26036 h 57106"/>
              <a:gd name="connsiteX1" fmla="*/ 2196 w 43256"/>
              <a:gd name="connsiteY1" fmla="*/ 25239 h 57106"/>
              <a:gd name="connsiteX2" fmla="*/ 6964 w 43256"/>
              <a:gd name="connsiteY2" fmla="*/ 34758 h 57106"/>
              <a:gd name="connsiteX3" fmla="*/ 5856 w 43256"/>
              <a:gd name="connsiteY3" fmla="*/ 35139 h 57106"/>
              <a:gd name="connsiteX4" fmla="*/ 16514 w 43256"/>
              <a:gd name="connsiteY4" fmla="*/ 38949 h 57106"/>
              <a:gd name="connsiteX5" fmla="*/ 15846 w 43256"/>
              <a:gd name="connsiteY5" fmla="*/ 37209 h 57106"/>
              <a:gd name="connsiteX6" fmla="*/ 28863 w 43256"/>
              <a:gd name="connsiteY6" fmla="*/ 34610 h 57106"/>
              <a:gd name="connsiteX7" fmla="*/ 28596 w 43256"/>
              <a:gd name="connsiteY7" fmla="*/ 36519 h 57106"/>
              <a:gd name="connsiteX8" fmla="*/ 34165 w 43256"/>
              <a:gd name="connsiteY8" fmla="*/ 22813 h 57106"/>
              <a:gd name="connsiteX9" fmla="*/ 37416 w 43256"/>
              <a:gd name="connsiteY9" fmla="*/ 29949 h 57106"/>
              <a:gd name="connsiteX10" fmla="*/ 41834 w 43256"/>
              <a:gd name="connsiteY10" fmla="*/ 15213 h 57106"/>
              <a:gd name="connsiteX11" fmla="*/ 40386 w 43256"/>
              <a:gd name="connsiteY11" fmla="*/ 17889 h 57106"/>
              <a:gd name="connsiteX12" fmla="*/ 38360 w 43256"/>
              <a:gd name="connsiteY12" fmla="*/ 5285 h 57106"/>
              <a:gd name="connsiteX13" fmla="*/ 38436 w 43256"/>
              <a:gd name="connsiteY13" fmla="*/ 6549 h 57106"/>
              <a:gd name="connsiteX14" fmla="*/ 29114 w 43256"/>
              <a:gd name="connsiteY14" fmla="*/ 3811 h 57106"/>
              <a:gd name="connsiteX15" fmla="*/ 29856 w 43256"/>
              <a:gd name="connsiteY15" fmla="*/ 2199 h 57106"/>
              <a:gd name="connsiteX16" fmla="*/ 22177 w 43256"/>
              <a:gd name="connsiteY16" fmla="*/ 4579 h 57106"/>
              <a:gd name="connsiteX17" fmla="*/ 22536 w 43256"/>
              <a:gd name="connsiteY17" fmla="*/ 3189 h 57106"/>
              <a:gd name="connsiteX18" fmla="*/ 14036 w 43256"/>
              <a:gd name="connsiteY18" fmla="*/ 5051 h 57106"/>
              <a:gd name="connsiteX19" fmla="*/ 15336 w 43256"/>
              <a:gd name="connsiteY19" fmla="*/ 6399 h 57106"/>
              <a:gd name="connsiteX20" fmla="*/ 4163 w 43256"/>
              <a:gd name="connsiteY20" fmla="*/ 15648 h 57106"/>
              <a:gd name="connsiteX21" fmla="*/ 3936 w 43256"/>
              <a:gd name="connsiteY21" fmla="*/ 14229 h 57106"/>
              <a:gd name="connsiteX0" fmla="*/ 3936 w 43256"/>
              <a:gd name="connsiteY0" fmla="*/ 14229 h 57106"/>
              <a:gd name="connsiteX1" fmla="*/ 5659 w 43256"/>
              <a:gd name="connsiteY1" fmla="*/ 6766 h 57106"/>
              <a:gd name="connsiteX2" fmla="*/ 14041 w 43256"/>
              <a:gd name="connsiteY2" fmla="*/ 5061 h 57106"/>
              <a:gd name="connsiteX3" fmla="*/ 22492 w 43256"/>
              <a:gd name="connsiteY3" fmla="*/ 3291 h 57106"/>
              <a:gd name="connsiteX4" fmla="*/ 25785 w 43256"/>
              <a:gd name="connsiteY4" fmla="*/ 59 h 57106"/>
              <a:gd name="connsiteX5" fmla="*/ 29869 w 43256"/>
              <a:gd name="connsiteY5" fmla="*/ 2340 h 57106"/>
              <a:gd name="connsiteX6" fmla="*/ 35499 w 43256"/>
              <a:gd name="connsiteY6" fmla="*/ 549 h 57106"/>
              <a:gd name="connsiteX7" fmla="*/ 38354 w 43256"/>
              <a:gd name="connsiteY7" fmla="*/ 5435 h 57106"/>
              <a:gd name="connsiteX8" fmla="*/ 42018 w 43256"/>
              <a:gd name="connsiteY8" fmla="*/ 10177 h 57106"/>
              <a:gd name="connsiteX9" fmla="*/ 41854 w 43256"/>
              <a:gd name="connsiteY9" fmla="*/ 15319 h 57106"/>
              <a:gd name="connsiteX10" fmla="*/ 43052 w 43256"/>
              <a:gd name="connsiteY10" fmla="*/ 23181 h 57106"/>
              <a:gd name="connsiteX11" fmla="*/ 37440 w 43256"/>
              <a:gd name="connsiteY11" fmla="*/ 30063 h 57106"/>
              <a:gd name="connsiteX12" fmla="*/ 35431 w 43256"/>
              <a:gd name="connsiteY12" fmla="*/ 35960 h 57106"/>
              <a:gd name="connsiteX13" fmla="*/ 28591 w 43256"/>
              <a:gd name="connsiteY13" fmla="*/ 36674 h 57106"/>
              <a:gd name="connsiteX14" fmla="*/ 23703 w 43256"/>
              <a:gd name="connsiteY14" fmla="*/ 42965 h 57106"/>
              <a:gd name="connsiteX15" fmla="*/ 16516 w 43256"/>
              <a:gd name="connsiteY15" fmla="*/ 39125 h 57106"/>
              <a:gd name="connsiteX16" fmla="*/ 5840 w 43256"/>
              <a:gd name="connsiteY16" fmla="*/ 35331 h 57106"/>
              <a:gd name="connsiteX17" fmla="*/ 1146 w 43256"/>
              <a:gd name="connsiteY17" fmla="*/ 31109 h 57106"/>
              <a:gd name="connsiteX18" fmla="*/ 2149 w 43256"/>
              <a:gd name="connsiteY18" fmla="*/ 25410 h 57106"/>
              <a:gd name="connsiteX19" fmla="*/ 31 w 43256"/>
              <a:gd name="connsiteY19" fmla="*/ 19563 h 57106"/>
              <a:gd name="connsiteX20" fmla="*/ 3899 w 43256"/>
              <a:gd name="connsiteY20" fmla="*/ 14366 h 57106"/>
              <a:gd name="connsiteX21" fmla="*/ 3936 w 43256"/>
              <a:gd name="connsiteY21" fmla="*/ 14229 h 57106"/>
              <a:gd name="connsiteX0" fmla="*/ 2354492 w 7489379"/>
              <a:gd name="connsiteY0" fmla="*/ 1908964 h 2678092"/>
              <a:gd name="connsiteX1" fmla="*/ 2822217 w 7489379"/>
              <a:gd name="connsiteY1" fmla="*/ 1859991 h 2678092"/>
              <a:gd name="connsiteX2" fmla="*/ 2354492 w 7489379"/>
              <a:gd name="connsiteY2" fmla="*/ 1908964 h 2678092"/>
              <a:gd name="connsiteX0" fmla="*/ 1734930 w 7489379"/>
              <a:gd name="connsiteY0" fmla="*/ 2666804 h 2678092"/>
              <a:gd name="connsiteX1" fmla="*/ 1746891 w 7489379"/>
              <a:gd name="connsiteY1" fmla="*/ 2678093 h 2678092"/>
              <a:gd name="connsiteX2" fmla="*/ 1734930 w 7489379"/>
              <a:gd name="connsiteY2" fmla="*/ 2666804 h 2678092"/>
              <a:gd name="connsiteX0" fmla="*/ 2285282 w 7489379"/>
              <a:gd name="connsiteY0" fmla="*/ 2280505 h 2678092"/>
              <a:gd name="connsiteX1" fmla="*/ 2275000 w 7489379"/>
              <a:gd name="connsiteY1" fmla="*/ 2280505 h 2678092"/>
              <a:gd name="connsiteX2" fmla="*/ 2285282 w 7489379"/>
              <a:gd name="connsiteY2" fmla="*/ 2280505 h 2678092"/>
              <a:gd name="connsiteX0" fmla="*/ 4729 w 43256"/>
              <a:gd name="connsiteY0" fmla="*/ 26036 h 57106"/>
              <a:gd name="connsiteX1" fmla="*/ 2196 w 43256"/>
              <a:gd name="connsiteY1" fmla="*/ 25239 h 57106"/>
              <a:gd name="connsiteX2" fmla="*/ 6964 w 43256"/>
              <a:gd name="connsiteY2" fmla="*/ 34758 h 57106"/>
              <a:gd name="connsiteX3" fmla="*/ 5856 w 43256"/>
              <a:gd name="connsiteY3" fmla="*/ 35139 h 57106"/>
              <a:gd name="connsiteX4" fmla="*/ 16514 w 43256"/>
              <a:gd name="connsiteY4" fmla="*/ 38949 h 57106"/>
              <a:gd name="connsiteX5" fmla="*/ 15846 w 43256"/>
              <a:gd name="connsiteY5" fmla="*/ 37209 h 57106"/>
              <a:gd name="connsiteX6" fmla="*/ 28863 w 43256"/>
              <a:gd name="connsiteY6" fmla="*/ 34610 h 57106"/>
              <a:gd name="connsiteX7" fmla="*/ 28596 w 43256"/>
              <a:gd name="connsiteY7" fmla="*/ 36519 h 57106"/>
              <a:gd name="connsiteX8" fmla="*/ 34165 w 43256"/>
              <a:gd name="connsiteY8" fmla="*/ 22813 h 57106"/>
              <a:gd name="connsiteX9" fmla="*/ 37416 w 43256"/>
              <a:gd name="connsiteY9" fmla="*/ 29949 h 57106"/>
              <a:gd name="connsiteX10" fmla="*/ 41834 w 43256"/>
              <a:gd name="connsiteY10" fmla="*/ 15213 h 57106"/>
              <a:gd name="connsiteX11" fmla="*/ 40386 w 43256"/>
              <a:gd name="connsiteY11" fmla="*/ 17889 h 57106"/>
              <a:gd name="connsiteX12" fmla="*/ 38360 w 43256"/>
              <a:gd name="connsiteY12" fmla="*/ 5285 h 57106"/>
              <a:gd name="connsiteX13" fmla="*/ 38436 w 43256"/>
              <a:gd name="connsiteY13" fmla="*/ 6549 h 57106"/>
              <a:gd name="connsiteX14" fmla="*/ 29114 w 43256"/>
              <a:gd name="connsiteY14" fmla="*/ 3811 h 57106"/>
              <a:gd name="connsiteX15" fmla="*/ 29856 w 43256"/>
              <a:gd name="connsiteY15" fmla="*/ 2199 h 57106"/>
              <a:gd name="connsiteX16" fmla="*/ 22177 w 43256"/>
              <a:gd name="connsiteY16" fmla="*/ 4579 h 57106"/>
              <a:gd name="connsiteX17" fmla="*/ 22536 w 43256"/>
              <a:gd name="connsiteY17" fmla="*/ 3189 h 57106"/>
              <a:gd name="connsiteX18" fmla="*/ 14036 w 43256"/>
              <a:gd name="connsiteY18" fmla="*/ 5051 h 57106"/>
              <a:gd name="connsiteX19" fmla="*/ 15336 w 43256"/>
              <a:gd name="connsiteY19" fmla="*/ 6399 h 57106"/>
              <a:gd name="connsiteX20" fmla="*/ 4163 w 43256"/>
              <a:gd name="connsiteY20" fmla="*/ 15648 h 57106"/>
              <a:gd name="connsiteX21" fmla="*/ 3936 w 43256"/>
              <a:gd name="connsiteY21" fmla="*/ 14229 h 57106"/>
              <a:gd name="connsiteX0" fmla="*/ 3936 w 43256"/>
              <a:gd name="connsiteY0" fmla="*/ 14229 h 57106"/>
              <a:gd name="connsiteX1" fmla="*/ 5659 w 43256"/>
              <a:gd name="connsiteY1" fmla="*/ 6766 h 57106"/>
              <a:gd name="connsiteX2" fmla="*/ 14041 w 43256"/>
              <a:gd name="connsiteY2" fmla="*/ 5061 h 57106"/>
              <a:gd name="connsiteX3" fmla="*/ 22492 w 43256"/>
              <a:gd name="connsiteY3" fmla="*/ 3291 h 57106"/>
              <a:gd name="connsiteX4" fmla="*/ 25785 w 43256"/>
              <a:gd name="connsiteY4" fmla="*/ 59 h 57106"/>
              <a:gd name="connsiteX5" fmla="*/ 29869 w 43256"/>
              <a:gd name="connsiteY5" fmla="*/ 2340 h 57106"/>
              <a:gd name="connsiteX6" fmla="*/ 35499 w 43256"/>
              <a:gd name="connsiteY6" fmla="*/ 549 h 57106"/>
              <a:gd name="connsiteX7" fmla="*/ 38354 w 43256"/>
              <a:gd name="connsiteY7" fmla="*/ 5435 h 57106"/>
              <a:gd name="connsiteX8" fmla="*/ 42018 w 43256"/>
              <a:gd name="connsiteY8" fmla="*/ 10177 h 57106"/>
              <a:gd name="connsiteX9" fmla="*/ 41854 w 43256"/>
              <a:gd name="connsiteY9" fmla="*/ 15319 h 57106"/>
              <a:gd name="connsiteX10" fmla="*/ 43052 w 43256"/>
              <a:gd name="connsiteY10" fmla="*/ 23181 h 57106"/>
              <a:gd name="connsiteX11" fmla="*/ 37440 w 43256"/>
              <a:gd name="connsiteY11" fmla="*/ 30063 h 57106"/>
              <a:gd name="connsiteX12" fmla="*/ 35431 w 43256"/>
              <a:gd name="connsiteY12" fmla="*/ 35960 h 57106"/>
              <a:gd name="connsiteX13" fmla="*/ 28591 w 43256"/>
              <a:gd name="connsiteY13" fmla="*/ 36674 h 57106"/>
              <a:gd name="connsiteX14" fmla="*/ 23703 w 43256"/>
              <a:gd name="connsiteY14" fmla="*/ 42965 h 57106"/>
              <a:gd name="connsiteX15" fmla="*/ 16516 w 43256"/>
              <a:gd name="connsiteY15" fmla="*/ 39125 h 57106"/>
              <a:gd name="connsiteX16" fmla="*/ 5840 w 43256"/>
              <a:gd name="connsiteY16" fmla="*/ 35331 h 57106"/>
              <a:gd name="connsiteX17" fmla="*/ 1146 w 43256"/>
              <a:gd name="connsiteY17" fmla="*/ 31109 h 57106"/>
              <a:gd name="connsiteX18" fmla="*/ 2149 w 43256"/>
              <a:gd name="connsiteY18" fmla="*/ 25410 h 57106"/>
              <a:gd name="connsiteX19" fmla="*/ 31 w 43256"/>
              <a:gd name="connsiteY19" fmla="*/ 19563 h 57106"/>
              <a:gd name="connsiteX20" fmla="*/ 3899 w 43256"/>
              <a:gd name="connsiteY20" fmla="*/ 14366 h 57106"/>
              <a:gd name="connsiteX21" fmla="*/ 3936 w 43256"/>
              <a:gd name="connsiteY21" fmla="*/ 14229 h 57106"/>
              <a:gd name="connsiteX0" fmla="*/ 2354492 w 7489379"/>
              <a:gd name="connsiteY0" fmla="*/ 1908964 h 2678092"/>
              <a:gd name="connsiteX1" fmla="*/ 2822217 w 7489379"/>
              <a:gd name="connsiteY1" fmla="*/ 1859991 h 2678092"/>
              <a:gd name="connsiteX2" fmla="*/ 2354492 w 7489379"/>
              <a:gd name="connsiteY2" fmla="*/ 1908964 h 2678092"/>
              <a:gd name="connsiteX0" fmla="*/ 1734930 w 7489379"/>
              <a:gd name="connsiteY0" fmla="*/ 2666804 h 2678092"/>
              <a:gd name="connsiteX1" fmla="*/ 1746891 w 7489379"/>
              <a:gd name="connsiteY1" fmla="*/ 2678093 h 2678092"/>
              <a:gd name="connsiteX2" fmla="*/ 1734930 w 7489379"/>
              <a:gd name="connsiteY2" fmla="*/ 2666804 h 2678092"/>
              <a:gd name="connsiteX0" fmla="*/ 3424959 w 7489379"/>
              <a:gd name="connsiteY0" fmla="*/ 1991135 h 2678092"/>
              <a:gd name="connsiteX1" fmla="*/ 2275000 w 7489379"/>
              <a:gd name="connsiteY1" fmla="*/ 2280505 h 2678092"/>
              <a:gd name="connsiteX2" fmla="*/ 3424959 w 7489379"/>
              <a:gd name="connsiteY2" fmla="*/ 1991135 h 2678092"/>
              <a:gd name="connsiteX0" fmla="*/ 4729 w 43256"/>
              <a:gd name="connsiteY0" fmla="*/ 26036 h 57106"/>
              <a:gd name="connsiteX1" fmla="*/ 2196 w 43256"/>
              <a:gd name="connsiteY1" fmla="*/ 25239 h 57106"/>
              <a:gd name="connsiteX2" fmla="*/ 6964 w 43256"/>
              <a:gd name="connsiteY2" fmla="*/ 34758 h 57106"/>
              <a:gd name="connsiteX3" fmla="*/ 5856 w 43256"/>
              <a:gd name="connsiteY3" fmla="*/ 35139 h 57106"/>
              <a:gd name="connsiteX4" fmla="*/ 16514 w 43256"/>
              <a:gd name="connsiteY4" fmla="*/ 38949 h 57106"/>
              <a:gd name="connsiteX5" fmla="*/ 15846 w 43256"/>
              <a:gd name="connsiteY5" fmla="*/ 37209 h 57106"/>
              <a:gd name="connsiteX6" fmla="*/ 28863 w 43256"/>
              <a:gd name="connsiteY6" fmla="*/ 34610 h 57106"/>
              <a:gd name="connsiteX7" fmla="*/ 28596 w 43256"/>
              <a:gd name="connsiteY7" fmla="*/ 36519 h 57106"/>
              <a:gd name="connsiteX8" fmla="*/ 34165 w 43256"/>
              <a:gd name="connsiteY8" fmla="*/ 22813 h 57106"/>
              <a:gd name="connsiteX9" fmla="*/ 37416 w 43256"/>
              <a:gd name="connsiteY9" fmla="*/ 29949 h 57106"/>
              <a:gd name="connsiteX10" fmla="*/ 41834 w 43256"/>
              <a:gd name="connsiteY10" fmla="*/ 15213 h 57106"/>
              <a:gd name="connsiteX11" fmla="*/ 40386 w 43256"/>
              <a:gd name="connsiteY11" fmla="*/ 17889 h 57106"/>
              <a:gd name="connsiteX12" fmla="*/ 38360 w 43256"/>
              <a:gd name="connsiteY12" fmla="*/ 5285 h 57106"/>
              <a:gd name="connsiteX13" fmla="*/ 38436 w 43256"/>
              <a:gd name="connsiteY13" fmla="*/ 6549 h 57106"/>
              <a:gd name="connsiteX14" fmla="*/ 29114 w 43256"/>
              <a:gd name="connsiteY14" fmla="*/ 3811 h 57106"/>
              <a:gd name="connsiteX15" fmla="*/ 29856 w 43256"/>
              <a:gd name="connsiteY15" fmla="*/ 2199 h 57106"/>
              <a:gd name="connsiteX16" fmla="*/ 22177 w 43256"/>
              <a:gd name="connsiteY16" fmla="*/ 4579 h 57106"/>
              <a:gd name="connsiteX17" fmla="*/ 22536 w 43256"/>
              <a:gd name="connsiteY17" fmla="*/ 3189 h 57106"/>
              <a:gd name="connsiteX18" fmla="*/ 14036 w 43256"/>
              <a:gd name="connsiteY18" fmla="*/ 5051 h 57106"/>
              <a:gd name="connsiteX19" fmla="*/ 15336 w 43256"/>
              <a:gd name="connsiteY19" fmla="*/ 6399 h 57106"/>
              <a:gd name="connsiteX20" fmla="*/ 4163 w 43256"/>
              <a:gd name="connsiteY20" fmla="*/ 15648 h 57106"/>
              <a:gd name="connsiteX21" fmla="*/ 3936 w 43256"/>
              <a:gd name="connsiteY21" fmla="*/ 14229 h 57106"/>
              <a:gd name="connsiteX0" fmla="*/ 3936 w 43256"/>
              <a:gd name="connsiteY0" fmla="*/ 14229 h 57106"/>
              <a:gd name="connsiteX1" fmla="*/ 5659 w 43256"/>
              <a:gd name="connsiteY1" fmla="*/ 6766 h 57106"/>
              <a:gd name="connsiteX2" fmla="*/ 14041 w 43256"/>
              <a:gd name="connsiteY2" fmla="*/ 5061 h 57106"/>
              <a:gd name="connsiteX3" fmla="*/ 22492 w 43256"/>
              <a:gd name="connsiteY3" fmla="*/ 3291 h 57106"/>
              <a:gd name="connsiteX4" fmla="*/ 25785 w 43256"/>
              <a:gd name="connsiteY4" fmla="*/ 59 h 57106"/>
              <a:gd name="connsiteX5" fmla="*/ 29869 w 43256"/>
              <a:gd name="connsiteY5" fmla="*/ 2340 h 57106"/>
              <a:gd name="connsiteX6" fmla="*/ 35499 w 43256"/>
              <a:gd name="connsiteY6" fmla="*/ 549 h 57106"/>
              <a:gd name="connsiteX7" fmla="*/ 38354 w 43256"/>
              <a:gd name="connsiteY7" fmla="*/ 5435 h 57106"/>
              <a:gd name="connsiteX8" fmla="*/ 42018 w 43256"/>
              <a:gd name="connsiteY8" fmla="*/ 10177 h 57106"/>
              <a:gd name="connsiteX9" fmla="*/ 41854 w 43256"/>
              <a:gd name="connsiteY9" fmla="*/ 15319 h 57106"/>
              <a:gd name="connsiteX10" fmla="*/ 43052 w 43256"/>
              <a:gd name="connsiteY10" fmla="*/ 23181 h 57106"/>
              <a:gd name="connsiteX11" fmla="*/ 37440 w 43256"/>
              <a:gd name="connsiteY11" fmla="*/ 30063 h 57106"/>
              <a:gd name="connsiteX12" fmla="*/ 35431 w 43256"/>
              <a:gd name="connsiteY12" fmla="*/ 35960 h 57106"/>
              <a:gd name="connsiteX13" fmla="*/ 28591 w 43256"/>
              <a:gd name="connsiteY13" fmla="*/ 36674 h 57106"/>
              <a:gd name="connsiteX14" fmla="*/ 23703 w 43256"/>
              <a:gd name="connsiteY14" fmla="*/ 42965 h 57106"/>
              <a:gd name="connsiteX15" fmla="*/ 16516 w 43256"/>
              <a:gd name="connsiteY15" fmla="*/ 39125 h 57106"/>
              <a:gd name="connsiteX16" fmla="*/ 5840 w 43256"/>
              <a:gd name="connsiteY16" fmla="*/ 35331 h 57106"/>
              <a:gd name="connsiteX17" fmla="*/ 1146 w 43256"/>
              <a:gd name="connsiteY17" fmla="*/ 31109 h 57106"/>
              <a:gd name="connsiteX18" fmla="*/ 2149 w 43256"/>
              <a:gd name="connsiteY18" fmla="*/ 25410 h 57106"/>
              <a:gd name="connsiteX19" fmla="*/ 31 w 43256"/>
              <a:gd name="connsiteY19" fmla="*/ 19563 h 57106"/>
              <a:gd name="connsiteX20" fmla="*/ 3899 w 43256"/>
              <a:gd name="connsiteY20" fmla="*/ 14366 h 57106"/>
              <a:gd name="connsiteX21" fmla="*/ 3936 w 43256"/>
              <a:gd name="connsiteY21" fmla="*/ 14229 h 57106"/>
              <a:gd name="connsiteX0" fmla="*/ 2354492 w 7489379"/>
              <a:gd name="connsiteY0" fmla="*/ 1908964 h 2678092"/>
              <a:gd name="connsiteX1" fmla="*/ 2822217 w 7489379"/>
              <a:gd name="connsiteY1" fmla="*/ 1859991 h 2678092"/>
              <a:gd name="connsiteX2" fmla="*/ 2354492 w 7489379"/>
              <a:gd name="connsiteY2" fmla="*/ 1908964 h 2678092"/>
              <a:gd name="connsiteX0" fmla="*/ 1734930 w 7489379"/>
              <a:gd name="connsiteY0" fmla="*/ 2666804 h 2678092"/>
              <a:gd name="connsiteX1" fmla="*/ 1746891 w 7489379"/>
              <a:gd name="connsiteY1" fmla="*/ 2678093 h 2678092"/>
              <a:gd name="connsiteX2" fmla="*/ 1734930 w 7489379"/>
              <a:gd name="connsiteY2" fmla="*/ 2666804 h 2678092"/>
              <a:gd name="connsiteX0" fmla="*/ 3424959 w 7489379"/>
              <a:gd name="connsiteY0" fmla="*/ 1991135 h 2678092"/>
              <a:gd name="connsiteX1" fmla="*/ 3180893 w 7489379"/>
              <a:gd name="connsiteY1" fmla="*/ 1922233 h 2678092"/>
              <a:gd name="connsiteX2" fmla="*/ 3424959 w 7489379"/>
              <a:gd name="connsiteY2" fmla="*/ 1991135 h 2678092"/>
              <a:gd name="connsiteX0" fmla="*/ 4729 w 43256"/>
              <a:gd name="connsiteY0" fmla="*/ 26036 h 57106"/>
              <a:gd name="connsiteX1" fmla="*/ 2196 w 43256"/>
              <a:gd name="connsiteY1" fmla="*/ 25239 h 57106"/>
              <a:gd name="connsiteX2" fmla="*/ 6964 w 43256"/>
              <a:gd name="connsiteY2" fmla="*/ 34758 h 57106"/>
              <a:gd name="connsiteX3" fmla="*/ 5856 w 43256"/>
              <a:gd name="connsiteY3" fmla="*/ 35139 h 57106"/>
              <a:gd name="connsiteX4" fmla="*/ 16514 w 43256"/>
              <a:gd name="connsiteY4" fmla="*/ 38949 h 57106"/>
              <a:gd name="connsiteX5" fmla="*/ 15846 w 43256"/>
              <a:gd name="connsiteY5" fmla="*/ 37209 h 57106"/>
              <a:gd name="connsiteX6" fmla="*/ 28863 w 43256"/>
              <a:gd name="connsiteY6" fmla="*/ 34610 h 57106"/>
              <a:gd name="connsiteX7" fmla="*/ 28596 w 43256"/>
              <a:gd name="connsiteY7" fmla="*/ 36519 h 57106"/>
              <a:gd name="connsiteX8" fmla="*/ 34165 w 43256"/>
              <a:gd name="connsiteY8" fmla="*/ 22813 h 57106"/>
              <a:gd name="connsiteX9" fmla="*/ 37416 w 43256"/>
              <a:gd name="connsiteY9" fmla="*/ 29949 h 57106"/>
              <a:gd name="connsiteX10" fmla="*/ 41834 w 43256"/>
              <a:gd name="connsiteY10" fmla="*/ 15213 h 57106"/>
              <a:gd name="connsiteX11" fmla="*/ 40386 w 43256"/>
              <a:gd name="connsiteY11" fmla="*/ 17889 h 57106"/>
              <a:gd name="connsiteX12" fmla="*/ 38360 w 43256"/>
              <a:gd name="connsiteY12" fmla="*/ 5285 h 57106"/>
              <a:gd name="connsiteX13" fmla="*/ 38436 w 43256"/>
              <a:gd name="connsiteY13" fmla="*/ 6549 h 57106"/>
              <a:gd name="connsiteX14" fmla="*/ 29114 w 43256"/>
              <a:gd name="connsiteY14" fmla="*/ 3811 h 57106"/>
              <a:gd name="connsiteX15" fmla="*/ 29856 w 43256"/>
              <a:gd name="connsiteY15" fmla="*/ 2199 h 57106"/>
              <a:gd name="connsiteX16" fmla="*/ 22177 w 43256"/>
              <a:gd name="connsiteY16" fmla="*/ 4579 h 57106"/>
              <a:gd name="connsiteX17" fmla="*/ 22536 w 43256"/>
              <a:gd name="connsiteY17" fmla="*/ 3189 h 57106"/>
              <a:gd name="connsiteX18" fmla="*/ 14036 w 43256"/>
              <a:gd name="connsiteY18" fmla="*/ 5051 h 57106"/>
              <a:gd name="connsiteX19" fmla="*/ 15336 w 43256"/>
              <a:gd name="connsiteY19" fmla="*/ 6399 h 57106"/>
              <a:gd name="connsiteX20" fmla="*/ 4163 w 43256"/>
              <a:gd name="connsiteY20" fmla="*/ 15648 h 57106"/>
              <a:gd name="connsiteX21" fmla="*/ 3936 w 43256"/>
              <a:gd name="connsiteY21" fmla="*/ 14229 h 57106"/>
              <a:gd name="connsiteX0" fmla="*/ 3936 w 43256"/>
              <a:gd name="connsiteY0" fmla="*/ 14229 h 57106"/>
              <a:gd name="connsiteX1" fmla="*/ 5659 w 43256"/>
              <a:gd name="connsiteY1" fmla="*/ 6766 h 57106"/>
              <a:gd name="connsiteX2" fmla="*/ 14041 w 43256"/>
              <a:gd name="connsiteY2" fmla="*/ 5061 h 57106"/>
              <a:gd name="connsiteX3" fmla="*/ 22492 w 43256"/>
              <a:gd name="connsiteY3" fmla="*/ 3291 h 57106"/>
              <a:gd name="connsiteX4" fmla="*/ 25785 w 43256"/>
              <a:gd name="connsiteY4" fmla="*/ 59 h 57106"/>
              <a:gd name="connsiteX5" fmla="*/ 29869 w 43256"/>
              <a:gd name="connsiteY5" fmla="*/ 2340 h 57106"/>
              <a:gd name="connsiteX6" fmla="*/ 35499 w 43256"/>
              <a:gd name="connsiteY6" fmla="*/ 549 h 57106"/>
              <a:gd name="connsiteX7" fmla="*/ 38354 w 43256"/>
              <a:gd name="connsiteY7" fmla="*/ 5435 h 57106"/>
              <a:gd name="connsiteX8" fmla="*/ 42018 w 43256"/>
              <a:gd name="connsiteY8" fmla="*/ 10177 h 57106"/>
              <a:gd name="connsiteX9" fmla="*/ 41854 w 43256"/>
              <a:gd name="connsiteY9" fmla="*/ 15319 h 57106"/>
              <a:gd name="connsiteX10" fmla="*/ 43052 w 43256"/>
              <a:gd name="connsiteY10" fmla="*/ 23181 h 57106"/>
              <a:gd name="connsiteX11" fmla="*/ 37440 w 43256"/>
              <a:gd name="connsiteY11" fmla="*/ 30063 h 57106"/>
              <a:gd name="connsiteX12" fmla="*/ 35431 w 43256"/>
              <a:gd name="connsiteY12" fmla="*/ 35960 h 57106"/>
              <a:gd name="connsiteX13" fmla="*/ 28591 w 43256"/>
              <a:gd name="connsiteY13" fmla="*/ 36674 h 57106"/>
              <a:gd name="connsiteX14" fmla="*/ 23703 w 43256"/>
              <a:gd name="connsiteY14" fmla="*/ 42965 h 57106"/>
              <a:gd name="connsiteX15" fmla="*/ 16516 w 43256"/>
              <a:gd name="connsiteY15" fmla="*/ 39125 h 57106"/>
              <a:gd name="connsiteX16" fmla="*/ 5840 w 43256"/>
              <a:gd name="connsiteY16" fmla="*/ 35331 h 57106"/>
              <a:gd name="connsiteX17" fmla="*/ 1146 w 43256"/>
              <a:gd name="connsiteY17" fmla="*/ 31109 h 57106"/>
              <a:gd name="connsiteX18" fmla="*/ 2149 w 43256"/>
              <a:gd name="connsiteY18" fmla="*/ 25410 h 57106"/>
              <a:gd name="connsiteX19" fmla="*/ 31 w 43256"/>
              <a:gd name="connsiteY19" fmla="*/ 19563 h 57106"/>
              <a:gd name="connsiteX20" fmla="*/ 3899 w 43256"/>
              <a:gd name="connsiteY20" fmla="*/ 14366 h 57106"/>
              <a:gd name="connsiteX21" fmla="*/ 3936 w 43256"/>
              <a:gd name="connsiteY21" fmla="*/ 14229 h 57106"/>
              <a:gd name="connsiteX0" fmla="*/ 2354492 w 7489379"/>
              <a:gd name="connsiteY0" fmla="*/ 1908964 h 2678092"/>
              <a:gd name="connsiteX1" fmla="*/ 2822217 w 7489379"/>
              <a:gd name="connsiteY1" fmla="*/ 1859991 h 2678092"/>
              <a:gd name="connsiteX2" fmla="*/ 2354492 w 7489379"/>
              <a:gd name="connsiteY2" fmla="*/ 1908964 h 2678092"/>
              <a:gd name="connsiteX0" fmla="*/ 3751310 w 7489379"/>
              <a:gd name="connsiteY0" fmla="*/ 2005382 h 2678092"/>
              <a:gd name="connsiteX1" fmla="*/ 1746891 w 7489379"/>
              <a:gd name="connsiteY1" fmla="*/ 2678093 h 2678092"/>
              <a:gd name="connsiteX2" fmla="*/ 3751310 w 7489379"/>
              <a:gd name="connsiteY2" fmla="*/ 2005382 h 2678092"/>
              <a:gd name="connsiteX0" fmla="*/ 3424959 w 7489379"/>
              <a:gd name="connsiteY0" fmla="*/ 1991135 h 2678092"/>
              <a:gd name="connsiteX1" fmla="*/ 3180893 w 7489379"/>
              <a:gd name="connsiteY1" fmla="*/ 1922233 h 2678092"/>
              <a:gd name="connsiteX2" fmla="*/ 3424959 w 7489379"/>
              <a:gd name="connsiteY2" fmla="*/ 1991135 h 2678092"/>
              <a:gd name="connsiteX0" fmla="*/ 4729 w 43256"/>
              <a:gd name="connsiteY0" fmla="*/ 26036 h 57106"/>
              <a:gd name="connsiteX1" fmla="*/ 2196 w 43256"/>
              <a:gd name="connsiteY1" fmla="*/ 25239 h 57106"/>
              <a:gd name="connsiteX2" fmla="*/ 6964 w 43256"/>
              <a:gd name="connsiteY2" fmla="*/ 34758 h 57106"/>
              <a:gd name="connsiteX3" fmla="*/ 5856 w 43256"/>
              <a:gd name="connsiteY3" fmla="*/ 35139 h 57106"/>
              <a:gd name="connsiteX4" fmla="*/ 16514 w 43256"/>
              <a:gd name="connsiteY4" fmla="*/ 38949 h 57106"/>
              <a:gd name="connsiteX5" fmla="*/ 15846 w 43256"/>
              <a:gd name="connsiteY5" fmla="*/ 37209 h 57106"/>
              <a:gd name="connsiteX6" fmla="*/ 28863 w 43256"/>
              <a:gd name="connsiteY6" fmla="*/ 34610 h 57106"/>
              <a:gd name="connsiteX7" fmla="*/ 28596 w 43256"/>
              <a:gd name="connsiteY7" fmla="*/ 36519 h 57106"/>
              <a:gd name="connsiteX8" fmla="*/ 34165 w 43256"/>
              <a:gd name="connsiteY8" fmla="*/ 22813 h 57106"/>
              <a:gd name="connsiteX9" fmla="*/ 37416 w 43256"/>
              <a:gd name="connsiteY9" fmla="*/ 29949 h 57106"/>
              <a:gd name="connsiteX10" fmla="*/ 41834 w 43256"/>
              <a:gd name="connsiteY10" fmla="*/ 15213 h 57106"/>
              <a:gd name="connsiteX11" fmla="*/ 40386 w 43256"/>
              <a:gd name="connsiteY11" fmla="*/ 17889 h 57106"/>
              <a:gd name="connsiteX12" fmla="*/ 38360 w 43256"/>
              <a:gd name="connsiteY12" fmla="*/ 5285 h 57106"/>
              <a:gd name="connsiteX13" fmla="*/ 38436 w 43256"/>
              <a:gd name="connsiteY13" fmla="*/ 6549 h 57106"/>
              <a:gd name="connsiteX14" fmla="*/ 29114 w 43256"/>
              <a:gd name="connsiteY14" fmla="*/ 3811 h 57106"/>
              <a:gd name="connsiteX15" fmla="*/ 29856 w 43256"/>
              <a:gd name="connsiteY15" fmla="*/ 2199 h 57106"/>
              <a:gd name="connsiteX16" fmla="*/ 22177 w 43256"/>
              <a:gd name="connsiteY16" fmla="*/ 4579 h 57106"/>
              <a:gd name="connsiteX17" fmla="*/ 22536 w 43256"/>
              <a:gd name="connsiteY17" fmla="*/ 3189 h 57106"/>
              <a:gd name="connsiteX18" fmla="*/ 14036 w 43256"/>
              <a:gd name="connsiteY18" fmla="*/ 5051 h 57106"/>
              <a:gd name="connsiteX19" fmla="*/ 15336 w 43256"/>
              <a:gd name="connsiteY19" fmla="*/ 6399 h 57106"/>
              <a:gd name="connsiteX20" fmla="*/ 4163 w 43256"/>
              <a:gd name="connsiteY20" fmla="*/ 15648 h 57106"/>
              <a:gd name="connsiteX21" fmla="*/ 3936 w 43256"/>
              <a:gd name="connsiteY21" fmla="*/ 14229 h 57106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2354492 w 7489379"/>
              <a:gd name="connsiteY0" fmla="*/ 1908964 h 2026833"/>
              <a:gd name="connsiteX1" fmla="*/ 2822217 w 7489379"/>
              <a:gd name="connsiteY1" fmla="*/ 1859991 h 2026833"/>
              <a:gd name="connsiteX2" fmla="*/ 2354492 w 7489379"/>
              <a:gd name="connsiteY2" fmla="*/ 1908964 h 2026833"/>
              <a:gd name="connsiteX0" fmla="*/ 3751310 w 7489379"/>
              <a:gd name="connsiteY0" fmla="*/ 2005382 h 2026833"/>
              <a:gd name="connsiteX1" fmla="*/ 4230829 w 7489379"/>
              <a:gd name="connsiteY1" fmla="*/ 2016672 h 2026833"/>
              <a:gd name="connsiteX2" fmla="*/ 3751310 w 7489379"/>
              <a:gd name="connsiteY2" fmla="*/ 2005382 h 2026833"/>
              <a:gd name="connsiteX0" fmla="*/ 3424959 w 7489379"/>
              <a:gd name="connsiteY0" fmla="*/ 1991135 h 2026833"/>
              <a:gd name="connsiteX1" fmla="*/ 3180893 w 7489379"/>
              <a:gd name="connsiteY1" fmla="*/ 1922233 h 2026833"/>
              <a:gd name="connsiteX2" fmla="*/ 3424959 w 7489379"/>
              <a:gd name="connsiteY2" fmla="*/ 1991135 h 2026833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7489379" h="2026833">
                <a:moveTo>
                  <a:pt x="2354492" y="1908964"/>
                </a:moveTo>
                <a:lnTo>
                  <a:pt x="2822217" y="1859991"/>
                </a:lnTo>
                <a:cubicBezTo>
                  <a:pt x="2822161" y="1848758"/>
                  <a:pt x="2354548" y="1920197"/>
                  <a:pt x="2354492" y="1908964"/>
                </a:cubicBezTo>
                <a:close/>
              </a:path>
              <a:path w="7489379" h="2026833">
                <a:moveTo>
                  <a:pt x="3751310" y="2005382"/>
                </a:moveTo>
                <a:lnTo>
                  <a:pt x="4230829" y="2016672"/>
                </a:lnTo>
                <a:cubicBezTo>
                  <a:pt x="4249588" y="1997913"/>
                  <a:pt x="3751310" y="2005382"/>
                  <a:pt x="3751310" y="2005382"/>
                </a:cubicBezTo>
                <a:close/>
              </a:path>
              <a:path w="7489379" h="2026833">
                <a:moveTo>
                  <a:pt x="3424959" y="1991135"/>
                </a:moveTo>
                <a:cubicBezTo>
                  <a:pt x="3424959" y="1991135"/>
                  <a:pt x="3209031" y="1950371"/>
                  <a:pt x="3180893" y="1922233"/>
                </a:cubicBezTo>
                <a:lnTo>
                  <a:pt x="3424959" y="1991135"/>
                </a:ln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1" name="Выноска-облако 5"/>
          <p:cNvSpPr/>
          <p:nvPr/>
        </p:nvSpPr>
        <p:spPr>
          <a:xfrm>
            <a:off x="7489379" y="988537"/>
            <a:ext cx="610279" cy="35025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267013 w 7479683"/>
              <a:gd name="connsiteY0" fmla="*/ 2990389 h 2025954"/>
              <a:gd name="connsiteX1" fmla="*/ 1210736 w 7479683"/>
              <a:gd name="connsiteY1" fmla="*/ 3046666 h 2025954"/>
              <a:gd name="connsiteX2" fmla="*/ 1154459 w 7479683"/>
              <a:gd name="connsiteY2" fmla="*/ 2990389 h 2025954"/>
              <a:gd name="connsiteX3" fmla="*/ 1210736 w 7479683"/>
              <a:gd name="connsiteY3" fmla="*/ 2934112 h 2025954"/>
              <a:gd name="connsiteX4" fmla="*/ 1267013 w 7479683"/>
              <a:gd name="connsiteY4" fmla="*/ 2990389 h 2025954"/>
              <a:gd name="connsiteX0" fmla="*/ 1728697 w 7479683"/>
              <a:gd name="connsiteY0" fmla="*/ 2673416 h 2025954"/>
              <a:gd name="connsiteX1" fmla="*/ 1616144 w 7479683"/>
              <a:gd name="connsiteY1" fmla="*/ 2785969 h 2025954"/>
              <a:gd name="connsiteX2" fmla="*/ 1503591 w 7479683"/>
              <a:gd name="connsiteY2" fmla="*/ 2673416 h 2025954"/>
              <a:gd name="connsiteX3" fmla="*/ 1616144 w 7479683"/>
              <a:gd name="connsiteY3" fmla="*/ 2560863 h 2025954"/>
              <a:gd name="connsiteX4" fmla="*/ 1728697 w 7479683"/>
              <a:gd name="connsiteY4" fmla="*/ 2673416 h 2025954"/>
              <a:gd name="connsiteX0" fmla="*/ 2279049 w 7479683"/>
              <a:gd name="connsiteY0" fmla="*/ 2287117 h 2025954"/>
              <a:gd name="connsiteX1" fmla="*/ 2110219 w 7479683"/>
              <a:gd name="connsiteY1" fmla="*/ 2455947 h 2025954"/>
              <a:gd name="connsiteX2" fmla="*/ 1941389 w 7479683"/>
              <a:gd name="connsiteY2" fmla="*/ 2287117 h 2025954"/>
              <a:gd name="connsiteX3" fmla="*/ 2110219 w 7479683"/>
              <a:gd name="connsiteY3" fmla="*/ 2118287 h 2025954"/>
              <a:gd name="connsiteX4" fmla="*/ 2279049 w 7479683"/>
              <a:gd name="connsiteY4" fmla="*/ 2287117 h 2025954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2116452 w 7489379"/>
              <a:gd name="connsiteY1" fmla="*/ 2449335 h 3040054"/>
              <a:gd name="connsiteX2" fmla="*/ 1947622 w 7489379"/>
              <a:gd name="connsiteY2" fmla="*/ 2280505 h 3040054"/>
              <a:gd name="connsiteX3" fmla="*/ 2116452 w 7489379"/>
              <a:gd name="connsiteY3" fmla="*/ 2111675 h 3040054"/>
              <a:gd name="connsiteX4" fmla="*/ 2285282 w 7489379"/>
              <a:gd name="connsiteY4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1947622 w 7489379"/>
              <a:gd name="connsiteY1" fmla="*/ 2280505 h 3040054"/>
              <a:gd name="connsiteX2" fmla="*/ 2116452 w 7489379"/>
              <a:gd name="connsiteY2" fmla="*/ 2111675 h 3040054"/>
              <a:gd name="connsiteX3" fmla="*/ 2285282 w 7489379"/>
              <a:gd name="connsiteY3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1947622 w 7489379"/>
              <a:gd name="connsiteY1" fmla="*/ 2280505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734930 w 7489379"/>
              <a:gd name="connsiteY3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734930 w 7489379"/>
              <a:gd name="connsiteY3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73246 w 7489379"/>
              <a:gd name="connsiteY3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273246 w 7489379"/>
              <a:gd name="connsiteY2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509824 w 7489379"/>
              <a:gd name="connsiteY1" fmla="*/ 2666804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184689 w 7489379"/>
              <a:gd name="connsiteY1" fmla="*/ 2303083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184689 w 7489379"/>
              <a:gd name="connsiteY1" fmla="*/ 2303083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275000 w 7489379"/>
              <a:gd name="connsiteY1" fmla="*/ 2280505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2519061 w 7489379"/>
              <a:gd name="connsiteY0" fmla="*/ 1839558 h 3017476"/>
              <a:gd name="connsiteX1" fmla="*/ 2275000 w 7489379"/>
              <a:gd name="connsiteY1" fmla="*/ 2280505 h 3017476"/>
              <a:gd name="connsiteX2" fmla="*/ 2519061 w 7489379"/>
              <a:gd name="connsiteY2" fmla="*/ 1839558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2519061 w 7489379"/>
              <a:gd name="connsiteY0" fmla="*/ 1839558 h 3017476"/>
              <a:gd name="connsiteX1" fmla="*/ 2041211 w 7489379"/>
              <a:gd name="connsiteY1" fmla="*/ 1908460 h 3017476"/>
              <a:gd name="connsiteX2" fmla="*/ 2519061 w 7489379"/>
              <a:gd name="connsiteY2" fmla="*/ 1839558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64145 w 7489379"/>
              <a:gd name="connsiteY0" fmla="*/ 1922707 h 3017476"/>
              <a:gd name="connsiteX1" fmla="*/ 1746891 w 7489379"/>
              <a:gd name="connsiteY1" fmla="*/ 2678093 h 3017476"/>
              <a:gd name="connsiteX2" fmla="*/ 1764145 w 7489379"/>
              <a:gd name="connsiteY2" fmla="*/ 1922707 h 3017476"/>
              <a:gd name="connsiteX0" fmla="*/ 2519061 w 7489379"/>
              <a:gd name="connsiteY0" fmla="*/ 1839558 h 3017476"/>
              <a:gd name="connsiteX1" fmla="*/ 2041211 w 7489379"/>
              <a:gd name="connsiteY1" fmla="*/ 1908460 h 3017476"/>
              <a:gd name="connsiteX2" fmla="*/ 2519061 w 7489379"/>
              <a:gd name="connsiteY2" fmla="*/ 1839558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64145 w 7489379"/>
              <a:gd name="connsiteY0" fmla="*/ 1922707 h 3017476"/>
              <a:gd name="connsiteX1" fmla="*/ 1366997 w 7489379"/>
              <a:gd name="connsiteY1" fmla="*/ 1851317 h 3017476"/>
              <a:gd name="connsiteX2" fmla="*/ 1764145 w 7489379"/>
              <a:gd name="connsiteY2" fmla="*/ 1922707 h 3017476"/>
              <a:gd name="connsiteX0" fmla="*/ 2519061 w 7489379"/>
              <a:gd name="connsiteY0" fmla="*/ 1839558 h 3017476"/>
              <a:gd name="connsiteX1" fmla="*/ 2041211 w 7489379"/>
              <a:gd name="connsiteY1" fmla="*/ 1908460 h 3017476"/>
              <a:gd name="connsiteX2" fmla="*/ 2519061 w 7489379"/>
              <a:gd name="connsiteY2" fmla="*/ 1839558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44031 w 7489379"/>
              <a:gd name="connsiteY0" fmla="*/ 1743614 h 3017476"/>
              <a:gd name="connsiteX1" fmla="*/ 1273414 w 7489379"/>
              <a:gd name="connsiteY1" fmla="*/ 3017476 h 3017476"/>
              <a:gd name="connsiteX2" fmla="*/ 1244031 w 7489379"/>
              <a:gd name="connsiteY2" fmla="*/ 1743614 h 3017476"/>
              <a:gd name="connsiteX0" fmla="*/ 1764145 w 7489379"/>
              <a:gd name="connsiteY0" fmla="*/ 1922707 h 3017476"/>
              <a:gd name="connsiteX1" fmla="*/ 1366997 w 7489379"/>
              <a:gd name="connsiteY1" fmla="*/ 1851317 h 3017476"/>
              <a:gd name="connsiteX2" fmla="*/ 1764145 w 7489379"/>
              <a:gd name="connsiteY2" fmla="*/ 1922707 h 3017476"/>
              <a:gd name="connsiteX0" fmla="*/ 2519061 w 7489379"/>
              <a:gd name="connsiteY0" fmla="*/ 1839558 h 3017476"/>
              <a:gd name="connsiteX1" fmla="*/ 2041211 w 7489379"/>
              <a:gd name="connsiteY1" fmla="*/ 1908460 h 3017476"/>
              <a:gd name="connsiteX2" fmla="*/ 2519061 w 7489379"/>
              <a:gd name="connsiteY2" fmla="*/ 1839558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244031 w 7489379"/>
              <a:gd name="connsiteY0" fmla="*/ 1743614 h 2026827"/>
              <a:gd name="connsiteX1" fmla="*/ 1010408 w 7489379"/>
              <a:gd name="connsiteY1" fmla="*/ 1667074 h 2026827"/>
              <a:gd name="connsiteX2" fmla="*/ 1244031 w 7489379"/>
              <a:gd name="connsiteY2" fmla="*/ 1743614 h 2026827"/>
              <a:gd name="connsiteX0" fmla="*/ 1764145 w 7489379"/>
              <a:gd name="connsiteY0" fmla="*/ 1922707 h 2026827"/>
              <a:gd name="connsiteX1" fmla="*/ 1366997 w 7489379"/>
              <a:gd name="connsiteY1" fmla="*/ 1851317 h 2026827"/>
              <a:gd name="connsiteX2" fmla="*/ 1764145 w 7489379"/>
              <a:gd name="connsiteY2" fmla="*/ 1922707 h 2026827"/>
              <a:gd name="connsiteX0" fmla="*/ 2519061 w 7489379"/>
              <a:gd name="connsiteY0" fmla="*/ 1839558 h 2026827"/>
              <a:gd name="connsiteX1" fmla="*/ 2041211 w 7489379"/>
              <a:gd name="connsiteY1" fmla="*/ 1908460 h 2026827"/>
              <a:gd name="connsiteX2" fmla="*/ 2519061 w 7489379"/>
              <a:gd name="connsiteY2" fmla="*/ 1839558 h 20268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7489379" h="2026827">
                <a:moveTo>
                  <a:pt x="1244031" y="1743614"/>
                </a:moveTo>
                <a:cubicBezTo>
                  <a:pt x="1244031" y="1743614"/>
                  <a:pt x="1041489" y="1667074"/>
                  <a:pt x="1010408" y="1667074"/>
                </a:cubicBezTo>
                <a:lnTo>
                  <a:pt x="1244031" y="1743614"/>
                </a:lnTo>
                <a:close/>
              </a:path>
              <a:path w="7489379" h="2026827">
                <a:moveTo>
                  <a:pt x="1764145" y="1922707"/>
                </a:moveTo>
                <a:lnTo>
                  <a:pt x="1366997" y="1851317"/>
                </a:lnTo>
                <a:cubicBezTo>
                  <a:pt x="1385756" y="1832558"/>
                  <a:pt x="1764145" y="1922707"/>
                  <a:pt x="1764145" y="1922707"/>
                </a:cubicBezTo>
                <a:close/>
              </a:path>
              <a:path w="7489379" h="2026827">
                <a:moveTo>
                  <a:pt x="2519061" y="1839558"/>
                </a:moveTo>
                <a:cubicBezTo>
                  <a:pt x="2519061" y="1839558"/>
                  <a:pt x="2069349" y="1936598"/>
                  <a:pt x="2041211" y="1908460"/>
                </a:cubicBezTo>
                <a:cubicBezTo>
                  <a:pt x="2044638" y="1908460"/>
                  <a:pt x="2515634" y="1839558"/>
                  <a:pt x="2519061" y="1839558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2" name="Выноска-облако 5"/>
          <p:cNvSpPr/>
          <p:nvPr/>
        </p:nvSpPr>
        <p:spPr>
          <a:xfrm>
            <a:off x="7489378" y="985094"/>
            <a:ext cx="610279" cy="35025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267013 w 7479683"/>
              <a:gd name="connsiteY0" fmla="*/ 2990389 h 2025954"/>
              <a:gd name="connsiteX1" fmla="*/ 1210736 w 7479683"/>
              <a:gd name="connsiteY1" fmla="*/ 3046666 h 2025954"/>
              <a:gd name="connsiteX2" fmla="*/ 1154459 w 7479683"/>
              <a:gd name="connsiteY2" fmla="*/ 2990389 h 2025954"/>
              <a:gd name="connsiteX3" fmla="*/ 1210736 w 7479683"/>
              <a:gd name="connsiteY3" fmla="*/ 2934112 h 2025954"/>
              <a:gd name="connsiteX4" fmla="*/ 1267013 w 7479683"/>
              <a:gd name="connsiteY4" fmla="*/ 2990389 h 2025954"/>
              <a:gd name="connsiteX0" fmla="*/ 1728697 w 7479683"/>
              <a:gd name="connsiteY0" fmla="*/ 2673416 h 2025954"/>
              <a:gd name="connsiteX1" fmla="*/ 1616144 w 7479683"/>
              <a:gd name="connsiteY1" fmla="*/ 2785969 h 2025954"/>
              <a:gd name="connsiteX2" fmla="*/ 1503591 w 7479683"/>
              <a:gd name="connsiteY2" fmla="*/ 2673416 h 2025954"/>
              <a:gd name="connsiteX3" fmla="*/ 1616144 w 7479683"/>
              <a:gd name="connsiteY3" fmla="*/ 2560863 h 2025954"/>
              <a:gd name="connsiteX4" fmla="*/ 1728697 w 7479683"/>
              <a:gd name="connsiteY4" fmla="*/ 2673416 h 2025954"/>
              <a:gd name="connsiteX0" fmla="*/ 2279049 w 7479683"/>
              <a:gd name="connsiteY0" fmla="*/ 2287117 h 2025954"/>
              <a:gd name="connsiteX1" fmla="*/ 2110219 w 7479683"/>
              <a:gd name="connsiteY1" fmla="*/ 2455947 h 2025954"/>
              <a:gd name="connsiteX2" fmla="*/ 1941389 w 7479683"/>
              <a:gd name="connsiteY2" fmla="*/ 2287117 h 2025954"/>
              <a:gd name="connsiteX3" fmla="*/ 2110219 w 7479683"/>
              <a:gd name="connsiteY3" fmla="*/ 2118287 h 2025954"/>
              <a:gd name="connsiteX4" fmla="*/ 2279049 w 7479683"/>
              <a:gd name="connsiteY4" fmla="*/ 2287117 h 2025954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2116452 w 7489379"/>
              <a:gd name="connsiteY1" fmla="*/ 2449335 h 3040054"/>
              <a:gd name="connsiteX2" fmla="*/ 1947622 w 7489379"/>
              <a:gd name="connsiteY2" fmla="*/ 2280505 h 3040054"/>
              <a:gd name="connsiteX3" fmla="*/ 2116452 w 7489379"/>
              <a:gd name="connsiteY3" fmla="*/ 2111675 h 3040054"/>
              <a:gd name="connsiteX4" fmla="*/ 2285282 w 7489379"/>
              <a:gd name="connsiteY4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1947622 w 7489379"/>
              <a:gd name="connsiteY1" fmla="*/ 2280505 h 3040054"/>
              <a:gd name="connsiteX2" fmla="*/ 2116452 w 7489379"/>
              <a:gd name="connsiteY2" fmla="*/ 2111675 h 3040054"/>
              <a:gd name="connsiteX3" fmla="*/ 2285282 w 7489379"/>
              <a:gd name="connsiteY3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1947622 w 7489379"/>
              <a:gd name="connsiteY1" fmla="*/ 2280505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734930 w 7489379"/>
              <a:gd name="connsiteY3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734930 w 7489379"/>
              <a:gd name="connsiteY3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73246 w 7489379"/>
              <a:gd name="connsiteY3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273246 w 7489379"/>
              <a:gd name="connsiteY2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509824 w 7489379"/>
              <a:gd name="connsiteY1" fmla="*/ 2666804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184689 w 7489379"/>
              <a:gd name="connsiteY1" fmla="*/ 2303083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184689 w 7489379"/>
              <a:gd name="connsiteY1" fmla="*/ 2303083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275000 w 7489379"/>
              <a:gd name="connsiteY1" fmla="*/ 2280505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3132737 w 7489379"/>
              <a:gd name="connsiteY0" fmla="*/ 1963573 h 3017476"/>
              <a:gd name="connsiteX1" fmla="*/ 2275000 w 7489379"/>
              <a:gd name="connsiteY1" fmla="*/ 2280505 h 3017476"/>
              <a:gd name="connsiteX2" fmla="*/ 3132737 w 7489379"/>
              <a:gd name="connsiteY2" fmla="*/ 1963573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3132737 w 7489379"/>
              <a:gd name="connsiteY0" fmla="*/ 1963573 h 3017476"/>
              <a:gd name="connsiteX1" fmla="*/ 3034794 w 7489379"/>
              <a:gd name="connsiteY1" fmla="*/ 1880898 h 3017476"/>
              <a:gd name="connsiteX2" fmla="*/ 3132737 w 7489379"/>
              <a:gd name="connsiteY2" fmla="*/ 1963573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2436273 w 7489379"/>
              <a:gd name="connsiteY0" fmla="*/ 1908929 h 3017476"/>
              <a:gd name="connsiteX1" fmla="*/ 1746891 w 7489379"/>
              <a:gd name="connsiteY1" fmla="*/ 2678093 h 3017476"/>
              <a:gd name="connsiteX2" fmla="*/ 2436273 w 7489379"/>
              <a:gd name="connsiteY2" fmla="*/ 1908929 h 3017476"/>
              <a:gd name="connsiteX0" fmla="*/ 3132737 w 7489379"/>
              <a:gd name="connsiteY0" fmla="*/ 1963573 h 3017476"/>
              <a:gd name="connsiteX1" fmla="*/ 3034794 w 7489379"/>
              <a:gd name="connsiteY1" fmla="*/ 1880898 h 3017476"/>
              <a:gd name="connsiteX2" fmla="*/ 3132737 w 7489379"/>
              <a:gd name="connsiteY2" fmla="*/ 1963573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2436273 w 7489379"/>
              <a:gd name="connsiteY0" fmla="*/ 1908929 h 3017476"/>
              <a:gd name="connsiteX1" fmla="*/ 1746891 w 7489379"/>
              <a:gd name="connsiteY1" fmla="*/ 2678093 h 3017476"/>
              <a:gd name="connsiteX2" fmla="*/ 2436273 w 7489379"/>
              <a:gd name="connsiteY2" fmla="*/ 1908929 h 3017476"/>
              <a:gd name="connsiteX0" fmla="*/ 3132737 w 7489379"/>
              <a:gd name="connsiteY0" fmla="*/ 1963573 h 3017476"/>
              <a:gd name="connsiteX1" fmla="*/ 3034794 w 7489379"/>
              <a:gd name="connsiteY1" fmla="*/ 1880898 h 3017476"/>
              <a:gd name="connsiteX2" fmla="*/ 3132737 w 7489379"/>
              <a:gd name="connsiteY2" fmla="*/ 1963573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2436273 w 7489379"/>
              <a:gd name="connsiteY0" fmla="*/ 1908929 h 3017476"/>
              <a:gd name="connsiteX1" fmla="*/ 1805342 w 7489379"/>
              <a:gd name="connsiteY1" fmla="*/ 1878873 h 3017476"/>
              <a:gd name="connsiteX2" fmla="*/ 2436273 w 7489379"/>
              <a:gd name="connsiteY2" fmla="*/ 1908929 h 3017476"/>
              <a:gd name="connsiteX0" fmla="*/ 3132737 w 7489379"/>
              <a:gd name="connsiteY0" fmla="*/ 1963573 h 3017476"/>
              <a:gd name="connsiteX1" fmla="*/ 3034794 w 7489379"/>
              <a:gd name="connsiteY1" fmla="*/ 1880898 h 3017476"/>
              <a:gd name="connsiteX2" fmla="*/ 3132737 w 7489379"/>
              <a:gd name="connsiteY2" fmla="*/ 1963573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2436273 w 7489379"/>
              <a:gd name="connsiteY0" fmla="*/ 1908929 h 3017476"/>
              <a:gd name="connsiteX1" fmla="*/ 1805342 w 7489379"/>
              <a:gd name="connsiteY1" fmla="*/ 1878873 h 3017476"/>
              <a:gd name="connsiteX2" fmla="*/ 2436273 w 7489379"/>
              <a:gd name="connsiteY2" fmla="*/ 1908929 h 3017476"/>
              <a:gd name="connsiteX0" fmla="*/ 3132737 w 7489379"/>
              <a:gd name="connsiteY0" fmla="*/ 1963573 h 3017476"/>
              <a:gd name="connsiteX1" fmla="*/ 3034794 w 7489379"/>
              <a:gd name="connsiteY1" fmla="*/ 1880898 h 3017476"/>
              <a:gd name="connsiteX2" fmla="*/ 3132737 w 7489379"/>
              <a:gd name="connsiteY2" fmla="*/ 1963573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477813 w 7489379"/>
              <a:gd name="connsiteY0" fmla="*/ 1840073 h 3017476"/>
              <a:gd name="connsiteX1" fmla="*/ 1273414 w 7489379"/>
              <a:gd name="connsiteY1" fmla="*/ 3017476 h 3017476"/>
              <a:gd name="connsiteX2" fmla="*/ 1477813 w 7489379"/>
              <a:gd name="connsiteY2" fmla="*/ 1840073 h 3017476"/>
              <a:gd name="connsiteX0" fmla="*/ 2436273 w 7489379"/>
              <a:gd name="connsiteY0" fmla="*/ 1908929 h 3017476"/>
              <a:gd name="connsiteX1" fmla="*/ 1805342 w 7489379"/>
              <a:gd name="connsiteY1" fmla="*/ 1878873 h 3017476"/>
              <a:gd name="connsiteX2" fmla="*/ 2436273 w 7489379"/>
              <a:gd name="connsiteY2" fmla="*/ 1908929 h 3017476"/>
              <a:gd name="connsiteX0" fmla="*/ 3132737 w 7489379"/>
              <a:gd name="connsiteY0" fmla="*/ 1963573 h 3017476"/>
              <a:gd name="connsiteX1" fmla="*/ 3034794 w 7489379"/>
              <a:gd name="connsiteY1" fmla="*/ 1880898 h 3017476"/>
              <a:gd name="connsiteX2" fmla="*/ 3132737 w 7489379"/>
              <a:gd name="connsiteY2" fmla="*/ 1963573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477813 w 7489379"/>
              <a:gd name="connsiteY0" fmla="*/ 1840073 h 2026827"/>
              <a:gd name="connsiteX1" fmla="*/ 1214958 w 7489379"/>
              <a:gd name="connsiteY1" fmla="*/ 1749754 h 2026827"/>
              <a:gd name="connsiteX2" fmla="*/ 1477813 w 7489379"/>
              <a:gd name="connsiteY2" fmla="*/ 1840073 h 2026827"/>
              <a:gd name="connsiteX0" fmla="*/ 2436273 w 7489379"/>
              <a:gd name="connsiteY0" fmla="*/ 1908929 h 2026827"/>
              <a:gd name="connsiteX1" fmla="*/ 1805342 w 7489379"/>
              <a:gd name="connsiteY1" fmla="*/ 1878873 h 2026827"/>
              <a:gd name="connsiteX2" fmla="*/ 2436273 w 7489379"/>
              <a:gd name="connsiteY2" fmla="*/ 1908929 h 2026827"/>
              <a:gd name="connsiteX0" fmla="*/ 3132737 w 7489379"/>
              <a:gd name="connsiteY0" fmla="*/ 1963573 h 2026827"/>
              <a:gd name="connsiteX1" fmla="*/ 3034794 w 7489379"/>
              <a:gd name="connsiteY1" fmla="*/ 1880898 h 2026827"/>
              <a:gd name="connsiteX2" fmla="*/ 3132737 w 7489379"/>
              <a:gd name="connsiteY2" fmla="*/ 1963573 h 20268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7489379" h="2026827">
                <a:moveTo>
                  <a:pt x="1477813" y="1840073"/>
                </a:moveTo>
                <a:cubicBezTo>
                  <a:pt x="1477813" y="1840073"/>
                  <a:pt x="1246039" y="1749754"/>
                  <a:pt x="1214958" y="1749754"/>
                </a:cubicBezTo>
                <a:lnTo>
                  <a:pt x="1477813" y="1840073"/>
                </a:lnTo>
                <a:close/>
              </a:path>
              <a:path w="7489379" h="2026827">
                <a:moveTo>
                  <a:pt x="2436273" y="1908929"/>
                </a:moveTo>
                <a:cubicBezTo>
                  <a:pt x="2089588" y="1944841"/>
                  <a:pt x="2005905" y="1801620"/>
                  <a:pt x="1805342" y="1878873"/>
                </a:cubicBezTo>
                <a:cubicBezTo>
                  <a:pt x="1824101" y="1860114"/>
                  <a:pt x="2436273" y="1908929"/>
                  <a:pt x="2436273" y="1908929"/>
                </a:cubicBezTo>
                <a:close/>
              </a:path>
              <a:path w="7489379" h="2026827">
                <a:moveTo>
                  <a:pt x="3132737" y="1963573"/>
                </a:moveTo>
                <a:cubicBezTo>
                  <a:pt x="3132737" y="1963573"/>
                  <a:pt x="3062932" y="1909036"/>
                  <a:pt x="3034794" y="1880898"/>
                </a:cubicBezTo>
                <a:cubicBezTo>
                  <a:pt x="3038221" y="1880898"/>
                  <a:pt x="3129310" y="1963573"/>
                  <a:pt x="3132737" y="1963573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prstClr val="black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75904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3827E-7 L -0.24879 -4.93827E-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71605E-6 L -0.24878 2.71605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3827E-7 L -0.24879 -4.93827E-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5679E-6 L -0.24878 -4.5679E-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499" y="370796"/>
            <a:ext cx="8495501" cy="489534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sz="2000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Способы </a:t>
            </a:r>
            <a:r>
              <a:rPr lang="ru-RU" sz="2000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прогнозирования по регрессионной </a:t>
            </a:r>
            <a:r>
              <a:rPr lang="ru-RU" sz="2000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модели</a:t>
            </a:r>
            <a:endParaRPr lang="ru-RU" sz="2000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321361" y="2463207"/>
            <a:ext cx="2548900" cy="96012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Способы</a:t>
            </a:r>
            <a:endParaRPr lang="ru-RU" sz="20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51388" y="1489469"/>
            <a:ext cx="3426246" cy="97155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Восстановление </a:t>
            </a:r>
            <a:r>
              <a:rPr lang="ru-RU" sz="2000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значения</a:t>
            </a:r>
            <a:endParaRPr lang="ru-RU" sz="16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5"/>
          <a:stretch/>
        </p:blipFill>
        <p:spPr>
          <a:xfrm>
            <a:off x="0" y="3426749"/>
            <a:ext cx="1504813" cy="1583575"/>
          </a:xfrm>
          <a:prstGeom prst="rect">
            <a:avLst/>
          </a:prstGeom>
        </p:spPr>
      </p:pic>
      <p:cxnSp>
        <p:nvCxnSpPr>
          <p:cNvPr id="6" name="Скругленная соединительная линия 5"/>
          <p:cNvCxnSpPr>
            <a:stCxn id="20" idx="3"/>
            <a:endCxn id="21" idx="1"/>
          </p:cNvCxnSpPr>
          <p:nvPr/>
        </p:nvCxnSpPr>
        <p:spPr>
          <a:xfrm flipV="1">
            <a:off x="3870261" y="1975244"/>
            <a:ext cx="881127" cy="968023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91494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39581" y="4056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58000" y="1986750"/>
            <a:ext cx="6228494" cy="1594622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Если прогноз рассчитывается в пределах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экспериментальных значений</a:t>
            </a: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независимой переменной, то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такой 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прогноз</a:t>
            </a: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называется </a:t>
            </a:r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восстановлением значения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01343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499" y="370796"/>
            <a:ext cx="8495501" cy="489534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sz="2000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Способы </a:t>
            </a:r>
            <a:r>
              <a:rPr lang="ru-RU" sz="2000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прогнозирования по регрессионной модели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321361" y="2463207"/>
            <a:ext cx="2548900" cy="96012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Способы</a:t>
            </a:r>
            <a:endParaRPr lang="ru-RU" sz="20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51388" y="1489469"/>
            <a:ext cx="3426246" cy="97155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Восстановление </a:t>
            </a:r>
            <a:r>
              <a:rPr lang="ru-RU" sz="2000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значения</a:t>
            </a:r>
            <a:endParaRPr lang="ru-RU" sz="16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5"/>
          <a:stretch/>
        </p:blipFill>
        <p:spPr>
          <a:xfrm>
            <a:off x="0" y="3426749"/>
            <a:ext cx="1504813" cy="1583575"/>
          </a:xfrm>
          <a:prstGeom prst="rect">
            <a:avLst/>
          </a:prstGeom>
        </p:spPr>
      </p:pic>
      <p:cxnSp>
        <p:nvCxnSpPr>
          <p:cNvPr id="6" name="Скругленная соединительная линия 5"/>
          <p:cNvCxnSpPr>
            <a:stCxn id="20" idx="3"/>
            <a:endCxn id="21" idx="1"/>
          </p:cNvCxnSpPr>
          <p:nvPr/>
        </p:nvCxnSpPr>
        <p:spPr>
          <a:xfrm flipV="1">
            <a:off x="3870261" y="1975244"/>
            <a:ext cx="881127" cy="968023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>
            <a:stCxn id="20" idx="3"/>
            <a:endCxn id="11" idx="1"/>
          </p:cNvCxnSpPr>
          <p:nvPr/>
        </p:nvCxnSpPr>
        <p:spPr>
          <a:xfrm>
            <a:off x="3870261" y="2943267"/>
            <a:ext cx="881127" cy="969839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51388" y="3426749"/>
            <a:ext cx="3426246" cy="972714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Экстраполяция </a:t>
            </a:r>
            <a:endParaRPr lang="ru-RU" sz="20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61508076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39581" y="4056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58000" y="1986750"/>
            <a:ext cx="6228494" cy="1286845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Если прогноз рассчитывается за 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пределами</a:t>
            </a: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экспериментальных данных, то такой</a:t>
            </a: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прогноз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называется </a:t>
            </a:r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экстраполяцией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23328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87350" y="1366207"/>
            <a:ext cx="2586743" cy="1740357"/>
            <a:chOff x="387350" y="1704055"/>
            <a:chExt cx="2586743" cy="1487143"/>
          </a:xfrm>
        </p:grpSpPr>
        <p:sp>
          <p:nvSpPr>
            <p:cNvPr id="5" name="Shape 87"/>
            <p:cNvSpPr txBox="1"/>
            <p:nvPr/>
          </p:nvSpPr>
          <p:spPr>
            <a:xfrm>
              <a:off x="408693" y="2246895"/>
              <a:ext cx="2565400" cy="9443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90000" rIns="90000" bIns="90000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lvl="0">
                <a:buClr>
                  <a:srgbClr val="494429"/>
                </a:buClr>
                <a:buSzPct val="25000"/>
                <a:defRPr sz="2000">
                  <a:solidFill>
                    <a:schemeClr val="tx1"/>
                  </a:solidFill>
                  <a:latin typeface="+mj-lt"/>
                  <a:ea typeface="Blogger Sans" panose="02000506030000020004" pitchFamily="50" charset="0"/>
                  <a:cs typeface="Segoe UI Semibold" panose="020B0702040204020203" pitchFamily="34" charset="0"/>
                </a:defRPr>
              </a:lvl1pPr>
            </a:lstStyle>
            <a:p>
              <a:pPr defTabSz="914400"/>
              <a:r>
                <a:rPr lang="ru-RU" kern="0" dirty="0">
                  <a:solidFill>
                    <a:prstClr val="black"/>
                  </a:solidFill>
                  <a:sym typeface="Arial"/>
                  <a:rtl val="0"/>
                </a:rPr>
                <a:t>Прогнозирование по регрессионной </a:t>
              </a:r>
              <a:r>
                <a:rPr lang="ru-RU" kern="0" dirty="0" smtClean="0">
                  <a:solidFill>
                    <a:prstClr val="black"/>
                  </a:solidFill>
                  <a:sym typeface="Arial"/>
                  <a:rtl val="0"/>
                </a:rPr>
                <a:t>модели.</a:t>
              </a:r>
              <a:endParaRPr lang="ru-RU" kern="0" dirty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96500" y="2264994"/>
              <a:ext cx="49465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hape 87"/>
            <p:cNvSpPr txBox="1"/>
            <p:nvPr/>
          </p:nvSpPr>
          <p:spPr>
            <a:xfrm>
              <a:off x="387350" y="1704055"/>
              <a:ext cx="494650" cy="6097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tIns="180000" rIns="180000" bIns="180000" anchor="ctr" anchorCtr="0">
              <a:spAutoFit/>
            </a:bodyPr>
            <a:lstStyle/>
            <a:p>
              <a:pPr algn="ctr" defTabSz="914400">
                <a:buClr>
                  <a:srgbClr val="494429"/>
                </a:buClr>
                <a:buSzPct val="25000"/>
              </a:pPr>
              <a:r>
                <a:rPr lang="ru-RU" sz="1600" kern="0" dirty="0" smtClean="0">
                  <a:solidFill>
                    <a:srgbClr val="C0504D">
                      <a:lumMod val="75000"/>
                    </a:srgbClr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1</a:t>
              </a:r>
              <a:endParaRPr lang="ru-RU" sz="1600" kern="0" dirty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311648" y="1412920"/>
            <a:ext cx="2565400" cy="1385867"/>
            <a:chOff x="3261436" y="1741791"/>
            <a:chExt cx="2565400" cy="1385867"/>
          </a:xfrm>
        </p:grpSpPr>
        <p:sp>
          <p:nvSpPr>
            <p:cNvPr id="8" name="Shape 87"/>
            <p:cNvSpPr txBox="1"/>
            <p:nvPr/>
          </p:nvSpPr>
          <p:spPr>
            <a:xfrm>
              <a:off x="3261436" y="2330347"/>
              <a:ext cx="2565400" cy="7973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90000" rIns="90000" bIns="90000" anchor="ctr" anchorCtr="0">
              <a:spAutoFit/>
            </a:bodyPr>
            <a:lstStyle/>
            <a:p>
              <a:pPr defTabSz="914400">
                <a:buClr>
                  <a:srgbClr val="494429"/>
                </a:buClr>
                <a:buSzPct val="25000"/>
              </a:pPr>
              <a:r>
                <a:rPr lang="ru-RU" sz="2000" kern="0" dirty="0" smtClean="0">
                  <a:solidFill>
                    <a:prstClr val="black"/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Восстановление значения.</a:t>
              </a:r>
              <a:endParaRPr lang="ru-RU" sz="2000" kern="0" dirty="0">
                <a:solidFill>
                  <a:prstClr val="black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267075" y="2351528"/>
              <a:ext cx="49465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hape 87"/>
            <p:cNvSpPr txBox="1"/>
            <p:nvPr/>
          </p:nvSpPr>
          <p:spPr>
            <a:xfrm>
              <a:off x="3267075" y="1741791"/>
              <a:ext cx="494650" cy="6097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tIns="180000" rIns="180000" bIns="180000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lvl="0" algn="ctr">
                <a:buClr>
                  <a:srgbClr val="494429"/>
                </a:buClr>
                <a:buSzPct val="25000"/>
                <a:defRPr sz="1600">
                  <a:solidFill>
                    <a:schemeClr val="accent2">
                      <a:lumMod val="75000"/>
                    </a:schemeClr>
                  </a:solidFill>
                  <a:latin typeface="+mj-lt"/>
                  <a:ea typeface="Blogger Sans" panose="02000506030000020004" pitchFamily="50" charset="0"/>
                  <a:cs typeface="Segoe UI Semibold" panose="020B0702040204020203" pitchFamily="34" charset="0"/>
                </a:defRPr>
              </a:lvl1pPr>
            </a:lstStyle>
            <a:p>
              <a:pPr defTabSz="914400"/>
              <a:r>
                <a:rPr lang="ru-RU" kern="0" dirty="0">
                  <a:solidFill>
                    <a:srgbClr val="C0504D">
                      <a:lumMod val="75000"/>
                    </a:srgbClr>
                  </a:solidFill>
                  <a:sym typeface="Calibri"/>
                  <a:rtl val="0"/>
                </a:rPr>
                <a:t>2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202732" y="1412920"/>
            <a:ext cx="2577272" cy="1078090"/>
            <a:chOff x="7092000" y="1890021"/>
            <a:chExt cx="2577272" cy="1078090"/>
          </a:xfrm>
        </p:grpSpPr>
        <p:sp>
          <p:nvSpPr>
            <p:cNvPr id="9" name="Shape 87"/>
            <p:cNvSpPr txBox="1"/>
            <p:nvPr/>
          </p:nvSpPr>
          <p:spPr>
            <a:xfrm>
              <a:off x="7103872" y="2478577"/>
              <a:ext cx="2565400" cy="4895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90000" rIns="90000" bIns="90000" anchor="ctr" anchorCtr="0">
              <a:spAutoFit/>
            </a:bodyPr>
            <a:lstStyle/>
            <a:p>
              <a:pPr defTabSz="914400">
                <a:buClr>
                  <a:srgbClr val="494429"/>
                </a:buClr>
                <a:buSzPct val="25000"/>
              </a:pPr>
              <a:r>
                <a:rPr lang="ru-RU" sz="2000" kern="0" dirty="0" smtClean="0">
                  <a:solidFill>
                    <a:prstClr val="black"/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Экстраполяция</a:t>
              </a:r>
              <a:r>
                <a:rPr lang="ru-RU" sz="2000" kern="0" dirty="0">
                  <a:solidFill>
                    <a:prstClr val="black"/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.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7092000" y="2499758"/>
              <a:ext cx="49465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hape 87"/>
            <p:cNvSpPr txBox="1"/>
            <p:nvPr/>
          </p:nvSpPr>
          <p:spPr>
            <a:xfrm>
              <a:off x="7092000" y="1890021"/>
              <a:ext cx="494650" cy="6097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tIns="180000" rIns="180000" bIns="180000" anchor="ctr" anchorCtr="0">
              <a:spAutoFit/>
            </a:bodyPr>
            <a:lstStyle/>
            <a:p>
              <a:pPr algn="ctr" defTabSz="914400">
                <a:buClr>
                  <a:srgbClr val="494429"/>
                </a:buClr>
                <a:buSzPct val="25000"/>
              </a:pPr>
              <a:r>
                <a:rPr lang="ru-RU" sz="1600" kern="0" dirty="0" smtClean="0">
                  <a:solidFill>
                    <a:srgbClr val="C0504D">
                      <a:lumMod val="75000"/>
                    </a:srgbClr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3</a:t>
              </a:r>
              <a:endParaRPr lang="ru-RU" sz="1600" kern="0" dirty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endParaRPr>
            </a:p>
          </p:txBody>
        </p:sp>
      </p:grpSp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Вопросы к изучению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101" b="74628"/>
          <a:stretch/>
        </p:blipFill>
        <p:spPr>
          <a:xfrm>
            <a:off x="2547000" y="3682977"/>
            <a:ext cx="6597000" cy="14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62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err="1">
                <a:solidFill>
                  <a:srgbClr val="C0504D">
                    <a:lumMod val="75000"/>
                  </a:srgbClr>
                </a:solidFill>
                <a:sym typeface="Arial"/>
                <a:rtl val="0"/>
              </a:rPr>
              <a:t>Microsoft</a:t>
            </a:r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Arial"/>
                <a:rtl val="0"/>
              </a:rPr>
              <a:t> </a:t>
            </a:r>
            <a:r>
              <a:rPr lang="ru-RU" kern="0" dirty="0" err="1">
                <a:solidFill>
                  <a:srgbClr val="C0504D">
                    <a:lumMod val="75000"/>
                  </a:srgbClr>
                </a:solidFill>
                <a:sym typeface="Arial"/>
                <a:rtl val="0"/>
              </a:rPr>
              <a:t>Excel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00" y="925112"/>
            <a:ext cx="7380000" cy="387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7698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20828"/>
            <a:ext cx="874750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953735"/>
                </a:solidFill>
                <a:ea typeface="Roboto Slab" pitchFamily="2" charset="0"/>
                <a:sym typeface="Calibri"/>
                <a:rtl val="0"/>
              </a:rPr>
              <a:t>Пример</a:t>
            </a:r>
            <a:endParaRPr lang="ru-RU" kern="0" dirty="0">
              <a:solidFill>
                <a:srgbClr val="953735"/>
              </a:solidFill>
              <a:ea typeface="Roboto Slab" pitchFamily="2" charset="0"/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96500" y="871918"/>
                <a:ext cx="8145000" cy="1474832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defTabSz="914400"/>
                <a:r>
                  <a:rPr lang="ru-RU" sz="2000" kern="0" dirty="0" smtClean="0">
                    <a:solidFill>
                      <a:prstClr val="black"/>
                    </a:solidFill>
                    <a:sym typeface="Arial"/>
                    <a:rtl val="0"/>
                  </a:rPr>
                  <a:t>Построим </a:t>
                </a:r>
                <a:r>
                  <a:rPr lang="ru-RU" sz="2000" kern="0" dirty="0">
                    <a:solidFill>
                      <a:prstClr val="black"/>
                    </a:solidFill>
                    <a:sym typeface="Arial"/>
                    <a:rtl val="0"/>
                  </a:rPr>
                  <a:t>электронную таблицу прогнозирования по регрессионной модели </a:t>
                </a:r>
                <a:r>
                  <a:rPr lang="ru-RU" sz="2000" kern="0" dirty="0" smtClean="0">
                    <a:solidFill>
                      <a:prstClr val="black"/>
                    </a:solidFill>
                    <a:sym typeface="Arial"/>
                    <a:rtl val="0"/>
                  </a:rPr>
                  <a:t>способом «Восстановление значения». </a:t>
                </a:r>
              </a:p>
              <a:p>
                <a:pPr defTabSz="914400"/>
                <a:r>
                  <a:rPr lang="ru-RU" sz="2000" kern="0" dirty="0" smtClean="0">
                    <a:solidFill>
                      <a:prstClr val="black"/>
                    </a:solidFill>
                    <a:sym typeface="Arial"/>
                    <a:rtl val="0"/>
                  </a:rPr>
                  <a:t>Значения независимой переменной будем </a:t>
                </a:r>
                <a:r>
                  <a:rPr lang="ru-RU" sz="2000" kern="0" dirty="0">
                    <a:solidFill>
                      <a:prstClr val="black"/>
                    </a:solidFill>
                    <a:sym typeface="Arial"/>
                    <a:rtl val="0"/>
                  </a:rPr>
                  <a:t>брать в пределах экспериментальных </a:t>
                </a:r>
                <a:r>
                  <a:rPr lang="ru-RU" sz="2000" kern="0" dirty="0" smtClean="0">
                    <a:solidFill>
                      <a:prstClr val="black"/>
                    </a:solidFill>
                    <a:sym typeface="Arial"/>
                    <a:rtl val="0"/>
                  </a:rPr>
                  <a:t>значений</a:t>
                </a:r>
                <a:r>
                  <a:rPr lang="ru-RU" sz="2000" kern="0" dirty="0">
                    <a:solidFill>
                      <a:prstClr val="black"/>
                    </a:solidFill>
                    <a:sym typeface="Arial"/>
                    <a:rtl val="0"/>
                  </a:rPr>
                  <a:t>, </a:t>
                </a:r>
                <a:r>
                  <a:rPr lang="ru-RU" sz="2000" kern="0" dirty="0" smtClean="0">
                    <a:solidFill>
                      <a:prstClr val="black"/>
                    </a:solidFill>
                    <a:sym typeface="Arial"/>
                    <a:rtl val="0"/>
                  </a:rPr>
                  <a:t>т.е. </a:t>
                </a:r>
                <a14:m>
                  <m:oMath xmlns:m="http://schemas.openxmlformats.org/officeDocument/2006/math">
                    <m:r>
                      <a:rPr lang="ru-RU" sz="200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С</m:t>
                    </m:r>
                    <m:r>
                      <a:rPr lang="ru-RU" sz="200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dPr>
                      <m:e>
                        <m:r>
                          <a:rPr lang="ru-RU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  <m:t>2;5</m:t>
                        </m:r>
                      </m:e>
                    </m:d>
                  </m:oMath>
                </a14:m>
                <a:r>
                  <a:rPr lang="ru-RU" sz="2000" kern="0" dirty="0" smtClean="0">
                    <a:solidFill>
                      <a:prstClr val="black"/>
                    </a:solidFill>
                    <a:sym typeface="Arial"/>
                    <a:rtl val="0"/>
                  </a:rPr>
                  <a:t>.</a:t>
                </a:r>
                <a:endParaRPr lang="ru-RU" sz="2000" kern="0" dirty="0">
                  <a:solidFill>
                    <a:prstClr val="black"/>
                  </a:solidFill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00" y="871918"/>
                <a:ext cx="8145000" cy="1474832"/>
              </a:xfrm>
              <a:prstGeom prst="rect">
                <a:avLst/>
              </a:prstGeom>
              <a:blipFill rotWithShape="0">
                <a:blip r:embed="rId4"/>
                <a:stretch>
                  <a:fillRect l="-823" b="-1653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000" y="2476049"/>
            <a:ext cx="3131591" cy="234869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7281877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8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Восстановление значения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881313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8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Экстраполяция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06823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8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Экстраполяция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335469" y="2166749"/>
          <a:ext cx="5855782" cy="2723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8650" y="904904"/>
            <a:ext cx="8145000" cy="8448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defTabSz="914400"/>
            <a:r>
              <a:rPr lang="ru-RU" sz="2000" kern="0" dirty="0">
                <a:solidFill>
                  <a:prstClr val="black"/>
                </a:solidFill>
                <a:sym typeface="Arial"/>
                <a:rtl val="0"/>
              </a:rPr>
              <a:t>Применение всякой регрессионной модели </a:t>
            </a:r>
            <a:r>
              <a:rPr lang="ru-RU" sz="2000" kern="0" dirty="0" smtClean="0">
                <a:solidFill>
                  <a:prstClr val="black"/>
                </a:solidFill>
                <a:sym typeface="Arial"/>
                <a:rtl val="0"/>
              </a:rPr>
              <a:t>ограничено, </a:t>
            </a:r>
          </a:p>
          <a:p>
            <a:pPr defTabSz="914400"/>
            <a:r>
              <a:rPr lang="ru-RU" sz="2000" kern="0" dirty="0" smtClean="0">
                <a:solidFill>
                  <a:prstClr val="black"/>
                </a:solidFill>
                <a:sym typeface="Arial"/>
                <a:rtl val="0"/>
              </a:rPr>
              <a:t>особенно </a:t>
            </a:r>
            <a:r>
              <a:rPr lang="ru-RU" sz="2000" kern="0" dirty="0">
                <a:solidFill>
                  <a:prstClr val="black"/>
                </a:solidFill>
                <a:sym typeface="Arial"/>
                <a:rtl val="0"/>
              </a:rPr>
              <a:t>за пределами экспериментальной области. 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5140170" y="1671750"/>
            <a:ext cx="2356829" cy="849508"/>
          </a:xfrm>
          <a:custGeom>
            <a:avLst/>
            <a:gdLst>
              <a:gd name="connsiteX0" fmla="*/ 0 w 1873188"/>
              <a:gd name="connsiteY0" fmla="*/ 790112 h 790112"/>
              <a:gd name="connsiteX1" fmla="*/ 435006 w 1873188"/>
              <a:gd name="connsiteY1" fmla="*/ 710213 h 790112"/>
              <a:gd name="connsiteX2" fmla="*/ 941033 w 1873188"/>
              <a:gd name="connsiteY2" fmla="*/ 541537 h 790112"/>
              <a:gd name="connsiteX3" fmla="*/ 1491448 w 1873188"/>
              <a:gd name="connsiteY3" fmla="*/ 257452 h 790112"/>
              <a:gd name="connsiteX4" fmla="*/ 1873188 w 1873188"/>
              <a:gd name="connsiteY4" fmla="*/ 0 h 790112"/>
              <a:gd name="connsiteX5" fmla="*/ 1873188 w 1873188"/>
              <a:gd name="connsiteY5" fmla="*/ 0 h 79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3188" h="790112">
                <a:moveTo>
                  <a:pt x="0" y="790112"/>
                </a:moveTo>
                <a:cubicBezTo>
                  <a:pt x="139083" y="770877"/>
                  <a:pt x="278167" y="751642"/>
                  <a:pt x="435006" y="710213"/>
                </a:cubicBezTo>
                <a:cubicBezTo>
                  <a:pt x="591845" y="668784"/>
                  <a:pt x="764959" y="616997"/>
                  <a:pt x="941033" y="541537"/>
                </a:cubicBezTo>
                <a:cubicBezTo>
                  <a:pt x="1117107" y="466077"/>
                  <a:pt x="1336089" y="347708"/>
                  <a:pt x="1491448" y="257452"/>
                </a:cubicBezTo>
                <a:cubicBezTo>
                  <a:pt x="1646807" y="167196"/>
                  <a:pt x="1873188" y="0"/>
                  <a:pt x="1873188" y="0"/>
                </a:cubicBezTo>
                <a:lnTo>
                  <a:pt x="1873188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6" name="Полилиния 5"/>
          <p:cNvSpPr/>
          <p:nvPr/>
        </p:nvSpPr>
        <p:spPr>
          <a:xfrm rot="21400481" flipV="1">
            <a:off x="5113978" y="1627768"/>
            <a:ext cx="1751567" cy="852287"/>
          </a:xfrm>
          <a:custGeom>
            <a:avLst/>
            <a:gdLst>
              <a:gd name="connsiteX0" fmla="*/ 1491448 w 1491448"/>
              <a:gd name="connsiteY0" fmla="*/ 648070 h 648070"/>
              <a:gd name="connsiteX1" fmla="*/ 0 w 1491448"/>
              <a:gd name="connsiteY1" fmla="*/ 0 h 648070"/>
              <a:gd name="connsiteX2" fmla="*/ 0 w 1491448"/>
              <a:gd name="connsiteY2" fmla="*/ 0 h 64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1448" h="648070">
                <a:moveTo>
                  <a:pt x="1491448" y="64807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9" name="Полилиния 8"/>
          <p:cNvSpPr/>
          <p:nvPr/>
        </p:nvSpPr>
        <p:spPr>
          <a:xfrm rot="20272058">
            <a:off x="5012355" y="1873849"/>
            <a:ext cx="858001" cy="513584"/>
          </a:xfrm>
          <a:custGeom>
            <a:avLst/>
            <a:gdLst>
              <a:gd name="connsiteX0" fmla="*/ 0 w 1873188"/>
              <a:gd name="connsiteY0" fmla="*/ 790112 h 790112"/>
              <a:gd name="connsiteX1" fmla="*/ 435006 w 1873188"/>
              <a:gd name="connsiteY1" fmla="*/ 710213 h 790112"/>
              <a:gd name="connsiteX2" fmla="*/ 941033 w 1873188"/>
              <a:gd name="connsiteY2" fmla="*/ 541537 h 790112"/>
              <a:gd name="connsiteX3" fmla="*/ 1491448 w 1873188"/>
              <a:gd name="connsiteY3" fmla="*/ 257452 h 790112"/>
              <a:gd name="connsiteX4" fmla="*/ 1873188 w 1873188"/>
              <a:gd name="connsiteY4" fmla="*/ 0 h 790112"/>
              <a:gd name="connsiteX5" fmla="*/ 1873188 w 1873188"/>
              <a:gd name="connsiteY5" fmla="*/ 0 h 79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3188" h="790112">
                <a:moveTo>
                  <a:pt x="0" y="790112"/>
                </a:moveTo>
                <a:cubicBezTo>
                  <a:pt x="139083" y="770877"/>
                  <a:pt x="278167" y="751642"/>
                  <a:pt x="435006" y="710213"/>
                </a:cubicBezTo>
                <a:cubicBezTo>
                  <a:pt x="591845" y="668784"/>
                  <a:pt x="764959" y="616997"/>
                  <a:pt x="941033" y="541537"/>
                </a:cubicBezTo>
                <a:cubicBezTo>
                  <a:pt x="1117107" y="466077"/>
                  <a:pt x="1336089" y="347708"/>
                  <a:pt x="1491448" y="257452"/>
                </a:cubicBezTo>
                <a:cubicBezTo>
                  <a:pt x="1646807" y="167196"/>
                  <a:pt x="1873188" y="0"/>
                  <a:pt x="1873188" y="0"/>
                </a:cubicBezTo>
                <a:lnTo>
                  <a:pt x="1873188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prstClr val="black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834278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3" grpId="0" animBg="1"/>
      <p:bldP spid="6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831570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Модель</a:t>
            </a:r>
            <a:endParaRPr lang="ru-RU" sz="2400" kern="0" dirty="0">
              <a:solidFill>
                <a:srgbClr val="C0504D">
                  <a:lumMod val="75000"/>
                </a:srgbClr>
              </a:solidFill>
              <a:latin typeface="Roboto Slab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/>
          </p:nvPr>
        </p:nvGraphicFramePr>
        <p:xfrm>
          <a:off x="335468" y="917803"/>
          <a:ext cx="8376731" cy="397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710325" y="1196407"/>
            <a:ext cx="3122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Квадратичная модель</a:t>
            </a:r>
            <a:endParaRPr lang="ru-RU" sz="20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-92138" y="1748951"/>
                <a:ext cx="560492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𝑦</m:t>
                      </m:r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=21,845</m:t>
                      </m:r>
                      <m:sSup>
                        <m:sSupPr>
                          <m:ctrlPr>
                            <a:rPr lang="en-US" sz="1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en-US" sz="1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𝑥</m:t>
                          </m:r>
                        </m:e>
                        <m:sup>
                          <m:r>
                            <a:rPr lang="en-US" sz="1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−106,97</m:t>
                      </m:r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𝑥</m:t>
                      </m:r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+150,21</m:t>
                      </m:r>
                    </m:oMath>
                  </m:oMathPara>
                </a14:m>
                <a:endParaRPr lang="en-US" sz="1800" kern="0" dirty="0" smtClea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en-US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𝑅</m:t>
                          </m:r>
                        </m:e>
                        <m:sup>
                          <m:r>
                            <a:rPr lang="en-US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=0,9768</m:t>
                      </m:r>
                    </m:oMath>
                  </m:oMathPara>
                </a14:m>
                <a:endParaRPr lang="ru-RU" sz="1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138" y="1748951"/>
                <a:ext cx="5604925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191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8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Экстраполяция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75280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477000" y="917803"/>
          <a:ext cx="8415000" cy="4009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Экстраполяция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41073306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728" b="2505"/>
          <a:stretch/>
        </p:blipFill>
        <p:spPr>
          <a:xfrm>
            <a:off x="6703495" y="128850"/>
            <a:ext cx="2440505" cy="50146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63133" y="1553029"/>
            <a:ext cx="6296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Способы </a:t>
            </a:r>
            <a:r>
              <a:rPr lang="ru-RU" sz="18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прогнозирования по регрессионной </a:t>
            </a:r>
            <a:r>
              <a:rPr lang="ru-RU" sz="18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модели:</a:t>
            </a:r>
            <a:endParaRPr lang="ru-RU" sz="18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8109" y="4329346"/>
            <a:ext cx="6588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Регрессионную модель просто строить, а затем прогнозировать по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ней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с помощью </a:t>
            </a:r>
            <a:r>
              <a:rPr lang="ru-RU" sz="14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электронных таблиц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8109" y="1102673"/>
            <a:ext cx="54451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Осуществляется путём вычислений.</a:t>
            </a:r>
            <a:endParaRPr lang="ru-RU"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8559" y="2401851"/>
            <a:ext cx="63176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если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прогноз рассчитывается в пределах экспериментальных значений независимой переменной, такой прогноз называется </a:t>
            </a:r>
            <a:r>
              <a:rPr lang="ru-RU" sz="14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восстановлением </a:t>
            </a:r>
            <a:r>
              <a:rPr lang="ru-RU" sz="14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значения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3710" y="3435140"/>
            <a:ext cx="6317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если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прогноз рассчитывается за пределами экспериментальных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данных, то такой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прогноз называется </a:t>
            </a:r>
            <a:r>
              <a:rPr lang="ru-RU" sz="14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экстраполяцией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.</a:t>
            </a:r>
          </a:p>
        </p:txBody>
      </p:sp>
      <p:sp>
        <p:nvSpPr>
          <p:cNvPr id="11" name="Shape 87"/>
          <p:cNvSpPr txBox="1"/>
          <p:nvPr/>
        </p:nvSpPr>
        <p:spPr>
          <a:xfrm>
            <a:off x="396500" y="274773"/>
            <a:ext cx="8315700" cy="735756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1800" kern="0" dirty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Моделирование статистического прогнозирования. Прогнозирование по регрессионной модели</a:t>
            </a:r>
          </a:p>
        </p:txBody>
      </p:sp>
    </p:spTree>
    <p:extLst>
      <p:ext uri="{BB962C8B-B14F-4D97-AF65-F5344CB8AC3E}">
        <p14:creationId xmlns:p14="http://schemas.microsoft.com/office/powerpoint/2010/main" val="3525007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  <p:bldP spid="17" grpId="0"/>
      <p:bldP spid="2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499" y="366713"/>
            <a:ext cx="8298729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Моделирование статистического прогнозирования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335468" y="1287135"/>
          <a:ext cx="8376731" cy="3603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190313" y="1479571"/>
            <a:ext cx="3122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Квадратичная модель</a:t>
            </a:r>
            <a:endParaRPr lang="ru-RU" sz="20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18045" y="2130759"/>
                <a:ext cx="511645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𝑦</m:t>
                      </m:r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=21,845</m:t>
                      </m:r>
                      <m:sSup>
                        <m:sSupPr>
                          <m:ctrlPr>
                            <a:rPr lang="en-US" sz="1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en-US" sz="1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𝑥</m:t>
                          </m:r>
                        </m:e>
                        <m:sup>
                          <m:r>
                            <a:rPr lang="en-US" sz="1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−106,97</m:t>
                      </m:r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𝑥</m:t>
                      </m:r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+150,21</m:t>
                      </m:r>
                    </m:oMath>
                  </m:oMathPara>
                </a14:m>
                <a:endParaRPr lang="en-US" sz="1800" kern="0" dirty="0" smtClea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en-US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𝑅</m:t>
                          </m:r>
                        </m:e>
                        <m:sup>
                          <m:r>
                            <a:rPr lang="en-US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=0,9768</m:t>
                      </m:r>
                    </m:oMath>
                  </m:oMathPara>
                </a14:m>
                <a:endParaRPr lang="ru-RU" sz="1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45" y="2130759"/>
                <a:ext cx="5116457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4173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6" grpId="0">
        <p:bldAsOne/>
      </p:bldGraphic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831570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Моделирование статистического прогнозирования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191250" y="1151397"/>
            <a:ext cx="2542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Регрессионная модель</a:t>
            </a:r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7350" y="1151397"/>
            <a:ext cx="2542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Статистические данные</a:t>
            </a:r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75200" y="1928211"/>
              <a:ext cx="2354257" cy="2366010"/>
            </p:xfrm>
            <a:graphic>
              <a:graphicData uri="http://schemas.openxmlformats.org/drawingml/2006/table">
                <a:tbl>
                  <a:tblPr>
                    <a:tableStyleId>{9DCAF9ED-07DC-4A11-8D7F-57B35C25682E}</a:tableStyleId>
                  </a:tblPr>
                  <a:tblGrid>
                    <a:gridCol w="981800"/>
                    <a:gridCol w="1372457"/>
                  </a:tblGrid>
                  <a:tr h="238125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С,</m:t>
                                </m:r>
                                <m:r>
                                  <a:rPr lang="ru-RU" sz="1400" u="none" strike="noStrike" dirty="0">
                                    <a:effectLst/>
                                    <a:latin typeface="Cambria Math" panose="02040503050406030204" pitchFamily="18" charset="0"/>
                                  </a:rPr>
                                  <m:t>мг/</m:t>
                                </m:r>
                                <m:sSup>
                                  <m:sSupPr>
                                    <m:ctrlPr>
                                      <a:rPr lang="ru-RU" sz="140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м</m:t>
                                    </m:r>
                                  </m:e>
                                  <m:sup>
                                    <m:r>
                                      <a:rPr lang="ru-RU" sz="1400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 smtClean="0">
                              <a:effectLst/>
                            </a:rPr>
                            <a:t>Р, </a:t>
                          </a:r>
                          <a:r>
                            <a:rPr lang="ru-RU" sz="1400" u="none" strike="noStrike" dirty="0" err="1" smtClean="0">
                              <a:effectLst/>
                            </a:rPr>
                            <a:t>больн</a:t>
                          </a:r>
                          <a:r>
                            <a:rPr lang="ru-RU" sz="1400" u="none" strike="noStrike" dirty="0" smtClean="0">
                              <a:effectLst/>
                            </a:rPr>
                            <a:t>. </a:t>
                          </a:r>
                          <a:r>
                            <a:rPr lang="ru-RU" sz="1400" u="none" strike="noStrike" dirty="0">
                              <a:effectLst/>
                            </a:rPr>
                            <a:t>/тыс.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2,5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20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2,9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3,2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34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3,6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51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3,9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55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4,2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90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4,6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108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19687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5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171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1547199"/>
                  </p:ext>
                </p:extLst>
              </p:nvPr>
            </p:nvGraphicFramePr>
            <p:xfrm>
              <a:off x="575200" y="1928211"/>
              <a:ext cx="2354257" cy="2366010"/>
            </p:xfrm>
            <a:graphic>
              <a:graphicData uri="http://schemas.openxmlformats.org/drawingml/2006/table">
                <a:tbl>
                  <a:tblPr>
                    <a:tableStyleId>{9DCAF9ED-07DC-4A11-8D7F-57B35C25682E}</a:tableStyleId>
                  </a:tblPr>
                  <a:tblGrid>
                    <a:gridCol w="981800"/>
                    <a:gridCol w="1372457"/>
                  </a:tblGrid>
                  <a:tr h="23812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4"/>
                          <a:stretch>
                            <a:fillRect l="-621" t="-12821" r="-141615" b="-9410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 smtClean="0">
                              <a:effectLst/>
                            </a:rPr>
                            <a:t>Р, </a:t>
                          </a:r>
                          <a:r>
                            <a:rPr lang="ru-RU" sz="1400" u="none" strike="noStrike" dirty="0" err="1" smtClean="0">
                              <a:effectLst/>
                            </a:rPr>
                            <a:t>больн</a:t>
                          </a:r>
                          <a:r>
                            <a:rPr lang="ru-RU" sz="1400" u="none" strike="noStrike" dirty="0" smtClean="0">
                              <a:effectLst/>
                            </a:rPr>
                            <a:t>. </a:t>
                          </a:r>
                          <a:r>
                            <a:rPr lang="ru-RU" sz="1400" u="none" strike="noStrike" dirty="0">
                              <a:effectLst/>
                            </a:rPr>
                            <a:t>/тыс.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2,5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20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2,9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3,2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34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3,6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51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3,9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55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4,2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90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4,6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108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2288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5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171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Прямоугольник 16"/>
          <p:cNvSpPr/>
          <p:nvPr/>
        </p:nvSpPr>
        <p:spPr>
          <a:xfrm>
            <a:off x="3283296" y="1151397"/>
            <a:ext cx="2542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Диаграмма</a:t>
            </a:r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/>
          </p:nvPr>
        </p:nvGraphicFramePr>
        <p:xfrm>
          <a:off x="3006350" y="1924795"/>
          <a:ext cx="3096000" cy="1954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3288575" y="2107468"/>
          <a:ext cx="2925625" cy="190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3194202" y="1785101"/>
          <a:ext cx="3021533" cy="2016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/>
          </p:nvPr>
        </p:nvGraphicFramePr>
        <p:xfrm>
          <a:off x="3194202" y="1904492"/>
          <a:ext cx="3021533" cy="1876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/>
          </p:nvPr>
        </p:nvGraphicFramePr>
        <p:xfrm>
          <a:off x="5922000" y="1948138"/>
          <a:ext cx="2912628" cy="1900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7115310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Graphic spid="18" grpId="0">
        <p:bldAsOne/>
      </p:bldGraphic>
      <p:bldGraphic spid="11" grpId="0">
        <p:bldAsOne/>
      </p:bldGraphic>
      <p:bldGraphic spid="11" grpId="1">
        <p:bldAsOne/>
      </p:bldGraphic>
      <p:bldGraphic spid="12" grpId="0">
        <p:bldAsOne/>
      </p:bldGraphic>
      <p:bldGraphic spid="12" grpId="1">
        <p:bldAsOne/>
      </p:bldGraphic>
      <p:bldGraphic spid="13" grpId="0">
        <p:bldAsOne/>
      </p:bldGraphic>
      <p:bldGraphic spid="13" grpId="1">
        <p:bldAsOne/>
      </p:bldGraphic>
      <p:bldGraphic spid="1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87000" y="1896750"/>
            <a:ext cx="6651502" cy="1594622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Регрессионная модель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– это функция,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описывающая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зависимость между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количественными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характеристиками сложных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систем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674519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831570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Моделирование статистического прогнозирования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62122" y="1697528"/>
            <a:ext cx="5445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подбирали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вид функции;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7350" y="2632044"/>
            <a:ext cx="2975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вычисляли коэффициенты функции </a:t>
            </a:r>
            <a:r>
              <a:rPr lang="en-US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a, b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и с.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3527413" y="1135069"/>
          <a:ext cx="5327674" cy="2876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6500" y="4123807"/>
            <a:ext cx="8350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Полученный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график 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функции должен располагаться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как можно ближе к экспериментальным точкам. </a:t>
            </a:r>
          </a:p>
        </p:txBody>
      </p:sp>
    </p:spTree>
    <p:extLst>
      <p:ext uri="{BB962C8B-B14F-4D97-AF65-F5344CB8AC3E}">
        <p14:creationId xmlns:p14="http://schemas.microsoft.com/office/powerpoint/2010/main" val="35926939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Graphic spid="9" grpId="0">
        <p:bldAsOne/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Метод наименьших квадратов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81275" y="1000757"/>
                <a:ext cx="65307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800" i="1" kern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 kern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 kern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(</m:t>
                              </m:r>
                              <m:r>
                                <a:rPr lang="en-US" sz="1800" i="1" kern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𝑥</m:t>
                              </m:r>
                              <m:r>
                                <a:rPr lang="en-US" sz="1800" i="1" kern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+</m:t>
                      </m:r>
                      <m:sSup>
                        <m:sSupPr>
                          <m:ctrlPr>
                            <a:rPr lang="ru-RU" sz="1800" i="1" kern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8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 kern="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 kern="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(</m:t>
                              </m:r>
                              <m:r>
                                <a:rPr lang="en-US" sz="18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𝑥</m:t>
                              </m:r>
                              <m:r>
                                <a:rPr lang="en-US" sz="18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800" i="1" kern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+…+</m:t>
                      </m:r>
                      <m:sSup>
                        <m:sSupPr>
                          <m:ctrlPr>
                            <a:rPr lang="ru-RU" sz="1800" i="1" kern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8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 kern="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 kern="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(</m:t>
                              </m:r>
                              <m:r>
                                <a:rPr lang="en-US" sz="18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𝑥</m:t>
                              </m:r>
                              <m:r>
                                <a:rPr lang="en-US" sz="18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800" i="1" kern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  <a:rtl val="0"/>
                        </a:rPr>
                        <m:t>→</m:t>
                      </m:r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  <a:rtl val="0"/>
                        </a:rPr>
                        <m:t>𝑚𝑖𝑛</m:t>
                      </m:r>
                    </m:oMath>
                  </m:oMathPara>
                </a14:m>
                <a:endParaRPr lang="ru-RU" sz="18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75" y="1000757"/>
                <a:ext cx="6530725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Диаграмма 12"/>
          <p:cNvGraphicFramePr>
            <a:graphicFrameLocks/>
          </p:cNvGraphicFramePr>
          <p:nvPr>
            <p:extLst/>
          </p:nvPr>
        </p:nvGraphicFramePr>
        <p:xfrm>
          <a:off x="3537000" y="1420487"/>
          <a:ext cx="5175199" cy="340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08950" y="1626750"/>
                <a:ext cx="312805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𝑓</m:t>
                          </m:r>
                        </m:e>
                        <m:sub>
                          <m:r>
                            <a:rPr lang="en-US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dPr>
                        <m:e>
                          <m:r>
                            <a:rPr lang="en-US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𝑥</m:t>
                          </m:r>
                        </m:e>
                      </m:d>
                      <m:r>
                        <a:rPr lang="ru-RU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−экспериментальные </m:t>
                      </m:r>
                    </m:oMath>
                  </m:oMathPara>
                </a14:m>
                <a:endParaRPr lang="ru-RU" sz="1800" i="1" kern="0" dirty="0" smtClean="0">
                  <a:solidFill>
                    <a:srgbClr val="000000"/>
                  </a:solidFill>
                  <a:latin typeface="Cambria Math" panose="02040503050406030204" pitchFamily="18" charset="0"/>
                  <a:cs typeface="Arial"/>
                  <a:sym typeface="Arial"/>
                  <a:rtl val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координаты</m:t>
                      </m:r>
                    </m:oMath>
                  </m:oMathPara>
                </a14:m>
                <a:endParaRPr lang="ru-RU" sz="18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50" y="1626750"/>
                <a:ext cx="3128050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390" b="-2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08950" y="2273081"/>
                <a:ext cx="231022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𝑦</m:t>
                          </m:r>
                        </m:e>
                        <m:sub>
                          <m:r>
                            <a:rPr lang="en-US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𝑖</m:t>
                          </m:r>
                        </m:sub>
                      </m:sSub>
                      <m:r>
                        <a:rPr lang="ru-RU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−координаты</m:t>
                      </m:r>
                      <m:r>
                        <a:rPr lang="ru-RU" sz="18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 </m:t>
                      </m:r>
                    </m:oMath>
                  </m:oMathPara>
                </a14:m>
                <a:endParaRPr lang="ru-RU" sz="1800" kern="0" dirty="0" smtClean="0">
                  <a:solidFill>
                    <a:srgbClr val="000000"/>
                  </a:solidFill>
                  <a:latin typeface="Cambria Math" panose="02040503050406030204" pitchFamily="18" charset="0"/>
                  <a:cs typeface="Arial"/>
                  <a:sym typeface="Arial"/>
                  <a:rtl val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графика</m:t>
                      </m:r>
                    </m:oMath>
                  </m:oMathPara>
                </a14:m>
                <a:endParaRPr lang="en-US" sz="1800" kern="0" dirty="0" smtClea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50" y="2273081"/>
                <a:ext cx="2310226" cy="646331"/>
              </a:xfrm>
              <a:prstGeom prst="rect">
                <a:avLst/>
              </a:prstGeom>
              <a:blipFill rotWithShape="0">
                <a:blip r:embed="rId7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07034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Graphic spid="13" grpId="0">
        <p:bldAsOne/>
      </p:bldGraphic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332000" y="2166750"/>
            <a:ext cx="6651502" cy="979069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График регрессионной модели называется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b="1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трендом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. </a:t>
            </a:r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9803238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8315700" cy="92042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Статистическая модель прогнозирования, </a:t>
            </a:r>
          </a:p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построенная методом </a:t>
            </a:r>
            <a:r>
              <a:rPr lang="ru-RU" sz="2400" kern="0" dirty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наименьших квадратов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/>
          </p:nvPr>
        </p:nvGraphicFramePr>
        <p:xfrm>
          <a:off x="335468" y="1287135"/>
          <a:ext cx="8376731" cy="3603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190313" y="1479571"/>
            <a:ext cx="3122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Квадратичная модель</a:t>
            </a:r>
            <a:endParaRPr lang="ru-RU" sz="20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-153000" y="2072117"/>
                <a:ext cx="560492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𝑦</m:t>
                      </m:r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=21,845</m:t>
                      </m:r>
                      <m:sSup>
                        <m:sSupPr>
                          <m:ctrlPr>
                            <a:rPr lang="en-US" sz="1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en-US" sz="1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𝑥</m:t>
                          </m:r>
                        </m:e>
                        <m:sup>
                          <m:r>
                            <a:rPr lang="en-US" sz="1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−106,97</m:t>
                      </m:r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𝑥</m:t>
                      </m:r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+150,21</m:t>
                      </m:r>
                    </m:oMath>
                  </m:oMathPara>
                </a14:m>
                <a:endParaRPr lang="en-US" sz="1800" kern="0" dirty="0" smtClea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en-US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𝑅</m:t>
                          </m:r>
                        </m:e>
                        <m:sup>
                          <m:r>
                            <a:rPr lang="en-US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=0,9768</m:t>
                      </m:r>
                    </m:oMath>
                  </m:oMathPara>
                </a14:m>
                <a:endParaRPr lang="ru-RU" sz="1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000" y="2072117"/>
                <a:ext cx="5604925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70407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10" grpId="0">
        <p:bldAsOne/>
      </p:bldGraphic>
      <p:bldP spid="12" grpId="0"/>
      <p:bldP spid="13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бочая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бочая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552</Words>
  <Application>Microsoft Office PowerPoint</Application>
  <PresentationFormat>Экран (16:9)</PresentationFormat>
  <Paragraphs>163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Arial</vt:lpstr>
      <vt:lpstr>Blogger Sans</vt:lpstr>
      <vt:lpstr>Calibri</vt:lpstr>
      <vt:lpstr>Cambria Math</vt:lpstr>
      <vt:lpstr>Open Sans</vt:lpstr>
      <vt:lpstr>Roboto Slab</vt:lpstr>
      <vt:lpstr>Segoe UI Semibold</vt:lpstr>
      <vt:lpstr>Times New Roman</vt:lpstr>
      <vt:lpstr>Wingdings 2</vt:lpstr>
      <vt:lpstr>1_Тема Office</vt:lpstr>
      <vt:lpstr>HDOfficeLightV0</vt:lpstr>
      <vt:lpstr>1_HDOfficeLightV0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2016-04-27T17:51:29Z</dcterms:created>
  <dcterms:modified xsi:type="dcterms:W3CDTF">2016-05-16T15:07:53Z</dcterms:modified>
</cp:coreProperties>
</file>