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  <p:sldMasterId id="2147483706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[статистика.xlsx]Лист1!$B$1</c:f>
              <c:strCache>
                <c:ptCount val="1"/>
                <c:pt idx="0">
                  <c:v>Ру бол. /тыс.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[статистика.xlsx]Лист1!$A$2:$A$10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[статистика.xlsx]Лист1!$B$2:$B$10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13496"/>
        <c:axId val="611208008"/>
      </c:scatterChart>
      <c:valAx>
        <c:axId val="61121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208008"/>
        <c:crosses val="autoZero"/>
        <c:crossBetween val="midCat"/>
      </c:valAx>
      <c:valAx>
        <c:axId val="611208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213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Линейная</a:t>
            </a:r>
          </a:p>
        </c:rich>
      </c:tx>
      <c:layout>
        <c:manualLayout>
          <c:xMode val="edge"/>
          <c:yMode val="edge"/>
          <c:x val="0.22927647938474685"/>
          <c:y val="5.332476778008361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952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2">
                  <a:lumMod val="60000"/>
                  <a:lumOff val="40000"/>
                </a:schemeClr>
              </a:solidFill>
              <a:ln w="9525" cap="rnd">
                <a:solidFill>
                  <a:schemeClr val="bg2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Лист2!$A$1:$A$9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Лист2!$C$1:$C$9</c:f>
              <c:numCache>
                <c:formatCode>General</c:formatCode>
                <c:ptCount val="9"/>
                <c:pt idx="0">
                  <c:v>-7.159000000000006</c:v>
                </c:pt>
                <c:pt idx="1">
                  <c:v>16.021499999999989</c:v>
                </c:pt>
                <c:pt idx="2">
                  <c:v>34.565899999999999</c:v>
                </c:pt>
                <c:pt idx="3">
                  <c:v>48.474199999999996</c:v>
                </c:pt>
                <c:pt idx="4">
                  <c:v>67.018599999999992</c:v>
                </c:pt>
                <c:pt idx="5">
                  <c:v>80.926899999999989</c:v>
                </c:pt>
                <c:pt idx="6">
                  <c:v>94.835199999999986</c:v>
                </c:pt>
                <c:pt idx="7">
                  <c:v>113.37959999999998</c:v>
                </c:pt>
                <c:pt idx="8">
                  <c:v>131.92399999999998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09576"/>
        <c:axId val="611208792"/>
      </c:scatterChart>
      <c:valAx>
        <c:axId val="611209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208792"/>
        <c:crosses val="autoZero"/>
        <c:crossBetween val="midCat"/>
      </c:valAx>
      <c:valAx>
        <c:axId val="611208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209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Квадратичная</a:t>
            </a:r>
            <a:endParaRPr lang="ru-RU" dirty="0"/>
          </a:p>
        </c:rich>
      </c:tx>
      <c:layout>
        <c:manualLayout>
          <c:xMode val="edge"/>
          <c:yMode val="edge"/>
          <c:x val="0.23302542120175421"/>
          <c:y val="0.214120444981756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11928"/>
        <c:axId val="611213888"/>
      </c:scatterChart>
      <c:valAx>
        <c:axId val="611211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213888"/>
        <c:crosses val="autoZero"/>
        <c:crossBetween val="midCat"/>
      </c:valAx>
      <c:valAx>
        <c:axId val="611213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211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Экспоненциальная</a:t>
            </a:r>
            <a:endParaRPr lang="ru-RU" dirty="0"/>
          </a:p>
        </c:rich>
      </c:tx>
      <c:layout>
        <c:manualLayout>
          <c:xMode val="edge"/>
          <c:yMode val="edge"/>
          <c:x val="0.14408646207074358"/>
          <c:y val="0.1556265580637307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Лист3!$A$1:$A$9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Лист3!$C$1:$C$9</c:f>
              <c:numCache>
                <c:formatCode>General</c:formatCode>
                <c:ptCount val="9"/>
                <c:pt idx="0">
                  <c:v>15.557974545211522</c:v>
                </c:pt>
                <c:pt idx="1">
                  <c:v>22.704474791687041</c:v>
                </c:pt>
                <c:pt idx="2">
                  <c:v>30.721200511812068</c:v>
                </c:pt>
                <c:pt idx="3">
                  <c:v>38.541909294304354</c:v>
                </c:pt>
                <c:pt idx="4">
                  <c:v>52.150676657445658</c:v>
                </c:pt>
                <c:pt idx="5">
                  <c:v>65.426696088749551</c:v>
                </c:pt>
                <c:pt idx="6">
                  <c:v>82.082397304396963</c:v>
                </c:pt>
                <c:pt idx="7">
                  <c:v>111.06488078737145</c:v>
                </c:pt>
                <c:pt idx="8">
                  <c:v>150.28079283025835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09968"/>
        <c:axId val="611210360"/>
      </c:scatterChart>
      <c:valAx>
        <c:axId val="61120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210360"/>
        <c:crosses val="autoZero"/>
        <c:crossBetween val="midCat"/>
      </c:valAx>
      <c:valAx>
        <c:axId val="61121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1209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Лист4!$B$1:$B$9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34</c:v>
                </c:pt>
                <c:pt idx="4">
                  <c:v>51</c:v>
                </c:pt>
                <c:pt idx="5">
                  <c:v>55</c:v>
                </c:pt>
                <c:pt idx="6">
                  <c:v>90</c:v>
                </c:pt>
                <c:pt idx="7">
                  <c:v>108</c:v>
                </c:pt>
                <c:pt idx="8">
                  <c:v>171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Лист4!$A$1:$A$9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2.9</c:v>
                </c:pt>
                <c:pt idx="3">
                  <c:v>3.2</c:v>
                </c:pt>
                <c:pt idx="4">
                  <c:v>3.6</c:v>
                </c:pt>
                <c:pt idx="5">
                  <c:v>3.9</c:v>
                </c:pt>
                <c:pt idx="6">
                  <c:v>4.2</c:v>
                </c:pt>
                <c:pt idx="7">
                  <c:v>4.5999999999999996</c:v>
                </c:pt>
                <c:pt idx="8">
                  <c:v>5</c:v>
                </c:pt>
              </c:numCache>
            </c:numRef>
          </c:xVal>
          <c:yVal>
            <c:numRef>
              <c:f>Лист4!$C$1:$C$9</c:f>
              <c:numCache>
                <c:formatCode>General</c:formatCode>
                <c:ptCount val="9"/>
                <c:pt idx="0">
                  <c:v>23.650000000000006</c:v>
                </c:pt>
                <c:pt idx="1">
                  <c:v>19.316249999999997</c:v>
                </c:pt>
                <c:pt idx="2">
                  <c:v>23.713450000000023</c:v>
                </c:pt>
                <c:pt idx="3">
                  <c:v>31.598800000000011</c:v>
                </c:pt>
                <c:pt idx="4">
                  <c:v>48.22920000000002</c:v>
                </c:pt>
                <c:pt idx="5">
                  <c:v>65.28944999999996</c:v>
                </c:pt>
                <c:pt idx="6">
                  <c:v>86.281800000000004</c:v>
                </c:pt>
                <c:pt idx="7">
                  <c:v>120.38819999999996</c:v>
                </c:pt>
                <c:pt idx="8">
                  <c:v>161.48499999999999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212320"/>
        <c:axId val="611210752"/>
      </c:scatterChart>
      <c:valAx>
        <c:axId val="61121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10752"/>
        <c:crosses val="autoZero"/>
        <c:crossBetween val="midCat"/>
      </c:valAx>
      <c:valAx>
        <c:axId val="6112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212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132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63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6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68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11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11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93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19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41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64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80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78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926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355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1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015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522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505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96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763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003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51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834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612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32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818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59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90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89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7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4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04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89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37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1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01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4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4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5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581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4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419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94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15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51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934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4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63935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003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681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2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040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76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6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95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95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085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973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NUL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NULL"/><Relationship Id="rId10" Type="http://schemas.openxmlformats.org/officeDocument/2006/relationships/chart" Target="../charts/chart5.xml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Calibri"/>
                <a:rtl val="0"/>
              </a:rPr>
              <a:t>Информационное моделирование 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237588" y="1743155"/>
            <a:ext cx="4364038" cy="165617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800">
                <a:solidFill>
                  <a:schemeClr val="bg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Моделирование корреляционных зависимостей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79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Статистика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150" y="988711"/>
            <a:ext cx="834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Цель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статистики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изучение объективно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существующих связей между явлениями.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000" y="2335754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9875" y="2335754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02000" y="2661750"/>
            <a:ext cx="2417875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Какова связь?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83088" y="3796608"/>
                <a:ext cx="32556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𝐶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          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88" y="3796608"/>
                <a:ext cx="3255698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право 11"/>
          <p:cNvSpPr/>
          <p:nvPr/>
        </p:nvSpPr>
        <p:spPr>
          <a:xfrm>
            <a:off x="3733437" y="4101939"/>
            <a:ext cx="1755000" cy="405000"/>
          </a:xfrm>
          <a:prstGeom prst="rightArrow">
            <a:avLst>
              <a:gd name="adj1" fmla="val 68815"/>
              <a:gd name="adj2" fmla="val 570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Как связаны?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1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9" grpId="0" animBg="1"/>
      <p:bldP spid="4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Статистическое исследование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150" y="988711"/>
            <a:ext cx="834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В ходе исследования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связей между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явлениями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необходимо показать причинно-следственные зависимости между показателями.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000" y="2335754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9875" y="2335754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02000" y="2661750"/>
            <a:ext cx="2417875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Какова связь?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83088" y="3796608"/>
                <a:ext cx="32556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𝐶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          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88" y="3796608"/>
                <a:ext cx="3255698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право 11"/>
          <p:cNvSpPr/>
          <p:nvPr/>
        </p:nvSpPr>
        <p:spPr>
          <a:xfrm>
            <a:off x="3733437" y="4101939"/>
            <a:ext cx="1755000" cy="405000"/>
          </a:xfrm>
          <a:prstGeom prst="rightArrow">
            <a:avLst>
              <a:gd name="adj1" fmla="val 68815"/>
              <a:gd name="adj2" fmla="val 570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Как изменится?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7000" y="1851751"/>
            <a:ext cx="2385000" cy="18340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02000" y="2661750"/>
            <a:ext cx="2417613" cy="58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изменится?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9875" y="2661750"/>
            <a:ext cx="2385000" cy="1024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401738" y="2661750"/>
            <a:ext cx="2417613" cy="58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изменится?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4" grpId="0" animBg="1"/>
      <p:bldP spid="11" grpId="0"/>
      <p:bldP spid="12" grpId="0" animBg="1"/>
      <p:bldP spid="10" grpId="0" animBg="1"/>
      <p:bldP spid="10" grpId="1" animBg="1"/>
      <p:bldP spid="5" grpId="0" animBg="1"/>
      <p:bldP spid="5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Зависимости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 зависимостей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00" y="1120140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Функциональная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605915"/>
            <a:ext cx="816737" cy="965835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655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Функциональная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501750"/>
            <a:ext cx="3973698" cy="188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7" y="2848902"/>
            <a:ext cx="3049103" cy="1927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7000" y="1426015"/>
                <a:ext cx="23548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4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1426015"/>
                <a:ext cx="235481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Выгнутая вверх стрелка 7"/>
          <p:cNvSpPr/>
          <p:nvPr/>
        </p:nvSpPr>
        <p:spPr>
          <a:xfrm rot="157318">
            <a:off x="796217" y="922245"/>
            <a:ext cx="1254737" cy="705953"/>
          </a:xfrm>
          <a:prstGeom prst="curvedDownArrow">
            <a:avLst>
              <a:gd name="adj1" fmla="val 25000"/>
              <a:gd name="adj2" fmla="val 46996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5849" y="2703668"/>
              <a:ext cx="3320476" cy="18542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60238"/>
                    <a:gridCol w="166023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ru-RU" sz="1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8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ru-RU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ru-RU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км</m:t>
                                        </m:r>
                                      </m:num>
                                      <m:den>
                                        <m:r>
                                          <a:rPr lang="ru-RU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ч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ru-RU" sz="1800" b="0" i="1" dirty="0" smtClean="0">
                                    <a:latin typeface="Cambria Math" panose="02040503050406030204" pitchFamily="18" charset="0"/>
                                  </a:rPr>
                                  <m:t>, км</m:t>
                                </m:r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2,5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5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3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6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3,5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7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4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42642"/>
                  </p:ext>
                </p:extLst>
              </p:nvPr>
            </p:nvGraphicFramePr>
            <p:xfrm>
              <a:off x="495849" y="2703668"/>
              <a:ext cx="3320476" cy="18542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60238"/>
                    <a:gridCol w="166023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66" t="-114754" r="-10073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366" t="-114754" r="-733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2,5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5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3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6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3,5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7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4</a:t>
                          </a:r>
                          <a:endParaRPr lang="ru-R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8</a:t>
                          </a:r>
                          <a:endParaRPr lang="ru-RU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81822" y="2318585"/>
                <a:ext cx="948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  <m:r>
                      <a:rPr lang="ru-RU" sz="1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=2 ч</m:t>
                    </m:r>
                  </m:oMath>
                </a14:m>
                <a:r>
                  <a:rPr lang="ru-RU" sz="18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22" y="2318585"/>
                <a:ext cx="94852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7641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939513"/>
            <a:ext cx="1080000" cy="289200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5020714" y="549313"/>
            <a:ext cx="3465000" cy="1350000"/>
          </a:xfrm>
          <a:prstGeom prst="cloudCallout">
            <a:avLst>
              <a:gd name="adj1" fmla="val -57629"/>
              <a:gd name="adj2" fmla="val 615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повысить уровень знаний по информатике?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94150" y="3370350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Усердно учиться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94150" y="1945513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Обеспечить учебниками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5369850" y="1925488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Обеспечить компьютером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369850" y="3385513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Доступ в Интернет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94150" y="1945513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Недостаточно учебников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5369850" y="3385513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Нужен хороший канал для доступа в Интернет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94150" y="3365945"/>
            <a:ext cx="2880000" cy="1215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200" kern="0" dirty="0" smtClean="0">
                <a:solidFill>
                  <a:prstClr val="black"/>
                </a:solidFill>
                <a:sym typeface="Arial"/>
                <a:rtl val="0"/>
              </a:rPr>
              <a:t>Усердно учиться, много заниматься самостоятельно</a:t>
            </a:r>
            <a:endParaRPr lang="ru-RU" sz="12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954694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Зависимости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 зависимостей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1113843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Функциональная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599618"/>
            <a:ext cx="881127" cy="972132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115263" y="2571750"/>
            <a:ext cx="860296" cy="96641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75559" y="3051810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Корреляционная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289029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96801" y="1896750"/>
            <a:ext cx="6651502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Корреляционная зависимость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между величинами, каждая из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которых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подвергается неконтролируемому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разбросу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5800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1"/>
          <a:stretch/>
        </p:blipFill>
        <p:spPr>
          <a:xfrm>
            <a:off x="396500" y="917803"/>
            <a:ext cx="2970000" cy="19245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46" y="912582"/>
            <a:ext cx="2987667" cy="19245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5" y="2944582"/>
            <a:ext cx="2970000" cy="19245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>
          <a:xfrm>
            <a:off x="4751388" y="2944583"/>
            <a:ext cx="2970000" cy="19221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2270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3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0"/>
          <a:stretch/>
        </p:blipFill>
        <p:spPr>
          <a:xfrm>
            <a:off x="396500" y="917803"/>
            <a:ext cx="2249650" cy="1653947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3268087" y="1335077"/>
            <a:ext cx="2564388" cy="11055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зависит?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82" y="917803"/>
            <a:ext cx="2614838" cy="1570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2" y="2571750"/>
            <a:ext cx="1182626" cy="1950724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267075" y="2994362"/>
            <a:ext cx="2564388" cy="11055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зависит?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0" y="2700076"/>
            <a:ext cx="1808753" cy="18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70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3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0" y="1936862"/>
            <a:ext cx="2948615" cy="2039861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404312" y="2404042"/>
            <a:ext cx="2564388" cy="11055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 зависит?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89" y="1321723"/>
            <a:ext cx="2655000" cy="26550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11564" y="3679200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Стаж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9813672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3.45679E-6 L -0.30816 0.081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40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0" y="53760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429598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20673" y="1788493"/>
            <a:ext cx="7092255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информационной модели отражаются знания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человека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 объекте моделирования.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нформационная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модель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описание в той или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иной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форме объекта моделирования.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Информационное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905111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3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11564" y="3679236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Стаж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731925"/>
            <a:ext cx="2655000" cy="265500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11564" y="2626938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Квалификация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1564" y="1574640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Образование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121150" y="1574639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Возраст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6121150" y="2626937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Состояние здоровья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6121150" y="3674824"/>
            <a:ext cx="256438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Другие факторы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3687918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Раздел математической статистики,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который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исследует корреляционные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зависимости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называется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корреляционным </a:t>
            </a:r>
            <a:endParaRPr lang="ru-RU" sz="20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анализом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2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7075" y="1401750"/>
            <a:ext cx="25654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2400" b="1" kern="0" dirty="0" smtClean="0">
                <a:solidFill>
                  <a:prstClr val="black"/>
                </a:solidFill>
                <a:sym typeface="Arial"/>
                <a:rtl val="0"/>
              </a:rPr>
              <a:t>А</a:t>
            </a:r>
            <a:endParaRPr lang="ru-RU" sz="2400" b="1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6500" y="1644263"/>
            <a:ext cx="2870574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1600" b="1" kern="0" dirty="0" smtClean="0">
                <a:solidFill>
                  <a:prstClr val="black"/>
                </a:solidFill>
                <a:sym typeface="Arial"/>
                <a:rtl val="0"/>
              </a:rPr>
              <a:t>В</a:t>
            </a:r>
            <a:endParaRPr lang="ru-RU" sz="1600" b="1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3537261" y="3331782"/>
            <a:ext cx="2025038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1600" b="1" kern="0" dirty="0" smtClean="0">
                <a:solidFill>
                  <a:prstClr val="black"/>
                </a:solidFill>
                <a:sym typeface="Arial"/>
                <a:rtl val="0"/>
              </a:rPr>
              <a:t>С</a:t>
            </a:r>
            <a:endParaRPr lang="ru-RU" sz="1600" b="1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5832474" y="1644263"/>
            <a:ext cx="2879725" cy="86497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en-US" sz="1600" b="1" kern="0" dirty="0" smtClean="0">
                <a:solidFill>
                  <a:prstClr val="black"/>
                </a:solidFill>
                <a:sym typeface="Arial"/>
                <a:rtl val="0"/>
              </a:rPr>
              <a:t>D</a:t>
            </a:r>
            <a:endParaRPr lang="ru-RU" sz="1600" b="1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91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 задач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2528" y="792073"/>
            <a:ext cx="3009472" cy="121158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Оказывает ли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В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 какое-либо заметное постоянное влияние на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А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397863"/>
            <a:ext cx="1047265" cy="117388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62528" y="3246750"/>
            <a:ext cx="3009472" cy="1203486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Какие из факторов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В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, </a:t>
            </a:r>
            <a:r>
              <a:rPr lang="ru-RU" sz="1600" b="1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, </a:t>
            </a:r>
            <a:r>
              <a:rPr lang="en-US" sz="1600" b="1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D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оказывают наибольшее влияние на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А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?</a:t>
            </a:r>
          </a:p>
        </p:txBody>
      </p:sp>
      <p:cxnSp>
        <p:nvCxnSpPr>
          <p:cNvPr id="27" name="Скругленная соединительная линия 26"/>
          <p:cNvCxnSpPr>
            <a:stCxn id="20" idx="3"/>
            <a:endCxn id="25" idx="1"/>
          </p:cNvCxnSpPr>
          <p:nvPr/>
        </p:nvCxnSpPr>
        <p:spPr>
          <a:xfrm>
            <a:off x="4115263" y="2571750"/>
            <a:ext cx="1047265" cy="127674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38497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7" y="1806750"/>
            <a:ext cx="4785930" cy="3450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501" y="2431497"/>
            <a:ext cx="606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Производительность </a:t>
            </a:r>
            <a:r>
              <a:rPr lang="ru-RU" sz="18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труда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 это количество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продукции, выпущенной работниками за единицу времени.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6500" y="3336746"/>
            <a:ext cx="447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Энерговооружённость труда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 это 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количество всех видов энергии (электрической, тепловой и других), приходящееся на какую-либо производственную единицу.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3763" y="1031647"/>
            <a:ext cx="2385000" cy="1134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2000" b="1" kern="0" dirty="0">
                <a:solidFill>
                  <a:prstClr val="black"/>
                </a:solidFill>
                <a:sym typeface="Arial"/>
                <a:rtl val="0"/>
              </a:rPr>
              <a:t>А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 – 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производитель-</a:t>
            </a:r>
            <a:r>
              <a:rPr lang="ru-RU" sz="2000" kern="0" dirty="0" err="1" smtClean="0">
                <a:solidFill>
                  <a:prstClr val="black"/>
                </a:solidFill>
                <a:sym typeface="Arial"/>
                <a:rtl val="0"/>
              </a:rPr>
              <a:t>ность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труда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6638" y="1031647"/>
            <a:ext cx="2385000" cy="1134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2000" b="1" kern="0" dirty="0">
                <a:solidFill>
                  <a:prstClr val="black"/>
                </a:solidFill>
                <a:sym typeface="Arial"/>
                <a:rtl val="0"/>
              </a:rPr>
              <a:t>В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 – </a:t>
            </a:r>
            <a:r>
              <a:rPr lang="ru-RU" sz="2000" kern="0" dirty="0" err="1" smtClean="0">
                <a:solidFill>
                  <a:prstClr val="black"/>
                </a:solidFill>
                <a:sym typeface="Arial"/>
                <a:rtl val="0"/>
              </a:rPr>
              <a:t>энерговооружён-ность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труда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408763" y="1268120"/>
            <a:ext cx="2417875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Какова связь?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041357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7000" y="198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Для выявления зависимости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от какого-то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определённого фактора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нужно максимально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исключить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влияние других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5859107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731" y="1041750"/>
            <a:ext cx="8332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Рассмотрим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предприятия, которые занимаются выпуском подобной 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продукции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но с разной энерговооружённостью. 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есть предприятие может быть прибыльным или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убыточным, иметь </a:t>
            </a: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широкий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рынок сбыта продукции, или узкий.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7" y="1806750"/>
            <a:ext cx="4785930" cy="3450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9731" y="2448612"/>
                <a:ext cx="2780633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ru-RU" sz="2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А</m:t>
                          </m:r>
                        </m:e>
                      </m:d>
                      <m:r>
                        <a:rPr lang="en-US" sz="2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</m:t>
                      </m:r>
                      <m:f>
                        <m:fPr>
                          <m:type m:val="skw"/>
                          <m:ctrlPr>
                            <a:rPr lang="ru-RU" sz="2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ru-RU" sz="2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тыс. руб.</m:t>
                          </m:r>
                        </m:num>
                        <m:den>
                          <m:r>
                            <a:rPr lang="ru-RU" sz="2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раб.</m:t>
                          </m:r>
                        </m:den>
                      </m:f>
                      <m:r>
                        <a:rPr lang="ru-RU" sz="2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;</m:t>
                      </m:r>
                    </m:oMath>
                  </m:oMathPara>
                </a14:m>
                <a:endParaRPr lang="ru-RU" sz="2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1" y="2448612"/>
                <a:ext cx="2780633" cy="613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32000" y="3021482"/>
                <a:ext cx="1870849" cy="44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ru-R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В</m:t>
                        </m:r>
                      </m:e>
                    </m:d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 </m:t>
                    </m:r>
                    <m:f>
                      <m:fPr>
                        <m:type m:val="skw"/>
                        <m:ctrlPr>
                          <a:rPr lang="ru-R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кВт</m:t>
                        </m:r>
                      </m:num>
                      <m:den>
                        <m:r>
                          <a:rPr lang="ru-RU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раб.</m:t>
                        </m:r>
                      </m:den>
                    </m:f>
                  </m:oMath>
                </a14:m>
                <a:r>
                  <a:rPr lang="ru-RU" sz="2000" i="1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3021482"/>
                <a:ext cx="1870849" cy="441468"/>
              </a:xfrm>
              <a:prstGeom prst="rect">
                <a:avLst/>
              </a:prstGeom>
              <a:blipFill rotWithShape="0">
                <a:blip r:embed="rId6"/>
                <a:stretch>
                  <a:fillRect t="-147222" r="-27362" b="-2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96500" y="3934023"/>
            <a:ext cx="44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Статистические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данные являются относительными или усреднёнными.</a:t>
            </a:r>
          </a:p>
        </p:txBody>
      </p:sp>
    </p:spTree>
    <p:extLst>
      <p:ext uri="{BB962C8B-B14F-4D97-AF65-F5344CB8AC3E}">
        <p14:creationId xmlns:p14="http://schemas.microsoft.com/office/powerpoint/2010/main" val="293630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7000" y="1467417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19875" y="1467417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402000" y="1793413"/>
            <a:ext cx="2417875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Связь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3829" y="1168911"/>
            <a:ext cx="2388171" cy="18340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7000" y="3441919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1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2475" y="3425422"/>
            <a:ext cx="2385000" cy="135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413143" y="3815082"/>
            <a:ext cx="2417875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Связь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24247" y="1764496"/>
            <a:ext cx="2388171" cy="7551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42161" y="3561692"/>
            <a:ext cx="2385000" cy="1077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2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829" y="3115923"/>
            <a:ext cx="2397857" cy="188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Явление </a:t>
            </a:r>
            <a:r>
              <a:rPr lang="ru-RU" sz="2400" kern="0" dirty="0">
                <a:solidFill>
                  <a:prstClr val="black"/>
                </a:solidFill>
                <a:sym typeface="Arial"/>
                <a:rtl val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95705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06608" y="1716750"/>
            <a:ext cx="6651502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Корреляционный анализ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изучает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вероятностную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каждой из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при которой изменение одной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величины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ведёт к изменению распределения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другой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а также меру такой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127998671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7" y="2076750"/>
            <a:ext cx="3743643" cy="2768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583" y="1108987"/>
            <a:ext cx="828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Оценку корреляции величин начинают с высказывания гипотезы о 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возможном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характере зависимости между их значениями.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7" y="2076749"/>
            <a:ext cx="3743643" cy="2783746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" y="2076750"/>
            <a:ext cx="4136322" cy="278374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747000" y="2571750"/>
            <a:ext cx="2835000" cy="207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904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851750"/>
            <a:ext cx="6228494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Математическая модель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совокупность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математических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соотношений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уравнений, неравенств,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описывающих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основные закономерности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изучаемого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объекта, процесса или явления.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6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Математическая модель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11" y="593971"/>
            <a:ext cx="15093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460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06608" y="189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Мера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корреляционной зависимости – это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которая 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коэффициентом </a:t>
            </a:r>
            <a:endParaRPr lang="ru-RU" sz="20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корреляции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77595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1102" y="987407"/>
            <a:ext cx="626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l-GR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ρ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–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характеризует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величину,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отражающую степень взаимосвязи двух переменных между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собой;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87350" y="1706559"/>
                <a:ext cx="5445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ρ</m:t>
                    </m:r>
                    <m:r>
                      <a:rPr lang="el-GR" sz="18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sz="18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ru-RU" sz="18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−1;+1</m:t>
                        </m:r>
                      </m:e>
                    </m:d>
                    <m:r>
                      <a:rPr lang="ru-RU" sz="18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.</m:t>
                    </m:r>
                  </m:oMath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0" y="1706559"/>
                <a:ext cx="54451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84" t="-4918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hape 87"/>
          <p:cNvSpPr txBox="1"/>
          <p:nvPr/>
        </p:nvSpPr>
        <p:spPr>
          <a:xfrm>
            <a:off x="387350" y="363496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Коэффициент корреляции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65" y="2191145"/>
            <a:ext cx="260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Свойства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el-GR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: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993" y="2681061"/>
            <a:ext cx="6260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el-GR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ρ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= 0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 корреляционных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связей между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величинами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нет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 Причём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+1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(или </a:t>
            </a:r>
            <a:r>
              <a:rPr lang="ru-RU" sz="14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─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1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корреляция сильная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а если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0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слабая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;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085" y="3538039"/>
            <a:ext cx="626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+1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то это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означает,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что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взаимосвязи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типа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увеличение-увеличение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(или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уменьшение-уменьшение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);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125" y="4185105"/>
            <a:ext cx="626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─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1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то это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означает,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что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взаимосвязи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типа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увеличение-уменьшение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(или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уменьшение-увеличение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).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302018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 build="p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Microsoft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 </a:t>
            </a:r>
            <a:r>
              <a:rPr lang="ru-RU" kern="0" dirty="0" err="1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Excel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917803"/>
            <a:ext cx="7380000" cy="38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57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87350" y="363496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Коэффициент корреляции 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821940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Корреляционная зависимость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58" y="2886750"/>
            <a:ext cx="2735500" cy="2051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97" y="917804"/>
            <a:ext cx="3068503" cy="1841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" y="917803"/>
            <a:ext cx="3277164" cy="18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44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77176" y="1401089"/>
            <a:ext cx="4994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Корреляционная зависимость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776" y="2525362"/>
            <a:ext cx="4089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Корреляционный анализ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776" y="3619117"/>
            <a:ext cx="697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775" y="1855634"/>
            <a:ext cx="544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зависимость между величинами, каждая из которых подвергается неконтролируемому разбросу.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1776" y="2979907"/>
            <a:ext cx="544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раздел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математической статистики, который исследует корреляционные зависимости.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1827" y="3966064"/>
            <a:ext cx="6114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характеризует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величину,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отражающую степень взаимосвязи двух переменных между собой. </a:t>
            </a:r>
            <a:endParaRPr lang="ru-RU" sz="16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el-GR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ρ</a:t>
            </a:r>
            <a:r>
              <a:rPr lang="el-GR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∈[−1;+1</a:t>
            </a:r>
            <a:r>
              <a:rPr lang="el-GR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].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Shape 87"/>
          <p:cNvSpPr txBox="1"/>
          <p:nvPr/>
        </p:nvSpPr>
        <p:spPr>
          <a:xfrm>
            <a:off x="387350" y="363496"/>
            <a:ext cx="683965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корреляционных </a:t>
            </a:r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зависимостей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26725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36" grpId="0"/>
      <p:bldP spid="1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39581" y="4056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986750"/>
            <a:ext cx="6228494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Статистика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— это род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практической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деятельности людей. Её цель – сбор,</a:t>
            </a: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обработка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 анализ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8825641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статистического прогнозирования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91250" y="1151397"/>
            <a:ext cx="2542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Регрессионная модель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350" y="1151397"/>
            <a:ext cx="2542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Статистические данные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00" y="1928211"/>
              <a:ext cx="2166405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1041560"/>
                    <a:gridCol w="1124845"/>
                  </a:tblGrid>
                  <a:tr h="2381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С,</m:t>
                                </m:r>
                                <m:r>
                                  <a:rPr lang="ru-RU" sz="1400" u="none" strike="noStrike" dirty="0">
                                    <a:effectLst/>
                                    <a:latin typeface="Cambria Math" panose="02040503050406030204" pitchFamily="18" charset="0"/>
                                  </a:rPr>
                                  <m:t>мг/</m:t>
                                </m:r>
                                <m:sSup>
                                  <m:sSupPr>
                                    <m:ctrlPr>
                                      <a:rPr lang="ru-RU" sz="14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</a:t>
                          </a:r>
                          <a:r>
                            <a:rPr lang="ru-RU" sz="1100" u="none" strike="noStrike" dirty="0" err="1" smtClean="0">
                              <a:effectLst/>
                            </a:rPr>
                            <a:t>больн</a:t>
                          </a:r>
                          <a:r>
                            <a:rPr lang="ru-RU" sz="1100" u="none" strike="noStrike" dirty="0" smtClean="0">
                              <a:effectLst/>
                            </a:rPr>
                            <a:t>. </a:t>
                          </a:r>
                          <a:r>
                            <a:rPr lang="ru-RU" sz="1100" u="none" strike="noStrike" dirty="0">
                              <a:effectLst/>
                            </a:rPr>
                            <a:t>/тыс.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968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054783"/>
                  </p:ext>
                </p:extLst>
              </p:nvPr>
            </p:nvGraphicFramePr>
            <p:xfrm>
              <a:off x="575200" y="1928211"/>
              <a:ext cx="2166405" cy="2366010"/>
            </p:xfrm>
            <a:graphic>
              <a:graphicData uri="http://schemas.openxmlformats.org/drawingml/2006/table">
                <a:tbl>
                  <a:tblPr>
                    <a:tableStyleId>{9DCAF9ED-07DC-4A11-8D7F-57B35C25682E}</a:tableStyleId>
                  </a:tblPr>
                  <a:tblGrid>
                    <a:gridCol w="1041560"/>
                    <a:gridCol w="1124845"/>
                  </a:tblGrid>
                  <a:tr h="2381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5"/>
                          <a:stretch>
                            <a:fillRect l="-585" t="-12821" r="-109357" b="-9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 smtClean="0">
                              <a:effectLst/>
                            </a:rPr>
                            <a:t>Р, </a:t>
                          </a:r>
                          <a:r>
                            <a:rPr lang="ru-RU" sz="1100" u="none" strike="noStrike" dirty="0" err="1" smtClean="0">
                              <a:effectLst/>
                            </a:rPr>
                            <a:t>больн</a:t>
                          </a:r>
                          <a:r>
                            <a:rPr lang="ru-RU" sz="1100" u="none" strike="noStrike" dirty="0" smtClean="0">
                              <a:effectLst/>
                            </a:rPr>
                            <a:t>. </a:t>
                          </a:r>
                          <a:r>
                            <a:rPr lang="ru-RU" sz="1100" u="none" strike="noStrike" dirty="0">
                              <a:effectLst/>
                            </a:rPr>
                            <a:t>/тыс.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2,9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34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3,9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4,2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90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4,6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108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5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u="none" strike="noStrike" dirty="0">
                              <a:effectLst/>
                            </a:rPr>
                            <a:t>171</a:t>
                          </a:r>
                          <a:endParaRPr lang="ru-R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Прямоугольник 16"/>
          <p:cNvSpPr/>
          <p:nvPr/>
        </p:nvSpPr>
        <p:spPr>
          <a:xfrm>
            <a:off x="3283296" y="1151397"/>
            <a:ext cx="254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Диаграмма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3006350" y="1924795"/>
          <a:ext cx="3096000" cy="195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288575" y="2107468"/>
          <a:ext cx="2925625" cy="190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3194202" y="1785101"/>
          <a:ext cx="3021533" cy="201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3194202" y="1904492"/>
          <a:ext cx="3021533" cy="187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5922000" y="1948138"/>
          <a:ext cx="2912628" cy="190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 flipV="1">
            <a:off x="8220111" y="1530357"/>
            <a:ext cx="45000" cy="72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8249144" y="1546498"/>
            <a:ext cx="275207" cy="710213"/>
          </a:xfrm>
          <a:custGeom>
            <a:avLst/>
            <a:gdLst>
              <a:gd name="connsiteX0" fmla="*/ 0 w 275207"/>
              <a:gd name="connsiteY0" fmla="*/ 710213 h 710213"/>
              <a:gd name="connsiteX1" fmla="*/ 133165 w 275207"/>
              <a:gd name="connsiteY1" fmla="*/ 550415 h 710213"/>
              <a:gd name="connsiteX2" fmla="*/ 195308 w 275207"/>
              <a:gd name="connsiteY2" fmla="*/ 363984 h 710213"/>
              <a:gd name="connsiteX3" fmla="*/ 221941 w 275207"/>
              <a:gd name="connsiteY3" fmla="*/ 301840 h 710213"/>
              <a:gd name="connsiteX4" fmla="*/ 257452 w 275207"/>
              <a:gd name="connsiteY4" fmla="*/ 53266 h 710213"/>
              <a:gd name="connsiteX5" fmla="*/ 275207 w 275207"/>
              <a:gd name="connsiteY5" fmla="*/ 0 h 7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207" h="710213">
                <a:moveTo>
                  <a:pt x="0" y="710213"/>
                </a:moveTo>
                <a:cubicBezTo>
                  <a:pt x="50307" y="659166"/>
                  <a:pt x="100614" y="608120"/>
                  <a:pt x="133165" y="550415"/>
                </a:cubicBezTo>
                <a:cubicBezTo>
                  <a:pt x="165716" y="492710"/>
                  <a:pt x="180512" y="405413"/>
                  <a:pt x="195308" y="363984"/>
                </a:cubicBezTo>
                <a:cubicBezTo>
                  <a:pt x="210104" y="322555"/>
                  <a:pt x="211584" y="353626"/>
                  <a:pt x="221941" y="301840"/>
                </a:cubicBezTo>
                <a:cubicBezTo>
                  <a:pt x="232298" y="250054"/>
                  <a:pt x="248574" y="103573"/>
                  <a:pt x="257452" y="53266"/>
                </a:cubicBezTo>
                <a:cubicBezTo>
                  <a:pt x="266330" y="2959"/>
                  <a:pt x="270768" y="1479"/>
                  <a:pt x="275207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p:cxnSp>
        <p:nvCxnSpPr>
          <p:cNvPr id="10" name="Прямая соединительная линия 9"/>
          <p:cNvCxnSpPr>
            <a:stCxn id="8" idx="0"/>
          </p:cNvCxnSpPr>
          <p:nvPr/>
        </p:nvCxnSpPr>
        <p:spPr>
          <a:xfrm flipV="1">
            <a:off x="8249144" y="1882001"/>
            <a:ext cx="447089" cy="3747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111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Graphic spid="18" grpId="0">
        <p:bldAsOne/>
      </p:bldGraphic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  <p:bldGraphic spid="13" grpId="0">
        <p:bldAsOne/>
      </p:bldGraphic>
      <p:bldGraphic spid="13" grpId="1">
        <p:bldAsOne/>
      </p:bldGraphic>
      <p:bldGraphic spid="14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8495501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Способы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прогнозирования по регрессионной модели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21361" y="2463207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Способы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1388" y="1489469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Восстановление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значения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3870261" y="1975244"/>
            <a:ext cx="881127" cy="96802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3870261" y="2943267"/>
            <a:ext cx="881127" cy="96983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51388" y="3426749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Экстраполяция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508687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Виды зависимостей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34391" y="1994308"/>
                <a:ext cx="31440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6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91" y="1994308"/>
                <a:ext cx="314406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Выгнутая вверх стрелка 9"/>
          <p:cNvSpPr/>
          <p:nvPr/>
        </p:nvSpPr>
        <p:spPr>
          <a:xfrm rot="157318">
            <a:off x="1240876" y="1541678"/>
            <a:ext cx="1606207" cy="705953"/>
          </a:xfrm>
          <a:prstGeom prst="curvedDownArrow">
            <a:avLst>
              <a:gd name="adj1" fmla="val 25000"/>
              <a:gd name="adj2" fmla="val 46996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25303" y="1530847"/>
                <a:ext cx="2262542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𝐼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𝑈</m:t>
                          </m:r>
                        </m:num>
                        <m:den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303" y="1530847"/>
                <a:ext cx="2262542" cy="18149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углом 11"/>
          <p:cNvSpPr/>
          <p:nvPr/>
        </p:nvSpPr>
        <p:spPr>
          <a:xfrm>
            <a:off x="6509566" y="1530846"/>
            <a:ext cx="1035000" cy="545903"/>
          </a:xfrm>
          <a:prstGeom prst="bentArrow">
            <a:avLst>
              <a:gd name="adj1" fmla="val 25000"/>
              <a:gd name="adj2" fmla="val 50000"/>
              <a:gd name="adj3" fmla="val 42825"/>
              <a:gd name="adj4" fmla="val 404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35552" y="3871220"/>
                <a:ext cx="32556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𝐶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          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52" y="3871220"/>
                <a:ext cx="3255698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3616346" y="4232645"/>
            <a:ext cx="1755000" cy="405000"/>
          </a:xfrm>
          <a:prstGeom prst="rightArrow">
            <a:avLst>
              <a:gd name="adj1" fmla="val 68815"/>
              <a:gd name="adj2" fmla="val 570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>
                <a:solidFill>
                  <a:prstClr val="black"/>
                </a:solidFill>
                <a:sym typeface="Arial"/>
                <a:rtl val="0"/>
              </a:rPr>
              <a:t>?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2760104" y="965670"/>
            <a:ext cx="1733742" cy="573947"/>
          </a:xfrm>
          <a:prstGeom prst="borderCallout1">
            <a:avLst>
              <a:gd name="adj1" fmla="val 43643"/>
              <a:gd name="adj2" fmla="val -1191"/>
              <a:gd name="adj3" fmla="val 130240"/>
              <a:gd name="adj4" fmla="val -179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4612130" y="956899"/>
            <a:ext cx="1779152" cy="573947"/>
          </a:xfrm>
          <a:prstGeom prst="borderCallout1">
            <a:avLst>
              <a:gd name="adj1" fmla="val 43643"/>
              <a:gd name="adj2" fmla="val -1191"/>
              <a:gd name="adj3" fmla="val 148706"/>
              <a:gd name="adj4" fmla="val -20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5" name="Выноска 1 14"/>
          <p:cNvSpPr/>
          <p:nvPr/>
        </p:nvSpPr>
        <p:spPr>
          <a:xfrm flipH="1">
            <a:off x="4388059" y="2999949"/>
            <a:ext cx="1779152" cy="573947"/>
          </a:xfrm>
          <a:prstGeom prst="borderCallout1">
            <a:avLst>
              <a:gd name="adj1" fmla="val 100068"/>
              <a:gd name="adj2" fmla="val 53952"/>
              <a:gd name="adj3" fmla="val 249534"/>
              <a:gd name="adj4" fmla="val 894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prstClr val="black"/>
                </a:solidFill>
                <a:sym typeface="Arial"/>
                <a:rtl val="0"/>
              </a:rPr>
              <a:t>Другая</a:t>
            </a:r>
            <a:endParaRPr lang="ru-RU" sz="14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242430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3" grpId="0" animBg="1"/>
      <p:bldP spid="3" grpId="1" animBg="1"/>
      <p:bldP spid="3" grpId="2" animBg="1"/>
      <p:bldP spid="4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Сложная система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7075" y="2166750"/>
            <a:ext cx="2565400" cy="10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Важный фактор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87000" y="2436750"/>
            <a:ext cx="1980075" cy="540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Другой фактор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3649757" y="996735"/>
            <a:ext cx="1800036" cy="540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Другой фактор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5832475" y="2436750"/>
            <a:ext cx="1980075" cy="540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Другой фактор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 flipV="1">
            <a:off x="3649775" y="3876750"/>
            <a:ext cx="1800000" cy="540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Другой фактор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274731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87350" y="1366207"/>
            <a:ext cx="2586743" cy="1586468"/>
            <a:chOff x="387350" y="1704055"/>
            <a:chExt cx="2586743" cy="1355644"/>
          </a:xfrm>
        </p:grpSpPr>
        <p:sp>
          <p:nvSpPr>
            <p:cNvPr id="5" name="Shape 87"/>
            <p:cNvSpPr txBox="1"/>
            <p:nvPr/>
          </p:nvSpPr>
          <p:spPr>
            <a:xfrm>
              <a:off x="408693" y="2378393"/>
              <a:ext cx="2565400" cy="681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lvl="0">
                <a:buClr>
                  <a:srgbClr val="494429"/>
                </a:buClr>
                <a:buSzPct val="25000"/>
                <a:defRPr sz="2000">
                  <a:solidFill>
                    <a:schemeClr val="tx1"/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 smtClean="0">
                  <a:solidFill>
                    <a:prstClr val="black"/>
                  </a:solidFill>
                  <a:sym typeface="Arial"/>
                  <a:rtl val="0"/>
                </a:rPr>
                <a:t>Корреляционная </a:t>
              </a:r>
              <a:r>
                <a:rPr lang="ru-RU" kern="0" dirty="0">
                  <a:solidFill>
                    <a:prstClr val="black"/>
                  </a:solidFill>
                  <a:sym typeface="Arial"/>
                  <a:rtl val="0"/>
                </a:rPr>
                <a:t>зависимость.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67075" y="1412920"/>
            <a:ext cx="2565400" cy="1569040"/>
            <a:chOff x="3267075" y="1741791"/>
            <a:chExt cx="2565400" cy="1569040"/>
          </a:xfrm>
        </p:grpSpPr>
        <p:sp>
          <p:nvSpPr>
            <p:cNvPr id="8" name="Shape 87"/>
            <p:cNvSpPr txBox="1"/>
            <p:nvPr/>
          </p:nvSpPr>
          <p:spPr>
            <a:xfrm>
              <a:off x="3267075" y="2513520"/>
              <a:ext cx="2565400" cy="79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Корреляционный </a:t>
              </a:r>
              <a:r>
                <a:rPr lang="ru-RU" sz="2000" kern="0" dirty="0">
                  <a:solidFill>
                    <a:prstClr val="black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анализ.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5152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4179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05275" y="1412920"/>
            <a:ext cx="519600" cy="751929"/>
            <a:chOff x="7092000" y="1890021"/>
            <a:chExt cx="494650" cy="60973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092000" y="2384455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87"/>
            <p:cNvSpPr txBox="1"/>
            <p:nvPr/>
          </p:nvSpPr>
          <p:spPr>
            <a:xfrm>
              <a:off x="7092000" y="189002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3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Вопросы к изучению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  <p:sp>
        <p:nvSpPr>
          <p:cNvPr id="18" name="Shape 87"/>
          <p:cNvSpPr txBox="1"/>
          <p:nvPr/>
        </p:nvSpPr>
        <p:spPr>
          <a:xfrm>
            <a:off x="6143951" y="1994692"/>
            <a:ext cx="2694800" cy="174234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Задачи, решаемые с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помощью корреляционного анализа. </a:t>
            </a:r>
          </a:p>
        </p:txBody>
      </p:sp>
    </p:spTree>
    <p:extLst>
      <p:ext uri="{BB962C8B-B14F-4D97-AF65-F5344CB8AC3E}">
        <p14:creationId xmlns:p14="http://schemas.microsoft.com/office/powerpoint/2010/main" val="4089139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948</Words>
  <Application>Microsoft Office PowerPoint</Application>
  <PresentationFormat>Экран (16:9)</PresentationFormat>
  <Paragraphs>263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Times New Roman</vt:lpstr>
      <vt:lpstr>Wingdings 2</vt:lpstr>
      <vt:lpstr>1_Тема Office</vt:lpstr>
      <vt:lpstr>HDOfficeLightV0</vt:lpstr>
      <vt:lpstr>1_HDOfficeLightV0</vt:lpstr>
      <vt:lpstr>2_HDOfficeLightV0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2016-04-27T17:51:29Z</dcterms:created>
  <dcterms:modified xsi:type="dcterms:W3CDTF">2016-05-16T15:08:32Z</dcterms:modified>
</cp:coreProperties>
</file>