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  <p:sldMasterId id="2147483706" r:id="rId4"/>
    <p:sldMasterId id="2147483718" r:id="rId5"/>
  </p:sldMasterIdLst>
  <p:notesMasterIdLst>
    <p:notesMasterId r:id="rId3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30" autoAdjust="0"/>
  </p:normalViewPr>
  <p:slideViewPr>
    <p:cSldViewPr snapToGrid="0" showGuides="1">
      <p:cViewPr varScale="1">
        <p:scale>
          <a:sx n="101" d="100"/>
          <a:sy n="101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F123-017A-45E4-9265-55D49CE6BF0A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EFD7-A553-4F67-B9BD-14FA20BC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92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34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58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920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03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37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247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827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3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0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9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31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077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910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217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405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18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095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56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987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024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6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81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32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87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04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54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13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55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29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36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8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8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11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61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7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014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445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41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5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1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55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75819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84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8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6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419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94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153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516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581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934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4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63935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003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681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32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6040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76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6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988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95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95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89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64988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0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73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4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1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28316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96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74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94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91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51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2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0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46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085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973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049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jpeg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2.png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../media/image48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notesSlide" Target="../notesSlides/notesSlide23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7.png"/><Relationship Id="rId11" Type="http://schemas.openxmlformats.org/officeDocument/2006/relationships/image" Target="NULL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NULL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7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61.png"/><Relationship Id="rId27" Type="http://schemas.openxmlformats.org/officeDocument/2006/relationships/image" Target="NULL"/><Relationship Id="rId30" Type="http://schemas.openxmlformats.org/officeDocument/2006/relationships/image" Target="../media/image69.png"/><Relationship Id="rId35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9.png"/><Relationship Id="rId12" Type="http://schemas.openxmlformats.org/officeDocument/2006/relationships/image" Target="NUL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86.png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7.xml"/><Relationship Id="rId7" Type="http://schemas.openxmlformats.org/officeDocument/2006/relationships/image" Target="NUL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0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0" y="-1014"/>
            <a:ext cx="9144000" cy="5144514"/>
          </a:xfrm>
          <a:prstGeom prst="rect">
            <a:avLst/>
          </a:prstGeom>
          <a:solidFill>
            <a:srgbClr val="B4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 b="5385"/>
          <a:stretch/>
        </p:blipFill>
        <p:spPr>
          <a:xfrm>
            <a:off x="4805913" y="276979"/>
            <a:ext cx="4338087" cy="4866521"/>
          </a:xfrm>
          <a:prstGeom prst="rect">
            <a:avLst/>
          </a:prstGeom>
        </p:spPr>
      </p:pic>
      <p:sp>
        <p:nvSpPr>
          <p:cNvPr id="5" name="Shape 87"/>
          <p:cNvSpPr txBox="1"/>
          <p:nvPr/>
        </p:nvSpPr>
        <p:spPr>
          <a:xfrm>
            <a:off x="403100" y="4215185"/>
            <a:ext cx="3994238" cy="578959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14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Calibri"/>
                <a:rtl val="0"/>
              </a:rPr>
              <a:t>Информационное моделирование 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237588" y="1743155"/>
            <a:ext cx="4364038" cy="1656177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800">
                <a:solidFill>
                  <a:schemeClr val="bg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Модели оптимального планирования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350" y="4216910"/>
            <a:ext cx="341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16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Оптимальное планирование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" y="938580"/>
            <a:ext cx="2781963" cy="20864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50" y="938580"/>
            <a:ext cx="2784961" cy="208647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"/>
          <a:stretch/>
        </p:blipFill>
        <p:spPr>
          <a:xfrm>
            <a:off x="724093" y="3123216"/>
            <a:ext cx="2304000" cy="16576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93" y="3126516"/>
            <a:ext cx="2301674" cy="16543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5" y="3121341"/>
            <a:ext cx="1485900" cy="16535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4"/>
          <a:stretch/>
        </p:blipFill>
        <p:spPr>
          <a:xfrm>
            <a:off x="6286091" y="3181992"/>
            <a:ext cx="1900118" cy="15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30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7"/>
          <p:cNvSpPr txBox="1"/>
          <p:nvPr/>
        </p:nvSpPr>
        <p:spPr>
          <a:xfrm>
            <a:off x="372520" y="2096388"/>
            <a:ext cx="2300050" cy="1720641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000">
                <a:solidFill>
                  <a:schemeClr val="tx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prstClr val="black"/>
                </a:solidFill>
                <a:sym typeface="Arial"/>
                <a:rtl val="0"/>
              </a:rPr>
              <a:t>Оптимальное планирование. Задача </a:t>
            </a:r>
            <a:r>
              <a:rPr lang="ru-RU" kern="0" dirty="0">
                <a:solidFill>
                  <a:prstClr val="black"/>
                </a:solidFill>
                <a:sym typeface="Arial"/>
                <a:rtl val="0"/>
              </a:rPr>
              <a:t>оптимального планирования.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75204" y="1325458"/>
            <a:ext cx="503800" cy="771730"/>
            <a:chOff x="387350" y="1704055"/>
            <a:chExt cx="503800" cy="60973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500" y="2264994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87"/>
            <p:cNvSpPr txBox="1"/>
            <p:nvPr/>
          </p:nvSpPr>
          <p:spPr>
            <a:xfrm>
              <a:off x="387350" y="1704055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dirty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1</a:t>
              </a:r>
              <a:endParaRPr lang="ru-RU" sz="1600" kern="0" dirty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67075" y="1378868"/>
            <a:ext cx="494650" cy="664910"/>
            <a:chOff x="3267075" y="1710563"/>
            <a:chExt cx="494650" cy="60973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267075" y="2300933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87"/>
            <p:cNvSpPr txBox="1"/>
            <p:nvPr/>
          </p:nvSpPr>
          <p:spPr>
            <a:xfrm>
              <a:off x="3267075" y="1710563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2</a:t>
              </a:r>
            </a:p>
          </p:txBody>
        </p:sp>
      </p:grp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Вопросы к изучению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1" b="74628"/>
          <a:stretch/>
        </p:blipFill>
        <p:spPr>
          <a:xfrm>
            <a:off x="2547000" y="3682977"/>
            <a:ext cx="6597000" cy="1460522"/>
          </a:xfrm>
          <a:prstGeom prst="rect">
            <a:avLst/>
          </a:prstGeom>
        </p:spPr>
      </p:pic>
      <p:sp>
        <p:nvSpPr>
          <p:cNvPr id="19" name="Shape 87"/>
          <p:cNvSpPr txBox="1"/>
          <p:nvPr/>
        </p:nvSpPr>
        <p:spPr>
          <a:xfrm>
            <a:off x="3267075" y="2022657"/>
            <a:ext cx="2565400" cy="1205083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Плановые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показатели, ресурсы и цели.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6191250" y="1406456"/>
            <a:ext cx="494650" cy="616205"/>
            <a:chOff x="3267075" y="1735860"/>
            <a:chExt cx="494650" cy="565073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3267075" y="2300933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hape 87"/>
            <p:cNvSpPr txBox="1"/>
            <p:nvPr/>
          </p:nvSpPr>
          <p:spPr>
            <a:xfrm>
              <a:off x="3267075" y="1735860"/>
              <a:ext cx="494650" cy="5591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 dirty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3</a:t>
              </a:r>
            </a:p>
          </p:txBody>
        </p:sp>
      </p:grpSp>
      <p:sp>
        <p:nvSpPr>
          <p:cNvPr id="28" name="Shape 87"/>
          <p:cNvSpPr txBox="1"/>
          <p:nvPr/>
        </p:nvSpPr>
        <p:spPr>
          <a:xfrm>
            <a:off x="6136392" y="2039819"/>
            <a:ext cx="2890608" cy="141286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Математическое программирование. Линейное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программирование</a:t>
            </a: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  <a:endParaRPr lang="ru-RU" sz="2000" kern="0" dirty="0">
              <a:solidFill>
                <a:prstClr val="black"/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05777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build="p"/>
      <p:bldP spid="1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6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Объект планирования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8" y="1086750"/>
            <a:ext cx="2745075" cy="1441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40" y="1085878"/>
            <a:ext cx="2759583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31" y="1085878"/>
            <a:ext cx="2537969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5" y="2841177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94" y="2841177"/>
            <a:ext cx="1680673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46" y="2833149"/>
            <a:ext cx="164383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5462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50424" y="312068"/>
            <a:ext cx="87475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953735"/>
                </a:solidFill>
                <a:ea typeface="Roboto Slab" pitchFamily="2" charset="0"/>
                <a:sym typeface="Calibri"/>
                <a:rtl val="0"/>
              </a:rPr>
              <a:t>Постановка задачи</a:t>
            </a:r>
            <a:endParaRPr lang="ru-RU" kern="0" dirty="0">
              <a:solidFill>
                <a:srgbClr val="953735"/>
              </a:solidFill>
              <a:ea typeface="Roboto Slab" pitchFamily="2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7067" y="959919"/>
            <a:ext cx="8315134" cy="1665000"/>
            <a:chOff x="396500" y="1941750"/>
            <a:chExt cx="8360149" cy="1665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501537" y="1941750"/>
              <a:ext cx="4251043" cy="1665000"/>
            </a:xfrm>
            <a:prstGeom prst="rect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400" kern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6500" y="1941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6500" y="2526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96500" y="3066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96500" y="3606750"/>
              <a:ext cx="8360149" cy="0"/>
            </a:xfrm>
            <a:prstGeom prst="line">
              <a:avLst/>
            </a:prstGeom>
            <a:grpFill/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35968" y="856531"/>
            <a:ext cx="3978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Плановые показатели</a:t>
            </a:r>
          </a:p>
          <a:p>
            <a:pPr defTabSz="914400">
              <a:lnSpc>
                <a:spcPct val="200000"/>
              </a:lnSpc>
            </a:pP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Ресурсы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96549" y="1099687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x, y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, …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496548" y="1559983"/>
                <a:ext cx="41954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1</m:t>
                          </m:r>
                        </m:sub>
                      </m:sSub>
                      <m:r>
                        <a:rPr lang="en-US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, </m:t>
                      </m:r>
                      <m:sSub>
                        <m:sSubPr>
                          <m:ctrlPr>
                            <a:rPr lang="en-US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𝑅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b>
                      </m:sSub>
                      <m:r>
                        <a:rPr lang="en-US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, …</m:t>
                      </m:r>
                    </m:oMath>
                  </m:oMathPara>
                </a14:m>
                <a:endParaRPr lang="ru-RU" sz="20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48" y="1559983"/>
                <a:ext cx="419549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4492651" y="2197532"/>
            <a:ext cx="4195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Зависит от плановых показателей</a:t>
            </a:r>
            <a:endParaRPr lang="ru-RU" sz="20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36" y="2712795"/>
            <a:ext cx="2913796" cy="218534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97067" y="1960972"/>
            <a:ext cx="281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Стратегическая цель</a:t>
            </a:r>
          </a:p>
        </p:txBody>
      </p:sp>
    </p:spTree>
    <p:extLst>
      <p:ext uri="{BB962C8B-B14F-4D97-AF65-F5344CB8AC3E}">
        <p14:creationId xmlns:p14="http://schemas.microsoft.com/office/powerpoint/2010/main" val="25240309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39581" y="4056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8000" y="1986750"/>
            <a:ext cx="6228494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Оптимальным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планом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значение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плановых показателей при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достижении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стратегической </a:t>
            </a:r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цели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 учётом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ограниченности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18274009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Пример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0" y="1040320"/>
            <a:ext cx="1429591" cy="1806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3039753"/>
            <a:ext cx="2506335" cy="1807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0" y="3809665"/>
            <a:ext cx="1229604" cy="945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917803"/>
            <a:ext cx="2400000" cy="17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1" y="1040320"/>
            <a:ext cx="1361938" cy="996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702" y="2406767"/>
            <a:ext cx="1274880" cy="92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9748" y="1607321"/>
            <a:ext cx="1273621" cy="920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20" y="3869837"/>
            <a:ext cx="1274880" cy="92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50" y="2062932"/>
            <a:ext cx="1273621" cy="9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6413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9877E-6 L -0.74705 0.0740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32413 -0.1555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79 0.4481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9136E-6 L -0.38298 0.0080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831570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Пример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0" y="1040320"/>
            <a:ext cx="1429591" cy="1806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3039753"/>
            <a:ext cx="2506335" cy="1807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0" y="3809665"/>
            <a:ext cx="1229604" cy="945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917803"/>
            <a:ext cx="2400000" cy="17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1" y="1040320"/>
            <a:ext cx="1361938" cy="996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50" y="2062932"/>
            <a:ext cx="1273621" cy="9206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83060" y="2442537"/>
            <a:ext cx="4583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Ресурсы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– транспортные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средства,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	    расходы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на перевозку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.</a:t>
            </a:r>
          </a:p>
          <a:p>
            <a:pPr defTabSz="914400"/>
            <a:endParaRPr lang="ru-RU" sz="18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18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Стратегическая цель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планирование 	    маршрута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так, чтобы расходы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	    на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перевозку были 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	  	    минимальными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. 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884895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Пример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89" y="627233"/>
            <a:ext cx="4788418" cy="31760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7350" y="1041750"/>
            <a:ext cx="3734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Плановые показатели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</a:t>
            </a:r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количество</a:t>
            </a:r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учителей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и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учащихся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. </a:t>
            </a:r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Основные ресурсы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 объём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финансирования, оснащённость учебных кабинетов средствами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обучения.</a:t>
            </a:r>
          </a:p>
          <a:p>
            <a:pPr defTabSz="914400"/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Стратегическая цель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  образование и воспитание школьников. </a:t>
            </a:r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Количественная мера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 повышение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среднего балла успеваемости. </a:t>
            </a:r>
            <a:endParaRPr lang="ru-RU" sz="16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42" y="2856271"/>
            <a:ext cx="1932108" cy="193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00" y="2908502"/>
            <a:ext cx="1851750" cy="1851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8"/>
          <a:stretch/>
        </p:blipFill>
        <p:spPr>
          <a:xfrm>
            <a:off x="6237000" y="2889533"/>
            <a:ext cx="1170000" cy="18468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3"/>
          <a:stretch/>
        </p:blipFill>
        <p:spPr>
          <a:xfrm>
            <a:off x="3483901" y="2974611"/>
            <a:ext cx="1448100" cy="17856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35" y="3269073"/>
            <a:ext cx="701161" cy="14657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66" y="3073075"/>
            <a:ext cx="1068995" cy="1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17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dirty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Оптимальное планирование</a:t>
            </a:r>
            <a:endParaRPr lang="ru-RU" sz="2400" kern="0" dirty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79" y="2434902"/>
            <a:ext cx="5084250" cy="5084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5" y="1129902"/>
            <a:ext cx="3897857" cy="28285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87350" y="1041750"/>
            <a:ext cx="3734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Плановые показатели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</a:t>
            </a:r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количество</a:t>
            </a:r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учителей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и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учащихся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. </a:t>
            </a:r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Основные ресурсы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 объём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финансирования, оснащённость учебных кабинетов средствами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обучения.</a:t>
            </a:r>
          </a:p>
          <a:p>
            <a:pPr defTabSz="914400"/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Стратегическая цель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  образование и воспитание школьников. </a:t>
            </a:r>
            <a:endParaRPr lang="ru-RU" sz="16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Количественная мера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 повышение </a:t>
            </a:r>
            <a:r>
              <a: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среднего балла успеваемости. </a:t>
            </a:r>
            <a:endParaRPr lang="ru-RU" sz="16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0"/>
          <a:stretch/>
        </p:blipFill>
        <p:spPr>
          <a:xfrm>
            <a:off x="4617000" y="1225144"/>
            <a:ext cx="3390658" cy="19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76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3827E-6 L 0.44045 -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9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879" y="840492"/>
            <a:ext cx="8332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На рыбоводческом комплексе занимаются разведением карпов и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толстолобиков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. </a:t>
            </a:r>
            <a:endParaRPr lang="ru-RU" sz="14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 данным, приведённым в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таблице,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нужно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определить, сколько карпов и толстолобиков </a:t>
            </a:r>
            <a:endParaRPr lang="ru-RU" sz="14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следует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выращивать на рыбоводческом комплексе, чтобы прибыль от их реализации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была</a:t>
            </a:r>
          </a:p>
          <a:p>
            <a:pPr defTabSz="914400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максимальной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6500" y="1794599"/>
          <a:ext cx="8295848" cy="2982187"/>
        </p:xfrm>
        <a:graphic>
          <a:graphicData uri="http://schemas.openxmlformats.org/drawingml/2006/table">
            <a:tbl>
              <a:tblPr firstRow="1" firstCol="1" bandRow="1"/>
              <a:tblGrid>
                <a:gridCol w="2073962"/>
                <a:gridCol w="2073962"/>
                <a:gridCol w="2073962"/>
                <a:gridCol w="2073962"/>
              </a:tblGrid>
              <a:tr h="6723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корма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 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корма,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 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Толстолобик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65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8315701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Моделирование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корреляционных зависимостей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78300" y="2080704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Виды зависимостей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96390" y="1021013"/>
            <a:ext cx="3426246" cy="9715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Функциональная</a:t>
            </a:r>
            <a:endParaRPr lang="ru-RU" sz="16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227200" y="1506788"/>
            <a:ext cx="769190" cy="1053976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20" idx="3"/>
            <a:endCxn id="11" idx="1"/>
          </p:cNvCxnSpPr>
          <p:nvPr/>
        </p:nvCxnSpPr>
        <p:spPr>
          <a:xfrm>
            <a:off x="4227200" y="2560764"/>
            <a:ext cx="769190" cy="119676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96390" y="3271174"/>
            <a:ext cx="3426246" cy="97271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Корреляционная 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640178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19007"/>
          </a:xfrm>
          <a:prstGeom prst="rect">
            <a:avLst/>
          </a:prstGeom>
        </p:spPr>
      </p:pic>
      <p:sp>
        <p:nvSpPr>
          <p:cNvPr id="12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49" y="3516750"/>
            <a:ext cx="788541" cy="474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0660" y="2346751"/>
            <a:ext cx="486779" cy="2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21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4635 -0.11235 C -0.05608 -0.13765 -0.07049 -0.15093 -0.08559 -0.15093 C -0.10278 -0.15093 -0.11649 -0.13765 -0.12621 -0.11235 L -0.17222 3.7037E-7 " pathEditMode="relative" rAng="0" ptsTypes="AAA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216 L 0.05157 -0.06451 C 0.06251 -0.07809 0.079 -0.08488 0.09618 -0.08488 C 0.11546 -0.08488 0.13126 -0.07809 0.14219 -0.06451 L 0.1948 -0.00216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77000" y="996751"/>
          <a:ext cx="8145000" cy="3465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72500"/>
                <a:gridCol w="1357500"/>
                <a:gridCol w="678750"/>
                <a:gridCol w="678750"/>
                <a:gridCol w="1357500"/>
              </a:tblGrid>
              <a:tr h="1066855">
                <a:tc rowSpan="2">
                  <a:txBody>
                    <a:bodyPr/>
                    <a:lstStyle/>
                    <a:p>
                      <a:pPr algn="ctr"/>
                      <a:endParaRPr lang="ru-RU" sz="1800" b="0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  <a:p>
                      <a:pPr algn="ctr"/>
                      <a:endParaRPr lang="ru-RU" sz="1800" b="0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  <a:p>
                      <a:pPr algn="ctr"/>
                      <a:endParaRPr lang="ru-RU" sz="1800" b="0" i="0" u="none" strike="noStrike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  <a:p>
                      <a:pPr algn="ctr"/>
                      <a:r>
                        <a:rPr lang="ru-RU" sz="1800" b="0" i="0" u="none" strike="noStrike" cap="none" baseline="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  <a:rtl val="0"/>
                        </a:rPr>
                        <a:t>Плановые показатели</a:t>
                      </a:r>
                      <a:endParaRPr lang="ru-RU" sz="1800" b="0" i="0" u="none" strike="noStrike" cap="none" baseline="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645"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800" b="0" i="0" u="none" strike="noStrike" kern="1200" cap="none" baseline="0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2" y="1205476"/>
            <a:ext cx="1249920" cy="752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00" y="1285541"/>
            <a:ext cx="1281667" cy="592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00" y="3156750"/>
            <a:ext cx="997909" cy="6242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3159166"/>
            <a:ext cx="997909" cy="6242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05" y="3156750"/>
            <a:ext cx="997909" cy="6242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85905" y="2326338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7754" y="232633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25456" y="3893017"/>
            <a:ext cx="360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0456" y="3893253"/>
            <a:ext cx="360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06261" y="3893253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19723" y="3585240"/>
            <a:ext cx="111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cs typeface="Arial"/>
                <a:sym typeface="Arial"/>
                <a:rtl val="0"/>
              </a:rPr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315964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5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77000" y="917804"/>
          <a:ext cx="8215348" cy="3972223"/>
        </p:xfrm>
        <a:graphic>
          <a:graphicData uri="http://schemas.openxmlformats.org/drawingml/2006/table">
            <a:tbl>
              <a:tblPr firstRow="1" firstCol="1" bandRow="1"/>
              <a:tblGrid>
                <a:gridCol w="2053837"/>
                <a:gridCol w="2053837"/>
                <a:gridCol w="2053837"/>
                <a:gridCol w="2053837"/>
              </a:tblGrid>
              <a:tr h="8954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корма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количество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корма, у. 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корма,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 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Толстолобик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68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10250" y="915489"/>
          <a:ext cx="5085000" cy="3008376"/>
        </p:xfrm>
        <a:graphic>
          <a:graphicData uri="http://schemas.openxmlformats.org/drawingml/2006/table">
            <a:tbl>
              <a:tblPr firstRow="1" firstCol="1" bandRow="1"/>
              <a:tblGrid>
                <a:gridCol w="1271250"/>
                <a:gridCol w="1271250"/>
                <a:gridCol w="1271250"/>
                <a:gridCol w="1271250"/>
              </a:tblGrid>
              <a:tr h="5895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корма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корма, у. 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корма,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Толстолобик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 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83093" y="1171984"/>
                <a:ext cx="2275366" cy="2266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eqArrPr>
                            <m:e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≤150,</m:t>
                              </m:r>
                            </m:e>
                            <m:e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≤240,</m:t>
                              </m:r>
                            </m:e>
                            <m:e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+7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≤426,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&gt;0,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&gt;0.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  <a:p>
                <a:pPr defTabSz="914400"/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93" y="1171984"/>
                <a:ext cx="2275366" cy="22660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828797"/>
            <a:ext cx="295238" cy="476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14" y="1483395"/>
            <a:ext cx="419048" cy="4285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41" y="1828797"/>
            <a:ext cx="285714" cy="447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21" y="1481232"/>
            <a:ext cx="352381" cy="4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300809" y="1157496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2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809" y="1157496"/>
                <a:ext cx="43473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453209" y="1157496"/>
                <a:ext cx="41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09" y="1157496"/>
                <a:ext cx="413896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6670576" y="1157496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851074" y="1157496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3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074" y="1157496"/>
                <a:ext cx="43473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993347" y="1157496"/>
                <a:ext cx="420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47" y="1157496"/>
                <a:ext cx="42030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210714" y="1157496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≤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14" y="1157496"/>
                <a:ext cx="49564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488996" y="1157496"/>
                <a:ext cx="7745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150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996" y="1157496"/>
                <a:ext cx="774571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58" y="1880510"/>
            <a:ext cx="495238" cy="352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296265" y="1454520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4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65" y="1454520"/>
                <a:ext cx="43473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448665" y="1454520"/>
                <a:ext cx="41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65" y="1454520"/>
                <a:ext cx="413896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6666032" y="1454520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846530" y="1454520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30" y="1454520"/>
                <a:ext cx="43473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6988803" y="1454520"/>
                <a:ext cx="420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803" y="1454520"/>
                <a:ext cx="420308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206170" y="145452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≤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170" y="1454520"/>
                <a:ext cx="495649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484452" y="1454520"/>
                <a:ext cx="7745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240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452" y="1454520"/>
                <a:ext cx="774571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2" y="1492375"/>
            <a:ext cx="419048" cy="4285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21" y="1488849"/>
            <a:ext cx="352381" cy="4190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81" y="2207465"/>
            <a:ext cx="190476" cy="44761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31" y="2269370"/>
            <a:ext cx="238095" cy="32381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00" y="2232891"/>
            <a:ext cx="495238" cy="37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300809" y="1745800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6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809" y="1745800"/>
                <a:ext cx="43473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6453209" y="1745800"/>
                <a:ext cx="41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09" y="1745800"/>
                <a:ext cx="413896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/>
          <p:cNvSpPr/>
          <p:nvPr/>
        </p:nvSpPr>
        <p:spPr>
          <a:xfrm>
            <a:off x="6670576" y="1745800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51074" y="1745800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7</a:t>
            </a:r>
            <a:endParaRPr lang="ru-RU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993347" y="1745800"/>
                <a:ext cx="4203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47" y="1745800"/>
                <a:ext cx="420307" cy="461665"/>
              </a:xfrm>
              <a:prstGeom prst="rect">
                <a:avLst/>
              </a:prstGeom>
              <a:blipFill rotWithShape="0">
                <a:blip r:embed="rId2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210714" y="174580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≤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14" y="1745800"/>
                <a:ext cx="495649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488996" y="1745800"/>
                <a:ext cx="7745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426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996" y="1745800"/>
                <a:ext cx="774571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Рисунок 5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59" y="2604320"/>
            <a:ext cx="504762" cy="38095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29" y="1454520"/>
            <a:ext cx="419048" cy="42857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21" y="1492918"/>
            <a:ext cx="352381" cy="4190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63" y="2590797"/>
            <a:ext cx="209524" cy="39047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64" y="2593180"/>
            <a:ext cx="247619" cy="37142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72" y="1492375"/>
            <a:ext cx="419048" cy="428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6469105" y="2037246"/>
                <a:ext cx="41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105" y="2037246"/>
                <a:ext cx="413896" cy="4616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6670576" y="2037246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&gt;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76" y="2037246"/>
                <a:ext cx="495649" cy="46166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6927092" y="2044116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0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92" y="2044116"/>
                <a:ext cx="434734" cy="461665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Рисунок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21" y="1475828"/>
            <a:ext cx="352381" cy="4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6469105" y="2327442"/>
                <a:ext cx="420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105" y="2327442"/>
                <a:ext cx="420308" cy="461665"/>
              </a:xfrm>
              <a:prstGeom prst="rect">
                <a:avLst/>
              </a:prstGeom>
              <a:blipFill rotWithShape="0">
                <a:blip r:embed="rId3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6670576" y="232744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&gt;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76" y="2327442"/>
                <a:ext cx="495649" cy="461665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6927092" y="2334312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0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92" y="2334312"/>
                <a:ext cx="434734" cy="46166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2645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284E-6 L 0.47413 -0.044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51423 -0.1379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-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40295 -0.0435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43524 -0.13518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0.37396 -0.1274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51423 -0.1379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-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L 0.4743 0.0108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43524 -0.13518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08642E-6 L 0.40191 0.01234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0.37396 -0.12747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00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51077 -0.14753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8" y="-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1605E-6 L 0.47257 0.07284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5679E-6 L 0.42795 -0.15586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9753E-6 L 0.40191 0.06482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3457E-7 L 0.37327 -0.15895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0.47291 0.10957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34392 0.178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62" grpId="0"/>
      <p:bldP spid="62" grpId="1"/>
      <p:bldP spid="63" grpId="0"/>
      <p:bldP spid="63" grpId="1"/>
      <p:bldP spid="64" grpId="0"/>
      <p:bldP spid="64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10250" y="915489"/>
          <a:ext cx="5085000" cy="3008376"/>
        </p:xfrm>
        <a:graphic>
          <a:graphicData uri="http://schemas.openxmlformats.org/drawingml/2006/table">
            <a:tbl>
              <a:tblPr firstRow="1" firstCol="1" bandRow="1"/>
              <a:tblGrid>
                <a:gridCol w="1271250"/>
                <a:gridCol w="1271250"/>
                <a:gridCol w="1271250"/>
                <a:gridCol w="1271250"/>
              </a:tblGrid>
              <a:tr h="5895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корма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Ежедневное 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корма, у. 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корма,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Толстолобик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 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84800" y="1173600"/>
                <a:ext cx="2275366" cy="2266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eqArrPr>
                            <m:e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≤150,</m:t>
                              </m:r>
                            </m:e>
                            <m:e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≤240,</m:t>
                              </m:r>
                            </m:e>
                            <m:e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+7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≤426,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&gt;0,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4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&gt;0.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  <a:p>
                <a:pPr defTabSz="914400"/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800" y="1173600"/>
                <a:ext cx="2275366" cy="22660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14" y="1475677"/>
            <a:ext cx="419048" cy="428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21" y="1481232"/>
            <a:ext cx="352381" cy="4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190024" y="3219941"/>
                <a:ext cx="6046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16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24" y="3219941"/>
                <a:ext cx="60465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536087" y="3208772"/>
                <a:ext cx="41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087" y="3208772"/>
                <a:ext cx="41389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6753454" y="3208772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933952" y="3208772"/>
                <a:ext cx="6046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12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52" y="3208772"/>
                <a:ext cx="60465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294948" y="3191324"/>
                <a:ext cx="420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8" y="3191324"/>
                <a:ext cx="4203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470560" y="3200048"/>
                <a:ext cx="5229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→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560" y="3200048"/>
                <a:ext cx="522900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719103" y="3203321"/>
                <a:ext cx="821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max</m:t>
                      </m:r>
                    </m:oMath>
                  </m:oMathPara>
                </a14:m>
                <a:endParaRPr lang="ru-RU" sz="24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103" y="3203321"/>
                <a:ext cx="82105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63" y="2985272"/>
            <a:ext cx="371429" cy="47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88" y="3006423"/>
            <a:ext cx="390476" cy="371429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410250" y="3916498"/>
            <a:ext cx="8301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Цель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рыбоводческого комплекса – получение максимальной выручки от продажи рыбы. </a:t>
            </a:r>
          </a:p>
        </p:txBody>
      </p:sp>
    </p:spTree>
    <p:extLst>
      <p:ext uri="{BB962C8B-B14F-4D97-AF65-F5344CB8AC3E}">
        <p14:creationId xmlns:p14="http://schemas.microsoft.com/office/powerpoint/2010/main" val="20624231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48368 0.354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1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20988E-6 L 0.50677 0.0503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43438 0.3549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1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9.87654E-7 L 0.44705 0.0481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2" grpId="0"/>
      <p:bldP spid="23" grpId="0"/>
      <p:bldP spid="24" grpId="0"/>
      <p:bldP spid="25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71326" y="958517"/>
                <a:ext cx="8851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16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26" y="958517"/>
                <a:ext cx="88517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879912" y="949793"/>
                <a:ext cx="56618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12" y="949793"/>
                <a:ext cx="566181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229883" y="1001989"/>
            <a:ext cx="47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4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4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424415" y="958517"/>
                <a:ext cx="8851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12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15" y="958517"/>
                <a:ext cx="885179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997487" y="949793"/>
                <a:ext cx="5757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487" y="949793"/>
                <a:ext cx="575799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419721" y="973195"/>
                <a:ext cx="17176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F</m:t>
                      </m:r>
                      <m: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x</m:t>
                      </m:r>
                      <m: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y</m:t>
                      </m:r>
                      <m: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)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21" y="973195"/>
                <a:ext cx="1717650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883821" y="984689"/>
                <a:ext cx="7008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21" y="984689"/>
                <a:ext cx="700833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Выноска 1 3"/>
          <p:cNvSpPr/>
          <p:nvPr/>
        </p:nvSpPr>
        <p:spPr>
          <a:xfrm>
            <a:off x="4823176" y="2031751"/>
            <a:ext cx="3365675" cy="1170000"/>
          </a:xfrm>
          <a:prstGeom prst="borderCallout1">
            <a:avLst>
              <a:gd name="adj1" fmla="val 54235"/>
              <a:gd name="adj2" fmla="val -141"/>
              <a:gd name="adj3" fmla="val -36436"/>
              <a:gd name="adj4" fmla="val -246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Целевая функция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8453" y="3567099"/>
            <a:ext cx="8301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Требуется найти значения плановых показателей </a:t>
            </a:r>
            <a:r>
              <a:rPr lang="ru-RU" sz="16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х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и </a:t>
            </a:r>
            <a:r>
              <a:rPr lang="ru-RU" sz="16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у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которые будут </a:t>
            </a:r>
            <a:endParaRPr lang="ru-RU" sz="16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удовлетворять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данной системе неравенств и </a:t>
            </a:r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придавать </a:t>
            </a:r>
            <a:r>
              <a:rPr lang="ru-RU" sz="16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максимальное </a:t>
            </a:r>
            <a:endParaRPr lang="ru-RU" sz="1600" b="1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6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значение </a:t>
            </a:r>
            <a:r>
              <a:rPr lang="ru-RU" sz="16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целевой функции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. </a:t>
            </a:r>
          </a:p>
        </p:txBody>
      </p:sp>
      <p:sp>
        <p:nvSpPr>
          <p:cNvPr id="22" name="Выноска 1 21"/>
          <p:cNvSpPr/>
          <p:nvPr/>
        </p:nvSpPr>
        <p:spPr>
          <a:xfrm>
            <a:off x="4823176" y="2039090"/>
            <a:ext cx="3365675" cy="1170000"/>
          </a:xfrm>
          <a:prstGeom prst="borderCallout1">
            <a:avLst>
              <a:gd name="adj1" fmla="val 51890"/>
              <a:gd name="adj2" fmla="val -684"/>
              <a:gd name="adj3" fmla="val -36436"/>
              <a:gd name="adj4" fmla="val -246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Математическая </a:t>
            </a:r>
            <a:r>
              <a:rPr lang="ru-RU" sz="1600" kern="0" dirty="0">
                <a:solidFill>
                  <a:prstClr val="black"/>
                </a:solidFill>
                <a:sym typeface="Arial"/>
                <a:rtl val="0"/>
              </a:rPr>
              <a:t>модель задачи оптимального планирования для рыбоводческого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34682827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9" grpId="0"/>
      <p:bldP spid="20" grpId="0"/>
      <p:bldP spid="4" grpId="0" animBg="1"/>
      <p:bldP spid="21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7753" y="1896750"/>
            <a:ext cx="6228494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Математическое программирование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— это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раздел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математики, содержащий методы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решения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задач оптимального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планирования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5514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71326" y="958517"/>
                <a:ext cx="8851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16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26" y="958517"/>
                <a:ext cx="88517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879912" y="949793"/>
                <a:ext cx="56618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12" y="949793"/>
                <a:ext cx="566181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229883" y="1001989"/>
            <a:ext cx="47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4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4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424415" y="958517"/>
                <a:ext cx="8851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12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15" y="958517"/>
                <a:ext cx="885179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997487" y="949793"/>
                <a:ext cx="5757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487" y="949793"/>
                <a:ext cx="575799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419721" y="973195"/>
                <a:ext cx="17176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F</m:t>
                      </m:r>
                      <m: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x</m:t>
                      </m:r>
                      <m: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y</m:t>
                      </m:r>
                      <m: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)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21" y="973195"/>
                <a:ext cx="171765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883821" y="984689"/>
                <a:ext cx="7008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21" y="984689"/>
                <a:ext cx="700833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Выноска 1 3"/>
          <p:cNvSpPr/>
          <p:nvPr/>
        </p:nvSpPr>
        <p:spPr>
          <a:xfrm>
            <a:off x="4823176" y="2031751"/>
            <a:ext cx="3365675" cy="1170000"/>
          </a:xfrm>
          <a:prstGeom prst="borderCallout1">
            <a:avLst>
              <a:gd name="adj1" fmla="val 51890"/>
              <a:gd name="adj2" fmla="val 131"/>
              <a:gd name="adj3" fmla="val -36436"/>
              <a:gd name="adj4" fmla="val -246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kern="0" dirty="0" smtClean="0">
                <a:solidFill>
                  <a:prstClr val="black"/>
                </a:solidFill>
                <a:sym typeface="Arial"/>
                <a:rtl val="0"/>
              </a:rPr>
              <a:t>Линейное программирование</a:t>
            </a:r>
            <a:endParaRPr lang="ru-RU" sz="24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9492638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57753" y="1896750"/>
            <a:ext cx="6228494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Линейное программирование 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— это раздел </a:t>
            </a:r>
            <a:endParaRPr lang="ru-RU" sz="20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математического 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программирования, решающий </a:t>
            </a:r>
            <a:endParaRPr lang="ru-RU" sz="20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задачи 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оптимального планирования с линейной </a:t>
            </a:r>
            <a:endParaRPr lang="ru-RU" sz="2000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целевой 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функцией.</a:t>
            </a:r>
          </a:p>
        </p:txBody>
      </p:sp>
    </p:spTree>
    <p:extLst>
      <p:ext uri="{BB962C8B-B14F-4D97-AF65-F5344CB8AC3E}">
        <p14:creationId xmlns:p14="http://schemas.microsoft.com/office/powerpoint/2010/main" val="13066956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207" y="1446750"/>
            <a:ext cx="6300000" cy="22241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 defTabSz="914400"/>
            <a:r>
              <a:rPr lang="ru-RU" sz="32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Мы построили </a:t>
            </a:r>
            <a:r>
              <a:rPr lang="ru-RU" sz="32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модель </a:t>
            </a:r>
            <a:endParaRPr lang="ru-RU" sz="32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algn="ctr" defTabSz="914400"/>
            <a:r>
              <a:rPr lang="ru-RU" sz="32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оптимального </a:t>
            </a:r>
            <a:r>
              <a:rPr lang="ru-RU" sz="32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планирования </a:t>
            </a:r>
            <a:endParaRPr lang="ru-RU" sz="32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algn="ctr" defTabSz="914400"/>
            <a:r>
              <a:rPr lang="ru-RU" sz="32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на рыбоводческом </a:t>
            </a:r>
            <a:r>
              <a:rPr lang="ru-RU" sz="32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комплексе.</a:t>
            </a:r>
          </a:p>
        </p:txBody>
      </p:sp>
    </p:spTree>
    <p:extLst>
      <p:ext uri="{BB962C8B-B14F-4D97-AF65-F5344CB8AC3E}">
        <p14:creationId xmlns:p14="http://schemas.microsoft.com/office/powerpoint/2010/main" val="27046183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96801" y="1896750"/>
            <a:ext cx="6651502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Корреляционная зависимость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зависимость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между величинами, каждая из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которых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подвергается неконтролируемому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разбросу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65162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876" y="209461"/>
            <a:ext cx="7143217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Функция СУММПРОИЗВ 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Arial"/>
              <a:rtl val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349" y="773518"/>
            <a:ext cx="8324851" cy="8084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defTabSz="914400"/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Функция </a:t>
            </a:r>
            <a:r>
              <a:rPr lang="ru-RU" sz="18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СУММПРОИЗВ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перемножает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соответствующие элементы заданных списков, а затем складывает полученные произведения.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2400" y="1997224"/>
            <a:ext cx="7451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Количество ячеек </a:t>
            </a:r>
            <a:r>
              <a:rPr lang="ru-RU" sz="20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списка 1</a:t>
            </a: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= </a:t>
            </a:r>
            <a:r>
              <a:rPr lang="ru-RU" sz="2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Количество ячеек </a:t>
            </a:r>
            <a:r>
              <a:rPr lang="ru-RU" sz="20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списка </a:t>
            </a:r>
            <a:r>
              <a:rPr lang="ru-RU" sz="20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2</a:t>
            </a:r>
            <a:r>
              <a:rPr lang="ru-RU" sz="2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" y="0"/>
            <a:ext cx="9144000" cy="5143500"/>
          </a:xfrm>
          <a:prstGeom prst="rect">
            <a:avLst/>
          </a:prstGeom>
          <a:solidFill>
            <a:schemeClr val="dk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13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5" y="973310"/>
            <a:ext cx="8629650" cy="30608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1" y="1890152"/>
            <a:ext cx="8046922" cy="122350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525584" y="2202418"/>
            <a:ext cx="8254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=СУММПРОИЗВ(диапазон ячеек1;диапазон ячеек2)</a:t>
            </a:r>
            <a:endParaRPr lang="ru-RU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3626456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876" y="209461"/>
            <a:ext cx="7143217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Arial"/>
                <a:rtl val="0"/>
              </a:rPr>
              <a:t>Функция СУММПРОИЗВ 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Arial"/>
              <a:rtl val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349" y="773518"/>
            <a:ext cx="8324851" cy="8084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defTabSz="914400"/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Функция </a:t>
            </a:r>
            <a:r>
              <a:rPr lang="ru-RU" sz="18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СУММПРОИЗВ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перемножает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соответствующие элементы заданных списков, а затем складывает полученные произведения.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858650" y="2040753"/>
                <a:ext cx="53822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F</m:t>
                      </m:r>
                      <m:d>
                        <m:dPr>
                          <m:ctrlPr>
                            <a:rPr lang="en-US" sz="4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x</m:t>
                          </m:r>
                          <m:r>
                            <a:rPr lang="en-US" sz="4000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4000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y</m:t>
                          </m:r>
                        </m:e>
                      </m:d>
                      <m:r>
                        <a:rPr lang="ru-RU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=16</m:t>
                      </m:r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∙</m:t>
                      </m:r>
                      <m:r>
                        <a:rPr lang="ru-RU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х+12</m:t>
                      </m:r>
                      <m:r>
                        <a:rPr lang="ru-RU" sz="4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∙</m:t>
                      </m:r>
                      <m:r>
                        <a:rPr lang="ru-RU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4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50" y="2040753"/>
                <a:ext cx="5382243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38802" y="3069209"/>
                <a:ext cx="6545959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СУММПРОИЗВ=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4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ru-RU" sz="4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ru-RU" sz="4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eqArrPr>
                            <m:e>
                              <m:r>
                                <a:rPr lang="ru-RU" sz="4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В6</m:t>
                              </m:r>
                              <m:r>
                                <a:rPr lang="ru-RU" sz="4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  <a:rtl val="0"/>
                                </a:rPr>
                                <m:t>∙В7</m:t>
                              </m:r>
                            </m:e>
                            <m:e>
                              <m:r>
                                <a:rPr lang="ru-RU" sz="4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  <a:rtl val="0"/>
                                </a:rPr>
                                <m:t>С6∙С7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40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02" y="3069209"/>
                <a:ext cx="6545959" cy="14654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54900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60539" y="775516"/>
            <a:ext cx="4994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Оптимальное планирование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442" y="2005444"/>
            <a:ext cx="7240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Ограниченность ресурсов </a:t>
            </a:r>
            <a:r>
              <a:rPr lang="ru-RU" sz="18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описывается </a:t>
            </a:r>
            <a:r>
              <a:rPr lang="ru-RU" sz="18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 помощью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7865" y="2930931"/>
            <a:ext cx="6974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Цель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865" y="1175626"/>
            <a:ext cx="5445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это определение значений плановых показателей с учётом ограниченности ресурсов при условии достижения заданной цели.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9316" y="2339472"/>
            <a:ext cx="544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системы неравенств, системы равенств, смешанной системы.</a:t>
            </a:r>
            <a:endParaRPr lang="ru-RU" sz="16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0539" y="3258275"/>
            <a:ext cx="6114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описывается функцией, для которой требуется найти минимум или максимум.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631" y="3840836"/>
            <a:ext cx="6974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Microsoft Excel </a:t>
            </a:r>
            <a:endParaRPr lang="ru-RU" sz="2000" kern="0" dirty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636" y="4160558"/>
            <a:ext cx="6114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имеет специальное средство </a:t>
            </a:r>
            <a:r>
              <a:rPr lang="ru-RU" sz="16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Поиск решения </a:t>
            </a:r>
            <a:r>
              <a:rPr lang="ru-RU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для решения задач оптимального планирования.</a:t>
            </a:r>
          </a:p>
        </p:txBody>
      </p:sp>
      <p:sp>
        <p:nvSpPr>
          <p:cNvPr id="12" name="Shape 87"/>
          <p:cNvSpPr txBox="1"/>
          <p:nvPr/>
        </p:nvSpPr>
        <p:spPr>
          <a:xfrm>
            <a:off x="387350" y="267989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Модели </a:t>
            </a:r>
            <a:r>
              <a:rPr lang="ru-RU" kern="0" dirty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3633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  <p:bldP spid="36" grpId="0"/>
      <p:bldP spid="17" grpId="0"/>
      <p:bldP spid="24" grpId="0"/>
      <p:bldP spid="2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66363" y="2091690"/>
            <a:ext cx="2548900" cy="96012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Виды задач</a:t>
            </a:r>
            <a:endParaRPr lang="ru-RU" sz="2000" kern="0" dirty="0">
              <a:solidFill>
                <a:prstClr val="black"/>
              </a:solidFill>
              <a:latin typeface="Roboto Slab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2528" y="792073"/>
            <a:ext cx="3009472" cy="121158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Оказывает ли фактор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В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 какое-либо заметное постоянное влияние на фактор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А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/>
          <a:stretch/>
        </p:blipFill>
        <p:spPr>
          <a:xfrm>
            <a:off x="0" y="3426749"/>
            <a:ext cx="1504813" cy="1583575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>
            <a:stCxn id="20" idx="3"/>
            <a:endCxn id="21" idx="1"/>
          </p:cNvCxnSpPr>
          <p:nvPr/>
        </p:nvCxnSpPr>
        <p:spPr>
          <a:xfrm flipV="1">
            <a:off x="4115263" y="1397863"/>
            <a:ext cx="1047265" cy="1173887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62528" y="3246750"/>
            <a:ext cx="3009472" cy="1203486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Какие из факторов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В</a:t>
            </a:r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, </a:t>
            </a:r>
            <a:r>
              <a:rPr lang="ru-RU" sz="1600" b="1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С</a:t>
            </a:r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, </a:t>
            </a:r>
            <a:r>
              <a:rPr lang="en-US" sz="1600" b="1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D</a:t>
            </a:r>
            <a:r>
              <a:rPr lang="ru-RU" sz="1600" kern="0" dirty="0" smtClean="0">
                <a:solidFill>
                  <a:prstClr val="black"/>
                </a:solidFill>
                <a:latin typeface="Roboto Slab"/>
                <a:sym typeface="Arial"/>
                <a:rtl val="0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оказывают наибольшее влияние на фактор </a:t>
            </a:r>
            <a:r>
              <a:rPr lang="ru-RU" sz="1600" b="1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А</a:t>
            </a:r>
            <a:r>
              <a:rPr lang="ru-RU" sz="1600" kern="0" dirty="0">
                <a:solidFill>
                  <a:prstClr val="black"/>
                </a:solidFill>
                <a:latin typeface="Roboto Slab"/>
                <a:sym typeface="Arial"/>
                <a:rtl val="0"/>
              </a:rPr>
              <a:t>?</a:t>
            </a:r>
          </a:p>
        </p:txBody>
      </p:sp>
      <p:cxnSp>
        <p:nvCxnSpPr>
          <p:cNvPr id="27" name="Скругленная соединительная линия 26"/>
          <p:cNvCxnSpPr>
            <a:stCxn id="20" idx="3"/>
            <a:endCxn id="25" idx="1"/>
          </p:cNvCxnSpPr>
          <p:nvPr/>
        </p:nvCxnSpPr>
        <p:spPr>
          <a:xfrm>
            <a:off x="4115263" y="2571750"/>
            <a:ext cx="1047265" cy="1276743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97233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06608" y="1941750"/>
            <a:ext cx="6651502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Раздел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математической статистики, который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исследует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корреляционные зависимости,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корреляционным анализом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3463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3114" y="956265"/>
            <a:ext cx="828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Оценку корреляции величин начинают с высказывания гипотезы о </a:t>
            </a:r>
            <a:endParaRPr lang="ru-RU" sz="18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возможном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характере зависимости между их значениями.</a:t>
            </a:r>
          </a:p>
        </p:txBody>
      </p:sp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4" y="1755318"/>
            <a:ext cx="3222594" cy="302147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57000" y="2676603"/>
            <a:ext cx="2070000" cy="1875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08" y="2059275"/>
            <a:ext cx="2369788" cy="236978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3604177" y="3809863"/>
            <a:ext cx="1510850" cy="9669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Стаж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604177" y="2760706"/>
            <a:ext cx="1510850" cy="9669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err="1" smtClean="0">
                <a:solidFill>
                  <a:prstClr val="black"/>
                </a:solidFill>
                <a:sym typeface="Arial"/>
                <a:rtl val="0"/>
              </a:rPr>
              <a:t>Квалифи-кация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604177" y="1755318"/>
            <a:ext cx="1510850" cy="9669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err="1" smtClean="0">
                <a:solidFill>
                  <a:prstClr val="black"/>
                </a:solidFill>
                <a:sym typeface="Arial"/>
                <a:rtl val="0"/>
              </a:rPr>
              <a:t>Образо-вание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7165182" y="1709677"/>
            <a:ext cx="1510850" cy="9669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Возраст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7165182" y="2761975"/>
            <a:ext cx="1510850" cy="9669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Состояние здоровья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7165182" y="3809862"/>
            <a:ext cx="1510850" cy="9669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Другие факторы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13760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06608" y="1896750"/>
            <a:ext cx="6651502" cy="1286845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Мера 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корреляционной зависимости – это </a:t>
            </a:r>
            <a:endParaRPr lang="ru-RU" sz="2000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величина</a:t>
            </a:r>
            <a:r>
              <a:rPr lang="ru-RU" sz="2000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, которая называется 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коэффициентом </a:t>
            </a:r>
            <a:endParaRPr lang="ru-RU" sz="2000" b="1" kern="0" dirty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b="1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корреляции</a:t>
            </a:r>
            <a:r>
              <a:rPr lang="ru-RU" sz="2000" b="1" kern="0" dirty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84003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1102" y="987407"/>
            <a:ext cx="6260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l-GR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ρ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–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характеризует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величину,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отражающую степень взаимосвязи двух переменных между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собой;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87350" y="1706559"/>
                <a:ext cx="54451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ρ</m:t>
                    </m:r>
                    <m:r>
                      <a:rPr lang="el-GR" sz="18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l-GR" sz="18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dPr>
                      <m:e>
                        <m:r>
                          <a:rPr lang="ru-RU" sz="18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−1;+1</m:t>
                        </m:r>
                      </m:e>
                    </m:d>
                    <m:r>
                      <a:rPr lang="ru-RU" sz="18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.</m:t>
                    </m:r>
                  </m:oMath>
                </a14:m>
                <a:endParaRPr lang="ru-RU" sz="18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0" y="1706559"/>
                <a:ext cx="54451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84" t="-4918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hape 87"/>
          <p:cNvSpPr txBox="1"/>
          <p:nvPr/>
        </p:nvSpPr>
        <p:spPr>
          <a:xfrm>
            <a:off x="387350" y="363496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Коэффициент корреляции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965" y="2191145"/>
            <a:ext cx="260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dirty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Свойства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el-GR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: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993" y="2681061"/>
            <a:ext cx="6260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сли </a:t>
            </a:r>
            <a:r>
              <a:rPr lang="el-GR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ρ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= 0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то корреляционных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связей между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величинами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нет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. Причём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к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+1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(или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–1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),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то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корреляция сильная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а если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0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то </a:t>
            </a:r>
            <a:r>
              <a:rPr lang="ru-RU" sz="14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слабая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;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085" y="3538039"/>
            <a:ext cx="6260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к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+1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, то это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означает,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что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взаимосвязи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типа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увеличение-увеличение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(или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уменьшение-уменьшение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);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125" y="4185105"/>
            <a:ext cx="6260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сли </a:t>
            </a:r>
            <a:r>
              <a:rPr lang="el-G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ρ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близко к </a:t>
            </a:r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1,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то это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означает,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что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взаимосвязи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типа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увеличение-уменьшение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(или </a:t>
            </a:r>
            <a:r>
              <a:rPr lang="ru-RU" sz="14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уменьшение-увеличение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).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023863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 build="p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Корреляционный анализ</a:t>
            </a:r>
            <a:endParaRPr lang="ru-RU" kern="0" dirty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97" y="1806750"/>
            <a:ext cx="4785930" cy="3450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501" y="2431497"/>
            <a:ext cx="606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Производительность </a:t>
            </a:r>
            <a:r>
              <a:rPr lang="ru-RU" sz="18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труда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– это количество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продукции, выпущенной работниками за единицу времени.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6500" y="3336746"/>
            <a:ext cx="4476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Энерговооружённость труда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– это 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количество всех видов энергии (электрической, тепловой и других), приходящееся на какую-либо производственную единицу.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6501" y="1031647"/>
            <a:ext cx="2385000" cy="1134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ru-RU" sz="2000" b="1" kern="0" dirty="0">
                <a:solidFill>
                  <a:prstClr val="black"/>
                </a:solidFill>
                <a:sym typeface="Arial"/>
                <a:rtl val="0"/>
              </a:rPr>
              <a:t>А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 – </a:t>
            </a:r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производитель-</a:t>
            </a:r>
            <a:r>
              <a:rPr lang="ru-RU" sz="2000" kern="0" dirty="0" err="1" smtClean="0">
                <a:solidFill>
                  <a:prstClr val="black"/>
                </a:solidFill>
                <a:sym typeface="Arial"/>
                <a:rtl val="0"/>
              </a:rPr>
              <a:t>ность</a:t>
            </a:r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труда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5875" y="1031647"/>
            <a:ext cx="2385000" cy="1134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Фактор </a:t>
            </a:r>
            <a:r>
              <a:rPr lang="ru-RU" sz="2000" b="1" kern="0" dirty="0">
                <a:solidFill>
                  <a:prstClr val="black"/>
                </a:solidFill>
                <a:sym typeface="Arial"/>
                <a:rtl val="0"/>
              </a:rPr>
              <a:t>В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 – </a:t>
            </a:r>
            <a:r>
              <a:rPr lang="ru-RU" sz="2000" kern="0" dirty="0" err="1" smtClean="0">
                <a:solidFill>
                  <a:prstClr val="black"/>
                </a:solidFill>
                <a:sym typeface="Arial"/>
                <a:rtl val="0"/>
              </a:rPr>
              <a:t>энерговооружён-ность</a:t>
            </a:r>
            <a:r>
              <a:rPr lang="ru-RU" sz="2000" kern="0" dirty="0" smtClean="0">
                <a:solidFill>
                  <a:prstClr val="black"/>
                </a:solidFill>
                <a:sym typeface="Arial"/>
                <a:rtl val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sym typeface="Arial"/>
                <a:rtl val="0"/>
              </a:rPr>
              <a:t>труда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781501" y="1268120"/>
            <a:ext cx="3534374" cy="585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kern="0" dirty="0" smtClean="0">
                <a:solidFill>
                  <a:prstClr val="black"/>
                </a:solidFill>
                <a:sym typeface="Arial"/>
                <a:rtl val="0"/>
              </a:rPr>
              <a:t>Корреляционная зависимость</a:t>
            </a:r>
            <a:endParaRPr lang="ru-RU" sz="16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288056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1065</Words>
  <Application>Microsoft Office PowerPoint</Application>
  <PresentationFormat>Экран (16:9)</PresentationFormat>
  <Paragraphs>330</Paragraphs>
  <Slides>32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Arial</vt:lpstr>
      <vt:lpstr>Blogger Sans</vt:lpstr>
      <vt:lpstr>Calibri</vt:lpstr>
      <vt:lpstr>Cambria Math</vt:lpstr>
      <vt:lpstr>Open Sans</vt:lpstr>
      <vt:lpstr>Roboto Slab</vt:lpstr>
      <vt:lpstr>Segoe UI Semibold</vt:lpstr>
      <vt:lpstr>Times New Roman</vt:lpstr>
      <vt:lpstr>Wingdings 2</vt:lpstr>
      <vt:lpstr>1_Тема Office</vt:lpstr>
      <vt:lpstr>HDOfficeLightV0</vt:lpstr>
      <vt:lpstr>1_HDOfficeLightV0</vt:lpstr>
      <vt:lpstr>2_HDOfficeLightV0</vt:lpstr>
      <vt:lpstr>3_HDOfficeLightV0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2016-04-27T17:51:29Z</dcterms:created>
  <dcterms:modified xsi:type="dcterms:W3CDTF">2016-05-16T15:09:10Z</dcterms:modified>
</cp:coreProperties>
</file>