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  <p:sldMasterId id="2147483706" r:id="rId4"/>
    <p:sldMasterId id="2147483718" r:id="rId5"/>
    <p:sldMasterId id="2147483730" r:id="rId6"/>
  </p:sldMasterIdLst>
  <p:notesMasterIdLst>
    <p:notesMasterId r:id="rId3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30" autoAdjust="0"/>
  </p:normalViewPr>
  <p:slideViewPr>
    <p:cSldViewPr snapToGrid="0" showGuides="1">
      <p:cViewPr varScale="1">
        <p:scale>
          <a:sx n="101" d="100"/>
          <a:sy n="101" d="100"/>
        </p:scale>
        <p:origin x="126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9.%20&#1055;&#1086;&#1074;&#1090;&#1086;&#1088;&#1077;&#1085;&#1080;&#1077;%20&#1080;%20&#1086;&#1073;&#1086;&#1073;&#1097;&#1077;&#1085;&#1080;&#1077;%20&#1084;&#1072;&#1090;&#1077;&#1088;&#1080;&#1072;&#1083;&#1072;%20&#1087;&#1086;%20&#1090;&#1077;&#1084;&#1077;%20&#1048;&#1085;&#1092;&#1086;&#1088;&#1084;&#1072;&#1094;&#1080;&#1086;&#1085;&#1085;&#1086;&#1077;%20&#1084;&#1086;&#1076;&#1077;&#1083;&#1080;&#1088;&#1086;&#1074;&#1072;&#1085;&#1080;&#1077;\&#1044;&#1083;&#1103;%20&#1091;&#1088;&#1086;&#1082;&#1072;\&#1047;&#1072;&#1076;&#1072;&#1095;&#1072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5.%20&#1052;&#1086;&#1076;&#1077;&#1083;&#1080;&#1088;&#1086;&#1074;&#1072;&#1085;&#1080;&#1077;%20&#1089;&#1090;&#1072;&#1090;&#1080;&#1089;&#1090;&#1080;&#1095;&#1077;&#1089;&#1082;&#1086;&#1075;&#1086;%20&#1087;&#1088;&#1086;&#1075;&#1085;&#1086;&#1079;&#1080;&#1088;&#1086;&#1074;&#1072;&#1085;&#1080;&#1103;.%20&#1052;&#1077;&#1090;&#1086;&#1076;%20&#1085;&#1072;&#1080;&#1084;&#1077;&#1085;&#1100;&#1096;&#1080;&#1093;%20&#1082;&#1074;&#1072;&#1076;&#1088;&#1072;&#1090;&#1086;&#1074;\&#1044;&#1083;&#1103;%20&#1091;&#1088;&#1086;&#1082;&#1072;\&#1089;&#1090;&#1072;&#1090;&#1080;&#1089;&#1090;&#1080;&#1082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ects\&#1048;&#1085;&#1092;&#1086;&#1088;&#1084;&#1072;&#1090;&#1080;&#1082;&#1072;\&#1071;&#1088;&#1094;&#1086;&#1074;&#1072;\&#1048;&#1085;&#1092;&#1086;&#1088;&#1084;&#1072;&#1090;&#1080;&#1082;&#1072;%2011%20&#1082;&#1083;&#1072;&#1089;&#1089;\29.%20&#1055;&#1086;&#1074;&#1090;&#1086;&#1088;&#1077;&#1085;&#1080;&#1077;%20&#1080;%20&#1086;&#1073;&#1086;&#1073;&#1097;&#1077;&#1085;&#1080;&#1077;%20&#1084;&#1072;&#1090;&#1077;&#1088;&#1080;&#1072;&#1083;&#1072;%20&#1087;&#1086;%20&#1090;&#1077;&#1084;&#1077;%20&#1048;&#1085;&#1092;&#1086;&#1088;&#1084;&#1072;&#1094;&#1080;&#1086;&#1085;&#1085;&#1086;&#1077;%20&#1084;&#1086;&#1076;&#1077;&#1083;&#1080;&#1088;&#1086;&#1074;&#1072;&#1085;&#1080;&#1077;\&#1044;&#1083;&#1103;%20&#1091;&#1088;&#1086;&#1082;&#1072;\&#1047;&#1072;&#1076;&#1072;&#1095;&#1072;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Лист1!$B$2:$B$13</c:f>
              <c:numCache>
                <c:formatCode>General</c:formatCode>
                <c:ptCount val="12"/>
                <c:pt idx="0">
                  <c:v>0.24</c:v>
                </c:pt>
                <c:pt idx="1">
                  <c:v>0.31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0.78</c:v>
                </c:pt>
                <c:pt idx="5">
                  <c:v>0.98</c:v>
                </c:pt>
                <c:pt idx="6">
                  <c:v>0.94</c:v>
                </c:pt>
                <c:pt idx="7">
                  <c:v>1.21</c:v>
                </c:pt>
                <c:pt idx="8">
                  <c:v>1.29</c:v>
                </c:pt>
                <c:pt idx="9">
                  <c:v>1.1200000000000001</c:v>
                </c:pt>
                <c:pt idx="10">
                  <c:v>1.29</c:v>
                </c:pt>
                <c:pt idx="11">
                  <c:v>1.49</c:v>
                </c:pt>
              </c:numCache>
            </c:numRef>
          </c:xVal>
          <c:yVal>
            <c:numRef>
              <c:f>Лист1!$C$2:$C$13</c:f>
              <c:numCache>
                <c:formatCode>General</c:formatCode>
                <c:ptCount val="12"/>
                <c:pt idx="0">
                  <c:v>19.760000000000002</c:v>
                </c:pt>
                <c:pt idx="1">
                  <c:v>38.090000000000003</c:v>
                </c:pt>
                <c:pt idx="2">
                  <c:v>40.950000000000003</c:v>
                </c:pt>
                <c:pt idx="3">
                  <c:v>41.08</c:v>
                </c:pt>
                <c:pt idx="4">
                  <c:v>56.29</c:v>
                </c:pt>
                <c:pt idx="5">
                  <c:v>68.510000000000005</c:v>
                </c:pt>
                <c:pt idx="6">
                  <c:v>75.010000000000005</c:v>
                </c:pt>
                <c:pt idx="7">
                  <c:v>89.05</c:v>
                </c:pt>
                <c:pt idx="8">
                  <c:v>91.13</c:v>
                </c:pt>
                <c:pt idx="9">
                  <c:v>91.26</c:v>
                </c:pt>
                <c:pt idx="10">
                  <c:v>99.84</c:v>
                </c:pt>
                <c:pt idx="11">
                  <c:v>108.55</c:v>
                </c:pt>
              </c:numCache>
            </c:numRef>
          </c:yVal>
          <c:smooth val="0"/>
        </c:ser>
        <c:ser>
          <c:idx val="0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Лист1!$B$2:$B$13</c:f>
              <c:numCache>
                <c:formatCode>General</c:formatCode>
                <c:ptCount val="12"/>
                <c:pt idx="0">
                  <c:v>0.24</c:v>
                </c:pt>
                <c:pt idx="1">
                  <c:v>0.31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0.78</c:v>
                </c:pt>
                <c:pt idx="5">
                  <c:v>0.98</c:v>
                </c:pt>
                <c:pt idx="6">
                  <c:v>0.94</c:v>
                </c:pt>
                <c:pt idx="7">
                  <c:v>1.21</c:v>
                </c:pt>
                <c:pt idx="8">
                  <c:v>1.29</c:v>
                </c:pt>
                <c:pt idx="9">
                  <c:v>1.1200000000000001</c:v>
                </c:pt>
                <c:pt idx="10">
                  <c:v>1.29</c:v>
                </c:pt>
                <c:pt idx="11">
                  <c:v>1.49</c:v>
                </c:pt>
              </c:numCache>
            </c:numRef>
          </c:xVal>
          <c:yVal>
            <c:numRef>
              <c:f>Лист1!$C$2:$C$13</c:f>
              <c:numCache>
                <c:formatCode>General</c:formatCode>
                <c:ptCount val="12"/>
                <c:pt idx="0">
                  <c:v>19.760000000000002</c:v>
                </c:pt>
                <c:pt idx="1">
                  <c:v>38.090000000000003</c:v>
                </c:pt>
                <c:pt idx="2">
                  <c:v>40.950000000000003</c:v>
                </c:pt>
                <c:pt idx="3">
                  <c:v>41.08</c:v>
                </c:pt>
                <c:pt idx="4">
                  <c:v>56.29</c:v>
                </c:pt>
                <c:pt idx="5">
                  <c:v>68.510000000000005</c:v>
                </c:pt>
                <c:pt idx="6">
                  <c:v>75.010000000000005</c:v>
                </c:pt>
                <c:pt idx="7">
                  <c:v>89.05</c:v>
                </c:pt>
                <c:pt idx="8">
                  <c:v>91.13</c:v>
                </c:pt>
                <c:pt idx="9">
                  <c:v>91.26</c:v>
                </c:pt>
                <c:pt idx="10">
                  <c:v>99.84</c:v>
                </c:pt>
                <c:pt idx="11">
                  <c:v>108.55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00000"/>
        <c:axId val="480600392"/>
      </c:scatterChart>
      <c:valAx>
        <c:axId val="480600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0392"/>
        <c:crosses val="autoZero"/>
        <c:crossBetween val="midCat"/>
      </c:valAx>
      <c:valAx>
        <c:axId val="48060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0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Линейная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Лист5!$A$2:$A$14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Лист5!$B$2:$B$14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01176"/>
        <c:axId val="480601568"/>
      </c:scatterChart>
      <c:valAx>
        <c:axId val="480601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1568"/>
        <c:crosses val="autoZero"/>
        <c:crossBetween val="midCat"/>
      </c:valAx>
      <c:valAx>
        <c:axId val="48060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1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Квадратичная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Лист5!$A$23:$A$35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Лист5!$B$23:$B$35</c:f>
              <c:numCache>
                <c:formatCode>General</c:formatCode>
                <c:ptCount val="13"/>
                <c:pt idx="0">
                  <c:v>36</c:v>
                </c:pt>
                <c:pt idx="1">
                  <c:v>25</c:v>
                </c:pt>
                <c:pt idx="2">
                  <c:v>16</c:v>
                </c:pt>
                <c:pt idx="3">
                  <c:v>9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9</c:v>
                </c:pt>
                <c:pt idx="10">
                  <c:v>16</c:v>
                </c:pt>
                <c:pt idx="11">
                  <c:v>25</c:v>
                </c:pt>
                <c:pt idx="12">
                  <c:v>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16072"/>
        <c:axId val="480613328"/>
      </c:scatterChart>
      <c:valAx>
        <c:axId val="480616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3328"/>
        <c:crosses val="autoZero"/>
        <c:crossBetween val="midCat"/>
      </c:valAx>
      <c:valAx>
        <c:axId val="48061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6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Логарифмическая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Лист5!$M$8:$M$19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Лист5!$N$8:$N$19</c:f>
              <c:numCache>
                <c:formatCode>General</c:formatCode>
                <c:ptCount val="12"/>
                <c:pt idx="0">
                  <c:v>0</c:v>
                </c:pt>
                <c:pt idx="1">
                  <c:v>0.69314718055994529</c:v>
                </c:pt>
                <c:pt idx="2">
                  <c:v>1.0986122886681098</c:v>
                </c:pt>
                <c:pt idx="3">
                  <c:v>1.3862943611198906</c:v>
                </c:pt>
                <c:pt idx="4">
                  <c:v>1.6094379124341003</c:v>
                </c:pt>
                <c:pt idx="5">
                  <c:v>1.791759469228055</c:v>
                </c:pt>
                <c:pt idx="6">
                  <c:v>1.9459101490553132</c:v>
                </c:pt>
                <c:pt idx="7">
                  <c:v>2.0794415416798357</c:v>
                </c:pt>
                <c:pt idx="8">
                  <c:v>2.1972245773362196</c:v>
                </c:pt>
                <c:pt idx="9">
                  <c:v>2.3025850929940459</c:v>
                </c:pt>
                <c:pt idx="10">
                  <c:v>2.3978952727983707</c:v>
                </c:pt>
                <c:pt idx="11">
                  <c:v>2.4849066497880004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16464"/>
        <c:axId val="480604704"/>
      </c:scatterChart>
      <c:valAx>
        <c:axId val="48061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4704"/>
        <c:crosses val="autoZero"/>
        <c:crossBetween val="midCat"/>
      </c:valAx>
      <c:valAx>
        <c:axId val="48060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6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Экспоненциальная</a:t>
            </a:r>
            <a:r>
              <a:rPr lang="ru-RU" baseline="0"/>
              <a:t> функция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Лист5!$M$22:$M$34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xVal>
          <c:yVal>
            <c:numRef>
              <c:f>Лист5!$N$22:$N$34</c:f>
              <c:numCache>
                <c:formatCode>General</c:formatCode>
                <c:ptCount val="13"/>
                <c:pt idx="0">
                  <c:v>2.4693723206090303E-3</c:v>
                </c:pt>
                <c:pt idx="1">
                  <c:v>6.7166927120565628E-3</c:v>
                </c:pt>
                <c:pt idx="2">
                  <c:v>1.8269404176793853E-2</c:v>
                </c:pt>
                <c:pt idx="3">
                  <c:v>4.9692779360879284E-2</c:v>
                </c:pt>
                <c:pt idx="4">
                  <c:v>0.13516435986159167</c:v>
                </c:pt>
                <c:pt idx="5">
                  <c:v>0.36764705882352938</c:v>
                </c:pt>
                <c:pt idx="6">
                  <c:v>1</c:v>
                </c:pt>
                <c:pt idx="7">
                  <c:v>2.72</c:v>
                </c:pt>
                <c:pt idx="8">
                  <c:v>7.3984000000000014</c:v>
                </c:pt>
                <c:pt idx="9">
                  <c:v>20.123648000000006</c:v>
                </c:pt>
                <c:pt idx="10">
                  <c:v>54.736322560000019</c:v>
                </c:pt>
                <c:pt idx="11">
                  <c:v>148.88279736320007</c:v>
                </c:pt>
                <c:pt idx="12">
                  <c:v>404.96120882790422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11368"/>
        <c:axId val="480615288"/>
      </c:scatterChart>
      <c:valAx>
        <c:axId val="480611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5288"/>
        <c:crosses val="autoZero"/>
        <c:crossBetween val="midCat"/>
      </c:valAx>
      <c:valAx>
        <c:axId val="48061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1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136482939632545E-2"/>
          <c:y val="4.1666666666666664E-2"/>
          <c:w val="0.87441207349081362"/>
          <c:h val="0.8474601765188236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Лист1!$B$2:$B$13</c:f>
              <c:numCache>
                <c:formatCode>General</c:formatCode>
                <c:ptCount val="12"/>
                <c:pt idx="0">
                  <c:v>0.24</c:v>
                </c:pt>
                <c:pt idx="1">
                  <c:v>0.31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0.78</c:v>
                </c:pt>
                <c:pt idx="5">
                  <c:v>0.98</c:v>
                </c:pt>
                <c:pt idx="6">
                  <c:v>0.94</c:v>
                </c:pt>
                <c:pt idx="7">
                  <c:v>1.21</c:v>
                </c:pt>
                <c:pt idx="8">
                  <c:v>1.29</c:v>
                </c:pt>
                <c:pt idx="9">
                  <c:v>1.1200000000000001</c:v>
                </c:pt>
                <c:pt idx="10">
                  <c:v>1.29</c:v>
                </c:pt>
                <c:pt idx="11">
                  <c:v>1.49</c:v>
                </c:pt>
              </c:numCache>
            </c:numRef>
          </c:xVal>
          <c:yVal>
            <c:numRef>
              <c:f>Лист1!$C$2:$C$13</c:f>
              <c:numCache>
                <c:formatCode>General</c:formatCode>
                <c:ptCount val="12"/>
                <c:pt idx="0">
                  <c:v>19.760000000000002</c:v>
                </c:pt>
                <c:pt idx="1">
                  <c:v>38.090000000000003</c:v>
                </c:pt>
                <c:pt idx="2">
                  <c:v>40.950000000000003</c:v>
                </c:pt>
                <c:pt idx="3">
                  <c:v>41.08</c:v>
                </c:pt>
                <c:pt idx="4">
                  <c:v>56.29</c:v>
                </c:pt>
                <c:pt idx="5">
                  <c:v>68.510000000000005</c:v>
                </c:pt>
                <c:pt idx="6">
                  <c:v>75.010000000000005</c:v>
                </c:pt>
                <c:pt idx="7">
                  <c:v>89.05</c:v>
                </c:pt>
                <c:pt idx="8">
                  <c:v>91.13</c:v>
                </c:pt>
                <c:pt idx="9">
                  <c:v>91.26</c:v>
                </c:pt>
                <c:pt idx="10">
                  <c:v>99.84</c:v>
                </c:pt>
                <c:pt idx="11">
                  <c:v>108.55</c:v>
                </c:pt>
              </c:numCache>
            </c:numRef>
          </c:yVal>
          <c:smooth val="1"/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Лист1!$B$2:$B$13</c:f>
              <c:numCache>
                <c:formatCode>General</c:formatCode>
                <c:ptCount val="12"/>
                <c:pt idx="0">
                  <c:v>0.24</c:v>
                </c:pt>
                <c:pt idx="1">
                  <c:v>0.31</c:v>
                </c:pt>
                <c:pt idx="2">
                  <c:v>0.55000000000000004</c:v>
                </c:pt>
                <c:pt idx="3">
                  <c:v>0.48</c:v>
                </c:pt>
                <c:pt idx="4">
                  <c:v>0.78</c:v>
                </c:pt>
                <c:pt idx="5">
                  <c:v>0.98</c:v>
                </c:pt>
                <c:pt idx="6">
                  <c:v>0.94</c:v>
                </c:pt>
                <c:pt idx="7">
                  <c:v>1.21</c:v>
                </c:pt>
                <c:pt idx="8">
                  <c:v>1.29</c:v>
                </c:pt>
                <c:pt idx="9">
                  <c:v>1.1200000000000001</c:v>
                </c:pt>
                <c:pt idx="10">
                  <c:v>1.29</c:v>
                </c:pt>
                <c:pt idx="11">
                  <c:v>1.49</c:v>
                </c:pt>
              </c:numCache>
            </c:numRef>
          </c:xVal>
          <c:yVal>
            <c:numRef>
              <c:f>Лист1!$D$2:$D$13</c:f>
              <c:numCache>
                <c:formatCode>General</c:formatCode>
                <c:ptCount val="12"/>
                <c:pt idx="0">
                  <c:v>24.166703999999999</c:v>
                </c:pt>
                <c:pt idx="1">
                  <c:v>28.918801000000002</c:v>
                </c:pt>
                <c:pt idx="2">
                  <c:v>45.211705000000009</c:v>
                </c:pt>
                <c:pt idx="3">
                  <c:v>40.459608000000003</c:v>
                </c:pt>
                <c:pt idx="4">
                  <c:v>60.825738000000008</c:v>
                </c:pt>
                <c:pt idx="5">
                  <c:v>74.403158000000005</c:v>
                </c:pt>
                <c:pt idx="6">
                  <c:v>71.687674000000001</c:v>
                </c:pt>
                <c:pt idx="7">
                  <c:v>90.017191000000011</c:v>
                </c:pt>
                <c:pt idx="8">
                  <c:v>95.448159000000004</c:v>
                </c:pt>
                <c:pt idx="9">
                  <c:v>83.907352000000017</c:v>
                </c:pt>
                <c:pt idx="10">
                  <c:v>95.448159000000004</c:v>
                </c:pt>
                <c:pt idx="11">
                  <c:v>109.02557900000001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0611760"/>
        <c:axId val="480607448"/>
      </c:scatterChart>
      <c:valAx>
        <c:axId val="48061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07448"/>
        <c:crosses val="autoZero"/>
        <c:crossBetween val="midCat"/>
      </c:valAx>
      <c:valAx>
        <c:axId val="480607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611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0F123-017A-45E4-9265-55D49CE6BF0A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EFD7-A553-4F67-B9BD-14FA20BC5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75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95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29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32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506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98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03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777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464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06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39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502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677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965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5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985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683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9756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390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881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60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16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5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40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ru-RU" sz="1200" b="0" i="0" u="none" strike="noStrike" cap="none" baseline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8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Заголовок должен быть цвета фона раздела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89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829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724955"/>
            <a:ext cx="5486399" cy="44762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использовать декоративные элементы, чтобы слайд не выглядел пустым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2" y="9448185"/>
            <a:ext cx="2971799" cy="497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36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36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18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8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21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61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7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014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44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9641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51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419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55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5819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84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6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3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4190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9394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15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516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581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934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54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63935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9003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681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32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8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6040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76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65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7988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5958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953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089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64988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0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73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4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1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28316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296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374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946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910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9510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6054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77684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90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681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2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74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7388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929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6382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764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0127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23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42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6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ru-RU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62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6666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pPr defTabSz="914400"/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ru-RU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algn="r"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046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0855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973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ru-RU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buSzPct val="25000"/>
            </a:pPr>
            <a:fld id="{00000000-1234-1234-1234-123412341234}" type="slidenum">
              <a:rPr lang="ru-RU" sz="12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pPr defTabSz="914400">
                <a:buSzPct val="25000"/>
              </a:pPr>
              <a:t>‹#›</a:t>
            </a:fld>
            <a:endParaRPr lang="ru-RU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26546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notesSlide" Target="../notesSlides/notesSlide15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18.xml"/><Relationship Id="rId7" Type="http://schemas.openxmlformats.org/officeDocument/2006/relationships/image" Target="NUL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notesSlide" Target="../notesSlides/notesSlide25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1.png"/><Relationship Id="rId11" Type="http://schemas.openxmlformats.org/officeDocument/2006/relationships/image" Target="NULL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NULL"/><Relationship Id="rId2" Type="http://schemas.openxmlformats.org/officeDocument/2006/relationships/notesSlide" Target="../notesSlides/notesSlide26.xml"/><Relationship Id="rId16" Type="http://schemas.openxmlformats.org/officeDocument/2006/relationships/image" Target="NUL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0.png"/><Relationship Id="rId11" Type="http://schemas.openxmlformats.org/officeDocument/2006/relationships/image" Target="NULL"/><Relationship Id="rId5" Type="http://schemas.openxmlformats.org/officeDocument/2006/relationships/image" Target="../media/image29.png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.jpeg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NULL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0" y="-1014"/>
            <a:ext cx="9144000" cy="5144514"/>
          </a:xfrm>
          <a:prstGeom prst="rect">
            <a:avLst/>
          </a:prstGeom>
          <a:solidFill>
            <a:srgbClr val="B45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400" kern="0">
              <a:solidFill>
                <a:prstClr val="white"/>
              </a:solidFill>
              <a:sym typeface="Arial"/>
              <a:rtl val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7" b="5385"/>
          <a:stretch/>
        </p:blipFill>
        <p:spPr>
          <a:xfrm>
            <a:off x="4805913" y="276979"/>
            <a:ext cx="4338087" cy="4866521"/>
          </a:xfrm>
          <a:prstGeom prst="rect">
            <a:avLst/>
          </a:prstGeom>
        </p:spPr>
      </p:pic>
      <p:sp>
        <p:nvSpPr>
          <p:cNvPr id="5" name="Shape 87"/>
          <p:cNvSpPr txBox="1"/>
          <p:nvPr/>
        </p:nvSpPr>
        <p:spPr>
          <a:xfrm>
            <a:off x="403100" y="4215185"/>
            <a:ext cx="3994238" cy="578959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1400" kern="0">
                <a:solidFill>
                  <a:prstClr val="black"/>
                </a:solidFill>
                <a:ea typeface="Open Sans" panose="020B0606030504020204" pitchFamily="34" charset="0"/>
                <a:cs typeface="Open Sans" panose="020B0606030504020204" pitchFamily="34" charset="0"/>
                <a:sym typeface="Calibri"/>
                <a:rtl val="0"/>
              </a:rPr>
              <a:t>Информационное моделирование </a:t>
            </a:r>
          </a:p>
        </p:txBody>
      </p:sp>
      <p:sp>
        <p:nvSpPr>
          <p:cNvPr id="7" name="Shape 87"/>
          <p:cNvSpPr txBox="1"/>
          <p:nvPr/>
        </p:nvSpPr>
        <p:spPr>
          <a:xfrm>
            <a:off x="237588" y="1312268"/>
            <a:ext cx="4364038" cy="2517952"/>
          </a:xfrm>
          <a:prstGeom prst="rect">
            <a:avLst/>
          </a:prstGeom>
          <a:noFill/>
          <a:ln>
            <a:noFill/>
          </a:ln>
        </p:spPr>
        <p:txBody>
          <a:bodyPr wrap="square" lIns="180000" tIns="180000" rIns="180000" bIns="18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800">
                <a:solidFill>
                  <a:schemeClr val="bg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Повторение и обобщение материала по теме </a:t>
            </a:r>
            <a:r>
              <a:rPr lang="ru-RU" kern="0" smtClean="0">
                <a:solidFill>
                  <a:prstClr val="white"/>
                </a:solidFill>
                <a:ea typeface="Roboto Slab" pitchFamily="2" charset="0"/>
                <a:sym typeface="Calibri"/>
                <a:rtl val="0"/>
              </a:rPr>
              <a:t>«Информационное моделирование»</a:t>
            </a:r>
            <a:endParaRPr lang="ru-RU" kern="0">
              <a:solidFill>
                <a:prstClr val="white"/>
              </a:solidFill>
              <a:ea typeface="Roboto Slab" pitchFamily="2" charset="0"/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350" y="4216910"/>
            <a:ext cx="341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75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Экологическая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68234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1311750"/>
            <a:ext cx="2574345" cy="2805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4286" y="750911"/>
            <a:ext cx="631542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/>
            <a:r>
              <a:rPr lang="ru-RU" sz="2000" kern="0">
                <a:solidFill>
                  <a:prstClr val="black"/>
                </a:solidFill>
                <a:sym typeface="Arial"/>
                <a:rtl val="0"/>
              </a:rPr>
              <a:t>Для очищения реки от вредных примесей понадобится 1,5 года, при условии, что сброс промышленных стоков прекратится. </a:t>
            </a:r>
          </a:p>
        </p:txBody>
      </p:sp>
    </p:spTree>
    <p:extLst>
      <p:ext uri="{BB962C8B-B14F-4D97-AF65-F5344CB8AC3E}">
        <p14:creationId xmlns:p14="http://schemas.microsoft.com/office/powerpoint/2010/main" val="321738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500" y="917803"/>
            <a:ext cx="831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Торговое предприятие имеет сеть, состоящую из 12 магазинов,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информация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о </a:t>
            </a:r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деятельности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которых представлена в таблице</a:t>
            </a:r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</a:t>
            </a: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Руководство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предприятия </a:t>
            </a:r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решило </a:t>
            </a: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выяснить,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как зависит размер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годового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товарооборота от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торговой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площади магазина.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932000" y="1644374"/>
          <a:ext cx="3690000" cy="3194382"/>
        </p:xfrm>
        <a:graphic>
          <a:graphicData uri="http://schemas.openxmlformats.org/drawingml/2006/table">
            <a:tbl>
              <a:tblPr firstRow="1" firstCol="1" bandRow="1"/>
              <a:tblGrid>
                <a:gridCol w="900000"/>
                <a:gridCol w="1485000"/>
                <a:gridCol w="1305000"/>
              </a:tblGrid>
              <a:tr h="345646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магазина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товарооборот, млн руб.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Торговая площадь, тыс. м</a:t>
                      </a:r>
                      <a:r>
                        <a:rPr lang="ru-RU" sz="10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40,95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68,51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91,13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91,26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  <a:tr h="207627"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108,55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111" marR="70111" marT="35055" marB="35055">
                    <a:lnL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8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16" y="2626754"/>
            <a:ext cx="1722269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559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350" y="1120895"/>
            <a:ext cx="6065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Метод наименьших квадратов</a:t>
            </a:r>
            <a:endParaRPr lang="ru-RU" sz="18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800" y="1639956"/>
            <a:ext cx="565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y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годовой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товарооборот 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магазина, млн. </a:t>
            </a:r>
            <a:r>
              <a:rPr lang="ru-RU" sz="1800" kern="0" dirty="0" err="1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руб</a:t>
            </a:r>
            <a:endParaRPr lang="ru-RU" sz="1800" kern="0" dirty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х </a:t>
            </a:r>
            <a:r>
              <a:rPr lang="ru-RU" sz="18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–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торговая </a:t>
            </a:r>
            <a:r>
              <a:rPr lang="ru-RU" sz="1800" kern="0" dirty="0">
                <a:solidFill>
                  <a:srgbClr val="000000"/>
                </a:solidFill>
                <a:cs typeface="Arial"/>
                <a:sym typeface="Arial"/>
                <a:rtl val="0"/>
              </a:rPr>
              <a:t>площадь </a:t>
            </a:r>
            <a:r>
              <a:rPr lang="ru-RU" sz="1800" kern="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магазина, тыс. м</a:t>
            </a:r>
            <a:r>
              <a:rPr lang="ru-RU" sz="1800" kern="0" baseline="30000" dirty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2</a:t>
            </a:r>
            <a:endParaRPr lang="ru-RU" sz="18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2436017"/>
            <a:ext cx="6745325" cy="2340772"/>
          </a:xfrm>
          <a:prstGeom prst="rect">
            <a:avLst/>
          </a:prstGeom>
          <a:ln>
            <a:solidFill>
              <a:srgbClr val="953735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5" y="2436017"/>
            <a:ext cx="2009874" cy="2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6712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2000" y="803574"/>
            <a:ext cx="7620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На основании диаграммы можно сделать </a:t>
            </a:r>
            <a:r>
              <a:rPr lang="ru-RU" sz="24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вывод</a:t>
            </a:r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endParaRPr lang="ru-RU" sz="2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algn="ctr" defTabSz="914400"/>
            <a:r>
              <a:rPr lang="ru-RU" sz="2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 </a:t>
            </a:r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позитивной зависимости годового товарооборота от торговой </a:t>
            </a:r>
            <a:r>
              <a:rPr lang="ru-RU" sz="2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площади.</a:t>
            </a:r>
            <a:endParaRPr lang="ru-RU" sz="2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060575" y="198422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411592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96116" y="926981"/>
          <a:ext cx="3500883" cy="1959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400" kern="0" smtClea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Стандартные функции</a:t>
            </a:r>
            <a:endParaRPr lang="ru-RU" sz="2400" kern="0">
              <a:solidFill>
                <a:srgbClr val="C0504D">
                  <a:lumMod val="75000"/>
                </a:srgbClr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4896140" y="926981"/>
          <a:ext cx="3801031" cy="1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396500" y="2895928"/>
          <a:ext cx="3320500" cy="192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4896141" y="2843113"/>
          <a:ext cx="3816060" cy="197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28983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uild="p"/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7000" y="1896750"/>
            <a:ext cx="6651502" cy="1594622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b="1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Регрессионная модель 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– это функция, </a:t>
            </a:r>
            <a:endParaRPr lang="ru-RU" sz="2000" kern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описывающая 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зависимость между </a:t>
            </a:r>
            <a:endParaRPr lang="ru-RU" sz="2000" kern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количественными 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характеристиками сложных </a:t>
            </a:r>
            <a:endParaRPr lang="ru-RU" sz="2000" kern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систем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656706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8445892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Суть МНК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</m:t>
                      </m:r>
                      <m:sSup>
                        <m:sSup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+…+</m:t>
                      </m:r>
                      <m:sSup>
                        <m:sSup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i="1" kern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Arial"/>
                                      <a:rtl val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(</m:t>
                              </m:r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𝑥</m:t>
                              </m:r>
                              <m:r>
                                <a:rPr lang="en-US" sz="18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2</m:t>
                          </m:r>
                        </m:sup>
                      </m:sSup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  <m:r>
                        <a:rPr lang="en-US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𝑚𝑖𝑛</m:t>
                      </m:r>
                    </m:oMath>
                  </m:oMathPara>
                </a14:m>
                <a:endParaRPr lang="ru-RU" sz="18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75" y="1000757"/>
                <a:ext cx="653072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𝑓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𝑥</m:t>
                          </m:r>
                        </m:e>
                      </m:d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−экспериментальные </m:t>
                      </m:r>
                    </m:oMath>
                  </m:oMathPara>
                </a14:m>
                <a:endParaRPr lang="ru-RU" sz="1800" i="1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координаты</m:t>
                      </m:r>
                    </m:oMath>
                  </m:oMathPara>
                </a14:m>
                <a:endParaRPr lang="ru-RU" sz="18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1626750"/>
                <a:ext cx="3128050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85" b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sSubPr>
                        <m:e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𝑦</m:t>
                          </m:r>
                        </m:e>
                        <m:sub>
                          <m:r>
                            <a:rPr lang="en-US" sz="1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𝑖</m:t>
                          </m:r>
                        </m:sub>
                      </m:sSub>
                      <m:r>
                        <a:rPr lang="ru-RU" sz="18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−координаты</m:t>
                      </m:r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 </m:t>
                      </m:r>
                    </m:oMath>
                  </m:oMathPara>
                </a14:m>
                <a:endParaRPr lang="ru-RU" sz="1800" kern="0" dirty="0" smtClean="0">
                  <a:solidFill>
                    <a:srgbClr val="000000"/>
                  </a:solidFill>
                  <a:latin typeface="Cambria Math" panose="02040503050406030204" pitchFamily="18" charset="0"/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графика</m:t>
                      </m:r>
                    </m:oMath>
                  </m:oMathPara>
                </a14:m>
                <a:endParaRPr lang="en-US" sz="1800" kern="0" dirty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0" y="2273081"/>
                <a:ext cx="2310226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792" b="-66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3537000" y="1479236"/>
          <a:ext cx="4981575" cy="329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980773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42000" y="2166750"/>
            <a:ext cx="6651502" cy="979069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График регрессионной модели называется </a:t>
            </a:r>
            <a:endParaRPr lang="en-US" sz="2000" kern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b="1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трендом</a:t>
            </a:r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. </a:t>
            </a:r>
            <a:endParaRPr lang="ru-RU" sz="2000" ker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27441640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7"/>
          <p:cNvSpPr txBox="1"/>
          <p:nvPr/>
        </p:nvSpPr>
        <p:spPr>
          <a:xfrm>
            <a:off x="396238" y="2040161"/>
            <a:ext cx="2300050" cy="1412864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000">
                <a:solidFill>
                  <a:schemeClr val="tx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prstClr val="black"/>
                </a:solidFill>
                <a:sym typeface="Arial"/>
                <a:rtl val="0"/>
              </a:rPr>
              <a:t>Установление зависимости </a:t>
            </a:r>
            <a:r>
              <a:rPr lang="ru-RU" kern="0" dirty="0">
                <a:solidFill>
                  <a:prstClr val="black"/>
                </a:solidFill>
                <a:sym typeface="Arial"/>
                <a:rtl val="0"/>
              </a:rPr>
              <a:t>между </a:t>
            </a:r>
            <a:r>
              <a:rPr lang="ru-RU" kern="0" dirty="0" smtClean="0">
                <a:solidFill>
                  <a:prstClr val="black"/>
                </a:solidFill>
                <a:sym typeface="Arial"/>
                <a:rtl val="0"/>
              </a:rPr>
              <a:t>величинами.</a:t>
            </a:r>
            <a:endParaRPr lang="ru-RU" kern="0" dirty="0">
              <a:solidFill>
                <a:prstClr val="black"/>
              </a:solidFill>
              <a:sym typeface="Arial"/>
              <a:rtl val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75204" y="1325458"/>
            <a:ext cx="503800" cy="771730"/>
            <a:chOff x="387350" y="1704055"/>
            <a:chExt cx="503800" cy="6097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67075" y="1378868"/>
            <a:ext cx="494650" cy="664910"/>
            <a:chOff x="3267075" y="1710563"/>
            <a:chExt cx="494650" cy="60973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00933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10563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Информационное моделирование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3244521" y="2043778"/>
            <a:ext cx="2565400" cy="1720641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Построение информационных моделей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различными методами.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6191250" y="1406456"/>
            <a:ext cx="494650" cy="616205"/>
            <a:chOff x="3267075" y="1735860"/>
            <a:chExt cx="494650" cy="565073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3267075" y="2300933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Shape 87"/>
            <p:cNvSpPr txBox="1"/>
            <p:nvPr/>
          </p:nvSpPr>
          <p:spPr>
            <a:xfrm>
              <a:off x="3267075" y="1735860"/>
              <a:ext cx="494650" cy="5591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3</a:t>
              </a:r>
            </a:p>
          </p:txBody>
        </p:sp>
      </p:grpSp>
      <p:sp>
        <p:nvSpPr>
          <p:cNvPr id="28" name="Shape 87"/>
          <p:cNvSpPr txBox="1"/>
          <p:nvPr/>
        </p:nvSpPr>
        <p:spPr>
          <a:xfrm>
            <a:off x="6136392" y="2043778"/>
            <a:ext cx="2890608" cy="11050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</a:t>
            </a: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рогноз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по полученной </a:t>
            </a:r>
            <a:endParaRPr lang="ru-RU" sz="2000" kern="0" dirty="0" smtClean="0">
              <a:solidFill>
                <a:prstClr val="black"/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модели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9472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build="p"/>
      <p:bldP spid="19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4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585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" y="372863"/>
            <a:ext cx="1509344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9"/>
          <a:stretch/>
        </p:blipFill>
        <p:spPr>
          <a:xfrm>
            <a:off x="5642630" y="3921750"/>
            <a:ext cx="2466625" cy="1221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18070" y="1761750"/>
            <a:ext cx="6651502" cy="1779288"/>
          </a:xfrm>
          <a:prstGeom prst="rect">
            <a:avLst/>
          </a:prstGeom>
          <a:solidFill>
            <a:srgbClr val="5A9664">
              <a:alpha val="15000"/>
            </a:srgbClr>
          </a:solidFill>
        </p:spPr>
        <p:txBody>
          <a:bodyPr wrap="square" lIns="180000" tIns="180000" rIns="180000" bIns="180000">
            <a:spAutoFit/>
          </a:bodyPr>
          <a:lstStyle/>
          <a:p>
            <a:pPr defTabSz="914400"/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 </a:t>
            </a:r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статистике 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величина </a:t>
            </a:r>
            <a:r>
              <a:rPr lang="ru-RU" sz="2000" b="1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R</a:t>
            </a:r>
            <a:r>
              <a:rPr lang="ru-RU" sz="2000" b="1" kern="0" baseline="3000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</a:t>
            </a:r>
            <a:r>
              <a:rPr lang="en-US" sz="2000" kern="0" baseline="3000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называется </a:t>
            </a:r>
            <a:r>
              <a:rPr lang="ru-RU" sz="2000" b="1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коэффициентом </a:t>
            </a:r>
            <a:r>
              <a:rPr lang="ru-RU" sz="2000" b="1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детерминированности.</a:t>
            </a:r>
          </a:p>
          <a:p>
            <a:pPr defTabSz="914400"/>
            <a:endParaRPr lang="ru-RU" sz="1200" b="1" kern="0" smtClea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  <a:p>
            <a:pPr defTabSz="914400"/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Показывает, насколько </a:t>
            </a:r>
            <a:r>
              <a: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удачной является полученная регрессионная модель. </a:t>
            </a:r>
          </a:p>
        </p:txBody>
      </p:sp>
    </p:spTree>
    <p:extLst>
      <p:ext uri="{BB962C8B-B14F-4D97-AF65-F5344CB8AC3E}">
        <p14:creationId xmlns:p14="http://schemas.microsoft.com/office/powerpoint/2010/main" val="229812952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Экономическая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053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9879" y="840492"/>
            <a:ext cx="83324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Для производства столов и шкафов мебельная фабрика использует различные ресурсы.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Нормы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затрат ресурсов на одно изделие данного вида, прибыль от реализации одного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изделия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и общее количество имеющихся ресурсов каждого вида приведены в таблице.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154" y="1806751"/>
            <a:ext cx="27258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Нужно определить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, сколько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столов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и шкафов фабрике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следует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выпускать, чтобы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прибыль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от реализации была максимальной.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087001" y="1806751"/>
          <a:ext cx="5605347" cy="2970038"/>
        </p:xfrm>
        <a:graphic>
          <a:graphicData uri="http://schemas.openxmlformats.org/drawingml/2006/table">
            <a:tbl>
              <a:tblPr firstRow="1" firstCol="1" bandRow="1"/>
              <a:tblGrid>
                <a:gridCol w="1927978"/>
                <a:gridCol w="1313743"/>
                <a:gridCol w="1313743"/>
                <a:gridCol w="1049883"/>
              </a:tblGrid>
              <a:tr h="558813"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Нормы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расхода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стол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шкаф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Трудоёмкость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реализации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одного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изделия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291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10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77000" y="996751"/>
          <a:ext cx="8145000" cy="3465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72500"/>
                <a:gridCol w="1357500"/>
                <a:gridCol w="678750"/>
                <a:gridCol w="678750"/>
                <a:gridCol w="1357500"/>
              </a:tblGrid>
              <a:tr h="1066855">
                <a:tc rowSpan="2">
                  <a:txBody>
                    <a:bodyPr/>
                    <a:lstStyle/>
                    <a:p>
                      <a:pPr algn="ctr"/>
                      <a:endParaRPr lang="ru-RU" sz="1800" b="0" i="0" u="none" strike="noStrike" cap="none" baseline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endParaRPr lang="ru-RU" sz="1800" b="0" i="0" u="none" strike="noStrike" cap="none" baseline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endParaRPr lang="ru-RU" sz="1800" b="0" i="0" u="none" strike="noStrike" cap="none" baseline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  <a:rtl val="0"/>
                      </a:endParaRPr>
                    </a:p>
                    <a:p>
                      <a:pPr algn="ctr"/>
                      <a:r>
                        <a:rPr lang="ru-RU" sz="1800" b="0" i="0" u="none" strike="noStrike" cap="none" baseline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  <a:rtl val="0"/>
                        </a:rPr>
                        <a:t>Плановые показатели</a:t>
                      </a:r>
                      <a:endParaRPr lang="ru-RU" sz="1800" b="0" i="0" u="none" strike="noStrike" cap="non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8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24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140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645">
                <a:tc row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800" b="0" i="0" u="none" strike="noStrike" kern="1200" cap="none" baseline="0" smtClean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rtl val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smtClean="0"/>
                    </a:p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ru-RU" sz="14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746" y="1125409"/>
            <a:ext cx="1160658" cy="752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33" y="1125409"/>
            <a:ext cx="1093767" cy="818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1" y="3156750"/>
            <a:ext cx="843627" cy="6242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0" y="3159166"/>
            <a:ext cx="908049" cy="6242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38" y="3156750"/>
            <a:ext cx="508242" cy="62428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485905" y="2326338"/>
            <a:ext cx="346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27754" y="232633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25456" y="3893017"/>
            <a:ext cx="360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20456" y="3893253"/>
            <a:ext cx="360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06261" y="3893253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kern="0">
                <a:solidFill>
                  <a:srgbClr val="000000"/>
                </a:solidFill>
                <a:cs typeface="Arial"/>
                <a:sym typeface="Arial"/>
                <a:rtl val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19723" y="3585240"/>
            <a:ext cx="111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000000"/>
                </a:solidFill>
                <a:cs typeface="Arial"/>
                <a:sym typeface="Arial"/>
                <a:rtl val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876659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400050" y="905279"/>
          <a:ext cx="5605347" cy="2970038"/>
        </p:xfrm>
        <a:graphic>
          <a:graphicData uri="http://schemas.openxmlformats.org/drawingml/2006/table">
            <a:tbl>
              <a:tblPr firstRow="1" firstCol="1" bandRow="1"/>
              <a:tblGrid>
                <a:gridCol w="1921950"/>
                <a:gridCol w="1319771"/>
                <a:gridCol w="1313743"/>
                <a:gridCol w="1049883"/>
              </a:tblGrid>
              <a:tr h="558813"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Нормы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расхода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стол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шкаф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Трудоемкость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реализации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одного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изделия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78" y="1475677"/>
            <a:ext cx="419048" cy="428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84" y="1485200"/>
            <a:ext cx="352381" cy="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322567" y="3219941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6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7" y="3219941"/>
                <a:ext cx="43473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536087" y="3208772"/>
                <a:ext cx="41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087" y="3208772"/>
                <a:ext cx="41389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753454" y="3208772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923858" y="3208772"/>
                <a:ext cx="434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9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858" y="3208772"/>
                <a:ext cx="434734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133514" y="3175556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514" y="3175556"/>
                <a:ext cx="4203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343668" y="3209087"/>
                <a:ext cx="5229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668" y="3209087"/>
                <a:ext cx="52290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618979" y="3210796"/>
                <a:ext cx="8210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max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979" y="3210796"/>
                <a:ext cx="82105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98" y="3497936"/>
            <a:ext cx="371429" cy="27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6" t="8654"/>
          <a:stretch/>
        </p:blipFill>
        <p:spPr>
          <a:xfrm>
            <a:off x="4143136" y="3471750"/>
            <a:ext cx="312017" cy="3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879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41111 0.3401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1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23457E-6 L 0.38421 -0.0271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32934 0.3503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9136E-6 L 0.31007 -0.0330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Таблица 68"/>
          <p:cNvGraphicFramePr>
            <a:graphicFrameLocks noGrp="1"/>
          </p:cNvGraphicFramePr>
          <p:nvPr>
            <p:extLst/>
          </p:nvPr>
        </p:nvGraphicFramePr>
        <p:xfrm>
          <a:off x="400050" y="905279"/>
          <a:ext cx="5605347" cy="2970038"/>
        </p:xfrm>
        <a:graphic>
          <a:graphicData uri="http://schemas.openxmlformats.org/drawingml/2006/table">
            <a:tbl>
              <a:tblPr firstRow="1" firstCol="1" bandRow="1"/>
              <a:tblGrid>
                <a:gridCol w="1921950"/>
                <a:gridCol w="1319771"/>
                <a:gridCol w="1313743"/>
                <a:gridCol w="1049883"/>
              </a:tblGrid>
              <a:tr h="558813">
                <a:tc rowSpan="2"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Нормы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расхода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Общее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количество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ресурсов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стол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шкаф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Древесина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вида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Трудоемкость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1,2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371,1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8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Прибыль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реализации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одного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изделия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73025" marT="336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71860" y="1206121"/>
                <a:ext cx="2784801" cy="188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</m:ctrlPr>
                            </m:eqArrPr>
                            <m:e>
                              <m:r>
                                <a:rPr lang="ru-RU" sz="2000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0,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+0,1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≤40,</m:t>
                              </m:r>
                            </m:e>
                            <m:e>
                              <m:r>
                                <a:rPr lang="ru-RU" sz="2000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0,1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+0,3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≤60,</m:t>
                              </m:r>
                            </m:e>
                            <m:e>
                              <m:r>
                                <a:rPr lang="ru-RU" sz="2000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1,2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+1,5</m:t>
                              </m:r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≤371,1,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x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&gt;0,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y</m:t>
                              </m:r>
                              <m:r>
                                <a:rPr lang="ru-RU" sz="2000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Arial"/>
                                  <a:rtl val="0"/>
                                </a:rPr>
                                <m:t>&gt;0.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:endParaRPr lang="ru-RU" sz="2000" kern="0" dirty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60" y="1206121"/>
                <a:ext cx="2784801" cy="18884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46" y="1975862"/>
            <a:ext cx="520059" cy="348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52" y="1464043"/>
            <a:ext cx="419048" cy="4285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7" y="2033759"/>
            <a:ext cx="445027" cy="256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056058" y="1162589"/>
                <a:ext cx="667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0,</m:t>
                      </m:r>
                      <m:r>
                        <a:rPr lang="ru-RU" sz="2400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2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058" y="1162589"/>
                <a:ext cx="66716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6453209" y="1157496"/>
                <a:ext cx="4138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х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09" y="1157496"/>
                <a:ext cx="41389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670576" y="1157496"/>
            <a:ext cx="360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2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+</a:t>
            </a:r>
            <a:endParaRPr lang="ru-RU" sz="2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791368" y="1162589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0</m:t>
                      </m:r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,1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368" y="1162589"/>
                <a:ext cx="667170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192480" y="1157495"/>
                <a:ext cx="4203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у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480" y="1157495"/>
                <a:ext cx="4203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366463" y="1157496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≤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63" y="1157496"/>
                <a:ext cx="49564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7626614" y="1152975"/>
                <a:ext cx="6046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4</m:t>
                      </m:r>
                      <m:r>
                        <a:rPr lang="ru-RU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0</m:t>
                      </m:r>
                    </m:oMath>
                  </m:oMathPara>
                </a14:m>
                <a:endParaRPr lang="ru-RU" sz="24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614" y="1152975"/>
                <a:ext cx="604653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52" y="1975862"/>
            <a:ext cx="366200" cy="352381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27" y="1464043"/>
            <a:ext cx="352381" cy="419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283437" y="3271047"/>
                <a:ext cx="22039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F</m:t>
                      </m:r>
                      <m: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=6</m:t>
                      </m:r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x</m:t>
                      </m:r>
                      <m: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+9</m:t>
                      </m:r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y</m:t>
                      </m:r>
                      <m: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000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  <a:rtl val="0"/>
                        </a:rPr>
                        <m:t>max</m:t>
                      </m:r>
                    </m:oMath>
                  </m:oMathPara>
                </a14:m>
                <a:endParaRPr lang="ru-RU" sz="2000" ker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437" y="3271047"/>
                <a:ext cx="220393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2216" r="-1108" b="-3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Выноска 1 4"/>
          <p:cNvSpPr/>
          <p:nvPr/>
        </p:nvSpPr>
        <p:spPr>
          <a:xfrm>
            <a:off x="7538795" y="3875317"/>
            <a:ext cx="1173405" cy="631433"/>
          </a:xfrm>
          <a:prstGeom prst="borderCallout1">
            <a:avLst>
              <a:gd name="adj1" fmla="val 50428"/>
              <a:gd name="adj2" fmla="val -216"/>
              <a:gd name="adj3" fmla="val -53432"/>
              <a:gd name="adj4" fmla="val -9109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400" kern="0" smtClean="0">
                <a:solidFill>
                  <a:prstClr val="black"/>
                </a:solidFill>
                <a:sym typeface="Arial"/>
                <a:rtl val="0"/>
              </a:rPr>
              <a:t>Целевая функция</a:t>
            </a:r>
            <a:endParaRPr lang="ru-RU" sz="1400" kern="0">
              <a:solidFill>
                <a:prstClr val="black"/>
              </a:solidFill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5704719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5679E-6 L 0.39704 -0.0432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23457E-6 L 0.3677 -0.1348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35802E-6 L 0.33577 -0.0422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30069 -0.1373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7327 -0.1459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5" grpId="1"/>
      <p:bldP spid="18" grpId="0"/>
      <p:bldP spid="18" grpId="1"/>
      <p:bldP spid="19" grpId="0"/>
      <p:bldP spid="19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Оптимальное планирование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4700835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87347" y="478266"/>
            <a:ext cx="4994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0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Повторили</a:t>
            </a:r>
            <a:endParaRPr lang="ru-RU" sz="2000" ker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539" y="1766604"/>
            <a:ext cx="7240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 smtClea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rPr>
              <a:t>Рассмотрели</a:t>
            </a:r>
            <a:endParaRPr lang="ru-RU" sz="1800" kern="0">
              <a:solidFill>
                <a:srgbClr val="000000"/>
              </a:solidFill>
              <a:latin typeface="Roboto Slab"/>
              <a:cs typeface="Arial"/>
              <a:sym typeface="Arial"/>
              <a:rtl val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7348" y="862290"/>
            <a:ext cx="544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основные </a:t>
            </a:r>
            <a:r>
              <a:rPr lang="ru-RU" sz="16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приёмы построения информационных </a:t>
            </a:r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моделей.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9316" y="2172677"/>
            <a:ext cx="544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примеры использования табличного процессора для реализации и исследования моделей из различных предметных областей.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539" y="3336750"/>
            <a:ext cx="6114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Мы очень надеемся, что полученные знания были для вас </a:t>
            </a:r>
            <a:endParaRPr lang="ru-RU" sz="16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6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полезными </a:t>
            </a:r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и в дальнейшем вы будете активно </a:t>
            </a:r>
            <a:endParaRPr lang="ru-RU" sz="16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6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пользоваться </a:t>
            </a:r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табличными процессорами для решения </a:t>
            </a:r>
            <a:endParaRPr lang="ru-RU" sz="16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6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задач </a:t>
            </a:r>
            <a:r>
              <a:rPr lang="ru-RU" sz="1600" kern="0">
                <a:solidFill>
                  <a:srgbClr val="000000"/>
                </a:solidFill>
                <a:cs typeface="Arial"/>
                <a:sym typeface="Arial"/>
                <a:rtl val="0"/>
              </a:rPr>
              <a:t>компьютерного информационного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303232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1" grpId="0"/>
      <p:bldP spid="17" grpId="0"/>
      <p:bldP spid="2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87"/>
          <p:cNvSpPr txBox="1"/>
          <p:nvPr/>
        </p:nvSpPr>
        <p:spPr>
          <a:xfrm>
            <a:off x="378306" y="1859600"/>
            <a:ext cx="3876282" cy="11050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000">
                <a:solidFill>
                  <a:schemeClr val="tx1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dirty="0" smtClean="0">
                <a:solidFill>
                  <a:prstClr val="black"/>
                </a:solidFill>
                <a:sym typeface="Arial"/>
                <a:rtl val="0"/>
              </a:rPr>
              <a:t>Повторим </a:t>
            </a:r>
            <a:r>
              <a:rPr lang="ru-RU" kern="0" dirty="0">
                <a:solidFill>
                  <a:prstClr val="black"/>
                </a:solidFill>
                <a:sym typeface="Arial"/>
                <a:rtl val="0"/>
              </a:rPr>
              <a:t>основные приёмы при построении информационных моделей.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384354" y="1142795"/>
            <a:ext cx="503800" cy="771730"/>
            <a:chOff x="387350" y="1704055"/>
            <a:chExt cx="503800" cy="609737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6500" y="2264994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hape 87"/>
            <p:cNvSpPr txBox="1"/>
            <p:nvPr/>
          </p:nvSpPr>
          <p:spPr>
            <a:xfrm>
              <a:off x="387350" y="1704055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/>
            <a:p>
              <a:pPr algn="ctr" defTabSz="914400">
                <a:buClr>
                  <a:srgbClr val="494429"/>
                </a:buClr>
                <a:buSzPct val="25000"/>
              </a:pPr>
              <a:r>
                <a:rPr lang="ru-RU" sz="1600" kern="0" smtClean="0">
                  <a:solidFill>
                    <a:srgbClr val="C0504D">
                      <a:lumMod val="75000"/>
                    </a:srgbClr>
                  </a:solidFill>
                  <a:latin typeface="Roboto Slab"/>
                  <a:ea typeface="Blogger Sans" panose="02000506030000020004" pitchFamily="50" charset="0"/>
                  <a:cs typeface="Segoe UI Semibold" panose="020B0702040204020203" pitchFamily="34" charset="0"/>
                  <a:sym typeface="Calibri"/>
                  <a:rtl val="0"/>
                </a:rPr>
                <a:t>1</a:t>
              </a:r>
              <a:endParaRPr lang="ru-RU" sz="1600" kern="0">
                <a:solidFill>
                  <a:srgbClr val="C0504D">
                    <a:lumMod val="75000"/>
                  </a:srgbClr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94550" y="1140115"/>
            <a:ext cx="494650" cy="727157"/>
            <a:chOff x="3267075" y="1710563"/>
            <a:chExt cx="494650" cy="609737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267075" y="2300933"/>
              <a:ext cx="494650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hape 87"/>
            <p:cNvSpPr txBox="1"/>
            <p:nvPr/>
          </p:nvSpPr>
          <p:spPr>
            <a:xfrm>
              <a:off x="3267075" y="1710563"/>
              <a:ext cx="494650" cy="6097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80000" tIns="180000" rIns="180000" bIns="180000" anchor="ctr" anchorCtr="0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lvl="0" algn="ctr">
                <a:buClr>
                  <a:srgbClr val="494429"/>
                </a:buClr>
                <a:buSzPct val="25000"/>
                <a:defRPr sz="1600">
                  <a:solidFill>
                    <a:schemeClr val="accent2">
                      <a:lumMod val="75000"/>
                    </a:schemeClr>
                  </a:solidFill>
                  <a:latin typeface="+mj-lt"/>
                  <a:ea typeface="Blogger Sans" panose="02000506030000020004" pitchFamily="50" charset="0"/>
                  <a:cs typeface="Segoe UI Semibold" panose="020B0702040204020203" pitchFamily="34" charset="0"/>
                </a:defRPr>
              </a:lvl1pPr>
            </a:lstStyle>
            <a:p>
              <a:pPr defTabSz="914400"/>
              <a:r>
                <a:rPr lang="ru-RU" kern="0">
                  <a:solidFill>
                    <a:srgbClr val="C0504D">
                      <a:lumMod val="75000"/>
                    </a:srgbClr>
                  </a:solidFill>
                  <a:sym typeface="Calibri"/>
                  <a:rtl val="0"/>
                </a:rPr>
                <a:t>2</a:t>
              </a:r>
            </a:p>
          </p:txBody>
        </p:sp>
      </p:grpSp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Сегодня на уроке: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01" b="74628"/>
          <a:stretch/>
        </p:blipFill>
        <p:spPr>
          <a:xfrm>
            <a:off x="2547000" y="3682977"/>
            <a:ext cx="6597000" cy="1460522"/>
          </a:xfrm>
          <a:prstGeom prst="rect">
            <a:avLst/>
          </a:prstGeom>
        </p:spPr>
      </p:pic>
      <p:sp>
        <p:nvSpPr>
          <p:cNvPr id="19" name="Shape 87"/>
          <p:cNvSpPr txBox="1"/>
          <p:nvPr/>
        </p:nvSpPr>
        <p:spPr>
          <a:xfrm>
            <a:off x="4572000" y="1844175"/>
            <a:ext cx="4140200" cy="202841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ctr" anchorCtr="0">
            <a:spAutoFit/>
          </a:bodyPr>
          <a:lstStyle/>
          <a:p>
            <a:pPr defTabSz="914400">
              <a:buClr>
                <a:srgbClr val="494429"/>
              </a:buClr>
              <a:buSzPct val="25000"/>
            </a:pP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Рассмотрим </a:t>
            </a:r>
            <a:r>
              <a:rPr lang="ru-RU" sz="2000" kern="0" dirty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примеры использования табличного процессора для реализации и исследования моделей из различных предметных </a:t>
            </a:r>
            <a:r>
              <a:rPr lang="ru-RU" sz="2000" kern="0" dirty="0" smtClean="0">
                <a:solidFill>
                  <a:prstClr val="black"/>
                </a:solidFill>
                <a:latin typeface="Roboto Slab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областей.</a:t>
            </a:r>
            <a:endParaRPr lang="ru-RU" sz="2000" kern="0" dirty="0">
              <a:solidFill>
                <a:prstClr val="black"/>
              </a:solidFill>
              <a:latin typeface="Roboto Slab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7840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build="p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4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728" b="2505"/>
          <a:stretch/>
        </p:blipFill>
        <p:spPr>
          <a:xfrm>
            <a:off x="6703495" y="128850"/>
            <a:ext cx="2440505" cy="50146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56918" y="673738"/>
            <a:ext cx="5445125" cy="919720"/>
            <a:chOff x="387349" y="1204779"/>
            <a:chExt cx="5445125" cy="91972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87349" y="1204779"/>
              <a:ext cx="35996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1-й этап</a:t>
              </a:r>
              <a:endPara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87349" y="1601279"/>
              <a:ext cx="54451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Постановка задачи: описание объекта и определение цели моделирования.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42000" y="1603112"/>
            <a:ext cx="5445125" cy="1350607"/>
            <a:chOff x="387349" y="2626919"/>
            <a:chExt cx="5445125" cy="135060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6500" y="2626919"/>
              <a:ext cx="40855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2-й этап</a:t>
              </a:r>
              <a:endPara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7349" y="3023419"/>
              <a:ext cx="54451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Разработка плана создания модели. Выделение свойств объекта, существенных для данной задачи, и отбрасывание второстепенных. Выбор формы представления модели </a:t>
              </a:r>
              <a:r>
                <a: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и </a:t>
              </a:r>
              <a:r>
                <a:rPr lang="ru-RU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необходимого </a:t>
              </a:r>
              <a:r>
                <a: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инструментария.</a:t>
              </a:r>
              <a:endParaRPr lang="ru-RU" sz="1400" kern="0">
                <a:solidFill>
                  <a:srgbClr val="000000"/>
                </a:solidFill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56918" y="2928986"/>
            <a:ext cx="5445125" cy="1138774"/>
            <a:chOff x="387349" y="3724086"/>
            <a:chExt cx="5445125" cy="113877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96500" y="3724086"/>
              <a:ext cx="3734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3-й этап</a:t>
              </a:r>
              <a:endPara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87349" y="4124196"/>
              <a:ext cx="54451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Создание модели: формализация, т. е. переход к математической модели; создание алгоритма и написание программы.</a:t>
              </a:r>
            </a:p>
          </p:txBody>
        </p:sp>
      </p:grpSp>
      <p:sp>
        <p:nvSpPr>
          <p:cNvPr id="13" name="Shape 87"/>
          <p:cNvSpPr txBox="1"/>
          <p:nvPr/>
        </p:nvSpPr>
        <p:spPr>
          <a:xfrm>
            <a:off x="342000" y="122648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Этапы </a:t>
            </a:r>
            <a:r>
              <a:rPr lang="ru-RU" ker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компьютерного моделирования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2000" y="4058530"/>
            <a:ext cx="5445125" cy="707887"/>
            <a:chOff x="387349" y="3724086"/>
            <a:chExt cx="5445125" cy="70788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96500" y="3724086"/>
              <a:ext cx="37346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2000" kern="0" smtClean="0">
                  <a:solidFill>
                    <a:srgbClr val="000000"/>
                  </a:solidFill>
                  <a:latin typeface="Roboto Slab"/>
                  <a:cs typeface="Arial"/>
                  <a:sym typeface="Arial"/>
                  <a:rtl val="0"/>
                </a:rPr>
                <a:t>4-й этап</a:t>
              </a:r>
              <a:endParaRPr lang="ru-RU" sz="2000" kern="0">
                <a:solidFill>
                  <a:srgbClr val="000000"/>
                </a:solidFill>
                <a:latin typeface="Roboto Slab"/>
                <a:cs typeface="Arial"/>
                <a:sym typeface="Arial"/>
                <a:rtl val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7349" y="4124196"/>
              <a:ext cx="5445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kern="0">
                  <a:solidFill>
                    <a:srgbClr val="000000"/>
                  </a:solidFill>
                  <a:cs typeface="Arial"/>
                  <a:sym typeface="Arial"/>
                  <a:rtl val="0"/>
                </a:rPr>
                <a:t>Анализ модели на соответствие объекту-оригиналу.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02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7"/>
          <p:cNvSpPr txBox="1"/>
          <p:nvPr/>
        </p:nvSpPr>
        <p:spPr>
          <a:xfrm>
            <a:off x="396499" y="370796"/>
            <a:ext cx="8315701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Табличная схема модели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941233"/>
            <a:ext cx="7857000" cy="38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1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3114" y="867614"/>
            <a:ext cx="8281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В результате сброса промышленных стоков возрос уровень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загрязнения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реки. </a:t>
            </a:r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По данным, приведённым в таблице, определить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,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каков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будет уровень загрязнения реки через сутки, двое и так далее, а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также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через сколько суток уровень загрязнения станет допустимым,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если </a:t>
            </a:r>
            <a:r>
              <a:rPr lang="ru-RU" sz="1800" kern="0">
                <a:solidFill>
                  <a:srgbClr val="000000"/>
                </a:solidFill>
                <a:cs typeface="Arial"/>
                <a:sym typeface="Arial"/>
                <a:rtl val="0"/>
              </a:rPr>
              <a:t>известно, что за сутки он уменьшится в определённое количество </a:t>
            </a:r>
            <a:endParaRPr lang="ru-RU" sz="18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8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раз.</a:t>
            </a:r>
            <a:endParaRPr lang="ru-RU" sz="18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8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Экологическая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602000" y="2571750"/>
          <a:ext cx="6090428" cy="2115000"/>
        </p:xfrm>
        <a:graphic>
          <a:graphicData uri="http://schemas.openxmlformats.org/drawingml/2006/table">
            <a:tbl>
              <a:tblPr/>
              <a:tblGrid>
                <a:gridCol w="1862450"/>
                <a:gridCol w="1396838"/>
                <a:gridCol w="1461061"/>
                <a:gridCol w="1370079"/>
              </a:tblGrid>
              <a:tr h="5287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Вещество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(мг/л)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ru-RU" sz="12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(мг/л)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Свинец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Мышьяк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6063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sp>
        <p:nvSpPr>
          <p:cNvPr id="7" name="Shape 87"/>
          <p:cNvSpPr txBox="1"/>
          <p:nvPr/>
        </p:nvSpPr>
        <p:spPr>
          <a:xfrm>
            <a:off x="396500" y="366713"/>
            <a:ext cx="6839650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lvl="0">
              <a:buClr>
                <a:srgbClr val="494429"/>
              </a:buClr>
              <a:buSzPct val="25000"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</a:defRPr>
            </a:lvl1pPr>
          </a:lstStyle>
          <a:p>
            <a:pPr defTabSz="914400"/>
            <a:r>
              <a:rPr lang="ru-RU" kern="0" smtClean="0">
                <a:solidFill>
                  <a:srgbClr val="C0504D">
                    <a:lumMod val="75000"/>
                  </a:srgbClr>
                </a:solidFill>
                <a:sym typeface="Calibri"/>
                <a:rtl val="0"/>
              </a:rPr>
              <a:t>Экологическая задача</a:t>
            </a:r>
            <a:endParaRPr lang="ru-RU" kern="0">
              <a:solidFill>
                <a:srgbClr val="C0504D">
                  <a:lumMod val="75000"/>
                </a:srgbClr>
              </a:solidFill>
              <a:sym typeface="Calibri"/>
              <a:rtl val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6575" y="1276635"/>
            <a:ext cx="419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С1, С2, 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…</a:t>
            </a:r>
            <a:r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–</a:t>
            </a:r>
            <a:r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концентрация через одни, двое, … суток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346575" y="1850269"/>
                <a:ext cx="4195491" cy="192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endParaRPr lang="ru-RU" sz="1400" i="1" kern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ru-RU" sz="160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  <a:rtl val="0"/>
                      </a:rPr>
                      <m:t>С1=</m:t>
                    </m:r>
                    <m:f>
                      <m:fPr>
                        <m:ctrlPr>
                          <a:rPr lang="ru-RU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fPr>
                      <m:num>
                        <m:r>
                          <a:rPr lang="ru-RU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С0</m:t>
                        </m:r>
                      </m:num>
                      <m:den>
                        <m:r>
                          <a:rPr lang="ru-RU" sz="160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К</m:t>
                        </m:r>
                      </m:den>
                    </m:f>
                  </m:oMath>
                </a14:m>
                <a:r>
                  <a:rPr lang="ru-RU" sz="1600" kern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;</a:t>
                </a:r>
              </a:p>
              <a:p>
                <a:pPr defTabSz="914400"/>
                <a:endPara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С</m:t>
                      </m:r>
                      <m:r>
                        <a:rPr lang="ru-RU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2</m:t>
                      </m:r>
                      <m:r>
                        <a:rPr lang="ru-RU" sz="1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=</m:t>
                      </m:r>
                      <m:f>
                        <m:fPr>
                          <m:ctrlPr>
                            <a:rPr lang="ru-R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</m:ctrlPr>
                        </m:fPr>
                        <m:num>
                          <m:r>
                            <a:rPr lang="ru-R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С</m:t>
                          </m:r>
                          <m:r>
                            <a:rPr lang="ru-RU" sz="14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1</m:t>
                          </m:r>
                        </m:num>
                        <m:den>
                          <m:r>
                            <a:rPr lang="ru-RU" sz="1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  <a:rtl val="0"/>
                            </a:rPr>
                            <m:t>К</m:t>
                          </m:r>
                        </m:den>
                      </m:f>
                      <m:r>
                        <a:rPr lang="ru-RU" sz="1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  <a:rtl val="0"/>
                        </a:rPr>
                        <m:t>;</m:t>
                      </m:r>
                    </m:oMath>
                  </m:oMathPara>
                </a14:m>
                <a:endPara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:endPara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  <a:p>
                <a:pPr defTabSz="914400"/>
                <a:r>
                  <a:rPr lang="ru-RU" sz="1400" kern="0" smtClean="0">
                    <a:solidFill>
                      <a:srgbClr val="000000"/>
                    </a:solidFill>
                    <a:cs typeface="Arial"/>
                    <a:sym typeface="Arial"/>
                    <a:rtl val="0"/>
                  </a:rPr>
                  <a:t>…</a:t>
                </a:r>
              </a:p>
              <a:p>
                <a:pPr defTabSz="914400"/>
                <a:endParaRPr lang="ru-RU" sz="1400" kern="0" smtClean="0">
                  <a:solidFill>
                    <a:srgbClr val="000000"/>
                  </a:solidFill>
                  <a:cs typeface="Arial"/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75" y="1850269"/>
                <a:ext cx="4195491" cy="1927322"/>
              </a:xfrm>
              <a:prstGeom prst="rect">
                <a:avLst/>
              </a:prstGeom>
              <a:blipFill rotWithShape="0">
                <a:blip r:embed="rId4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4516709" y="856889"/>
            <a:ext cx="4195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>
                <a:solidFill>
                  <a:srgbClr val="000000"/>
                </a:solidFill>
                <a:cs typeface="Arial"/>
                <a:sym typeface="Arial"/>
                <a:rtl val="0"/>
              </a:rPr>
              <a:t>Математическая модель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7350" y="1237358"/>
            <a:ext cx="3734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b="1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Объект исследования 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–</a:t>
            </a:r>
            <a:r>
              <a:rPr lang="ru-RU" sz="1400" b="1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 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концентрация вредных веществ. </a:t>
            </a:r>
          </a:p>
          <a:p>
            <a:pPr defTabSz="914400"/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b="1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Известно: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концентрация уменьшается в определённое количество раз;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С</a:t>
            </a:r>
            <a:r>
              <a:rPr lang="ru-RU" sz="11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0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;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err="1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Сдоп</a:t>
            </a:r>
            <a:r>
              <a:rPr lang="ru-RU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;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К (К</a:t>
            </a:r>
            <a:r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&gt;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1).</a:t>
            </a:r>
          </a:p>
          <a:p>
            <a:pPr defTabSz="914400"/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Чтобы узнать концентрацию вредных примесей на каждые сутки, будем строить таблицу значений концентрации. </a:t>
            </a:r>
            <a:endParaRPr lang="ru-RU" sz="1400" kern="0" smtClean="0">
              <a:solidFill>
                <a:srgbClr val="000000"/>
              </a:solidFill>
              <a:cs typeface="Arial"/>
              <a:sym typeface="Arial"/>
              <a:rtl val="0"/>
            </a:endParaRPr>
          </a:p>
          <a:p>
            <a:pPr defTabSz="914400"/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Для </a:t>
            </a:r>
            <a:r>
              <a:rPr lang="ru-RU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t>вычислений воспользуемся табличным процессором </a:t>
            </a:r>
            <a:r>
              <a:rPr lang="en-US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Excel</a:t>
            </a:r>
            <a:r>
              <a:rPr lang="ru-RU" sz="1400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. </a:t>
            </a:r>
            <a:endParaRPr lang="ru-RU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500" y="869268"/>
            <a:ext cx="395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800" b="1" kern="0" smtClean="0">
                <a:solidFill>
                  <a:srgbClr val="000000"/>
                </a:solidFill>
                <a:cs typeface="Arial"/>
                <a:sym typeface="Arial"/>
                <a:rtl val="0"/>
              </a:rPr>
              <a:t>План создания модели</a:t>
            </a:r>
            <a:endParaRPr lang="ru-RU" sz="1800" b="1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87" y="2763303"/>
            <a:ext cx="3380960" cy="2028576"/>
          </a:xfrm>
          <a:prstGeom prst="rect">
            <a:avLst/>
          </a:prstGeom>
          <a:ln>
            <a:solidFill>
              <a:srgbClr val="953735"/>
            </a:solidFill>
          </a:ln>
        </p:spPr>
      </p:pic>
    </p:spTree>
    <p:extLst>
      <p:ext uri="{BB962C8B-B14F-4D97-AF65-F5344CB8AC3E}">
        <p14:creationId xmlns:p14="http://schemas.microsoft.com/office/powerpoint/2010/main" val="41299087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8" y="0"/>
            <a:ext cx="1316572" cy="28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00" y="1311750"/>
            <a:ext cx="2574345" cy="28057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512000" y="771750"/>
                <a:ext cx="6315428" cy="72577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914400"/>
                <a:r>
                  <a:rPr lang="ru-RU" sz="2000" kern="0" smtClean="0">
                    <a:solidFill>
                      <a:prstClr val="black"/>
                    </a:solidFill>
                    <a:sym typeface="Arial"/>
                    <a:rtl val="0"/>
                  </a:rPr>
                  <a:t>При заданных С</a:t>
                </a:r>
                <a:r>
                  <a:rPr lang="ru-RU" sz="1200" kern="0" smtClean="0">
                    <a:solidFill>
                      <a:prstClr val="black"/>
                    </a:solidFill>
                    <a:sym typeface="Arial"/>
                    <a:rtl val="0"/>
                  </a:rPr>
                  <a:t>0</a:t>
                </a:r>
                <a:r>
                  <a:rPr lang="ru-RU" sz="2000" kern="0" smtClean="0">
                    <a:solidFill>
                      <a:prstClr val="black"/>
                    </a:solidFill>
                    <a:sym typeface="Arial"/>
                    <a:rtl val="0"/>
                  </a:rPr>
                  <a:t> и К </a:t>
                </a:r>
                <a:r>
                  <a:rPr lang="ru-RU" sz="2000" kern="0">
                    <a:solidFill>
                      <a:prstClr val="black"/>
                    </a:solidFill>
                    <a:sym typeface="Arial"/>
                    <a:rtl val="0"/>
                  </a:rPr>
                  <a:t>найти целое значение </a:t>
                </a:r>
                <a:r>
                  <a:rPr lang="en-US" sz="2000" kern="0">
                    <a:solidFill>
                      <a:prstClr val="black"/>
                    </a:solidFill>
                    <a:sym typeface="Arial"/>
                    <a:rtl val="0"/>
                  </a:rPr>
                  <a:t>n</a:t>
                </a:r>
                <a:r>
                  <a:rPr lang="ru-RU" sz="2000" kern="0" smtClean="0">
                    <a:solidFill>
                      <a:prstClr val="black"/>
                    </a:solidFill>
                    <a:sym typeface="Arial"/>
                    <a:rtl val="0"/>
                  </a:rPr>
                  <a:t>, </a:t>
                </a:r>
                <a:r>
                  <a:rPr lang="ru-RU" sz="2000" kern="0">
                    <a:solidFill>
                      <a:prstClr val="black"/>
                    </a:solidFill>
                    <a:sym typeface="Arial"/>
                    <a:rtl val="0"/>
                  </a:rPr>
                  <a:t>при котором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  <a:rtl val="0"/>
                          </a:rPr>
                          <m:t>n</m:t>
                        </m:r>
                      </m:sub>
                    </m:sSub>
                    <m:r>
                      <a:rPr lang="en-US" sz="200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  <a:rtl val="0"/>
                      </a:rPr>
                      <m:t>≤</m:t>
                    </m:r>
                    <m:sSub>
                      <m:sSubPr>
                        <m:ctrlPr>
                          <a:rPr lang="en-US" sz="200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C</m:t>
                        </m:r>
                      </m:e>
                      <m:sub>
                        <m:r>
                          <a:rPr lang="ru-RU" sz="200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  <a:rtl val="0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ru-RU" sz="2000" kern="0" smtClean="0">
                    <a:solidFill>
                      <a:prstClr val="black"/>
                    </a:solidFill>
                    <a:sym typeface="Arial"/>
                    <a:rtl val="0"/>
                  </a:rPr>
                  <a:t>.</a:t>
                </a:r>
                <a:endParaRPr lang="ru-RU" sz="2000" kern="0">
                  <a:solidFill>
                    <a:prstClr val="black"/>
                  </a:solidFill>
                  <a:sym typeface="Arial"/>
                  <a:rtl val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0" y="771750"/>
                <a:ext cx="6315428" cy="725776"/>
              </a:xfrm>
              <a:prstGeom prst="rect">
                <a:avLst/>
              </a:prstGeom>
              <a:blipFill rotWithShape="0">
                <a:blip r:embed="rId7"/>
                <a:stretch>
                  <a:fillRect l="-867" t="-4132" b="-115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7080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DOfficeLightV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Рабочая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915</Words>
  <Application>Microsoft Office PowerPoint</Application>
  <PresentationFormat>Экран (16:9)</PresentationFormat>
  <Paragraphs>304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Arial</vt:lpstr>
      <vt:lpstr>Blogger Sans</vt:lpstr>
      <vt:lpstr>Calibri</vt:lpstr>
      <vt:lpstr>Cambria Math</vt:lpstr>
      <vt:lpstr>Open Sans</vt:lpstr>
      <vt:lpstr>Roboto Slab</vt:lpstr>
      <vt:lpstr>Segoe UI Semibold</vt:lpstr>
      <vt:lpstr>Times New Roman</vt:lpstr>
      <vt:lpstr>Wingdings 2</vt:lpstr>
      <vt:lpstr>1_Тема Office</vt:lpstr>
      <vt:lpstr>HDOfficeLightV0</vt:lpstr>
      <vt:lpstr>1_HDOfficeLightV0</vt:lpstr>
      <vt:lpstr>2_HDOfficeLightV0</vt:lpstr>
      <vt:lpstr>3_HDOfficeLightV0</vt:lpstr>
      <vt:lpstr>4_HDOfficeLightV0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2016-04-27T17:51:29Z</dcterms:created>
  <dcterms:modified xsi:type="dcterms:W3CDTF">2016-05-16T15:09:49Z</dcterms:modified>
</cp:coreProperties>
</file>