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0"/>
  </p:notesMasterIdLst>
  <p:sldIdLst>
    <p:sldId id="260" r:id="rId2"/>
    <p:sldId id="271" r:id="rId3"/>
    <p:sldId id="269" r:id="rId4"/>
    <p:sldId id="278" r:id="rId5"/>
    <p:sldId id="293" r:id="rId6"/>
    <p:sldId id="268" r:id="rId7"/>
    <p:sldId id="270" r:id="rId8"/>
    <p:sldId id="272" r:id="rId9"/>
    <p:sldId id="274" r:id="rId10"/>
    <p:sldId id="275" r:id="rId11"/>
    <p:sldId id="279" r:id="rId12"/>
    <p:sldId id="280" r:id="rId13"/>
    <p:sldId id="281" r:id="rId14"/>
    <p:sldId id="282" r:id="rId15"/>
    <p:sldId id="277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1" r:id="rId24"/>
    <p:sldId id="290" r:id="rId25"/>
    <p:sldId id="292" r:id="rId26"/>
    <p:sldId id="294" r:id="rId27"/>
    <p:sldId id="297" r:id="rId28"/>
    <p:sldId id="298" r:id="rId29"/>
    <p:sldId id="299" r:id="rId30"/>
    <p:sldId id="300" r:id="rId31"/>
    <p:sldId id="295" r:id="rId32"/>
    <p:sldId id="296" r:id="rId33"/>
    <p:sldId id="302" r:id="rId34"/>
    <p:sldId id="301" r:id="rId35"/>
    <p:sldId id="303" r:id="rId36"/>
    <p:sldId id="304" r:id="rId37"/>
    <p:sldId id="305" r:id="rId38"/>
    <p:sldId id="306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53C53-B198-42DF-8712-92E3E435BF5B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1A84D-36A0-4F8E-BE29-705EB2627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280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494E-8DB5-41B8-9642-75ACE1AC891C}" type="datetime1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D97B-5E7C-4F5D-9E6A-34918DF5B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496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5825-C363-406B-B931-EFF51E260715}" type="datetime1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D97B-5E7C-4F5D-9E6A-34918DF5B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19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0D7B-0606-4763-94F6-742E3513B9EB}" type="datetime1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D97B-5E7C-4F5D-9E6A-34918DF5B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582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4090-A630-4082-A8BE-D3BEBD0DF838}" type="datetime1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D97B-5E7C-4F5D-9E6A-34918DF5B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883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5741A-A713-45FD-B53B-68F168DEB066}" type="datetime1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D97B-5E7C-4F5D-9E6A-34918DF5B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19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E629-34EF-4C68-B01A-520826A24634}" type="datetime1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D97B-5E7C-4F5D-9E6A-34918DF5B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87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600A-AA5C-408E-AE53-23EF72D37F7B}" type="datetime1">
              <a:rPr lang="ru-RU" smtClean="0"/>
              <a:pPr/>
              <a:t>25.02.2018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D97B-5E7C-4F5D-9E6A-34918DF5B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51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F0772-0DD9-4189-BEA6-7A9705DE93DE}" type="datetime1">
              <a:rPr lang="ru-RU" smtClean="0"/>
              <a:pPr/>
              <a:t>25.02.2018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D97B-5E7C-4F5D-9E6A-34918DF5B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395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EC18-AB30-4BD4-90C4-76D9807732F2}" type="datetime1">
              <a:rPr lang="ru-RU" smtClean="0"/>
              <a:pPr/>
              <a:t>25.02.2018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D97B-5E7C-4F5D-9E6A-34918DF5B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981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EC2B-59D7-4569-8067-A92595535490}" type="datetime1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D97B-5E7C-4F5D-9E6A-34918DF5B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205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949E7-6F6C-4B3E-A15D-9A25BD357815}" type="datetime1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D97B-5E7C-4F5D-9E6A-34918DF5B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82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862AB-265D-456A-88F7-6CBC901C71FB}" type="datetime1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http://dvsschool.zz.mu/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AD97B-5E7C-4F5D-9E6A-34918DF5B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31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1001" y="2731858"/>
            <a:ext cx="9144000" cy="160634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Алгоритмизация и основы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mou72.narod.ru/index_files/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538" y="239281"/>
            <a:ext cx="52578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899073" y="6422852"/>
            <a:ext cx="218763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http://dvsschool.zz.mu/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pic>
        <p:nvPicPr>
          <p:cNvPr id="10" name="Picture 4" descr="http://dvsschool.zz.mu/images/im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7" y="4429919"/>
            <a:ext cx="168592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60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3050" y="2453570"/>
            <a:ext cx="9144000" cy="92470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рекурсивных алгоритмов.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mou72.narod.ru/index_files/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538" y="239281"/>
            <a:ext cx="52578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899073" y="6422852"/>
            <a:ext cx="218763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http://dvsschool.zz.mu/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074" y="3378275"/>
            <a:ext cx="4016663" cy="2727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2478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899073" y="6422852"/>
            <a:ext cx="218763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http://dvsschool.zz.mu/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318077" y="5889493"/>
            <a:ext cx="80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1122208" y="588949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49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25" y="835680"/>
            <a:ext cx="4057650" cy="38041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Дан рекурсивный алгоритм:</a:t>
            </a:r>
            <a:endParaRPr lang="ru-RU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procedure F(n: integer);</a:t>
            </a:r>
            <a:endParaRPr lang="ru-RU" sz="24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begin</a:t>
            </a:r>
            <a:endParaRPr lang="ru-RU" sz="24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writeln</a:t>
            </a:r>
            <a:r>
              <a:rPr lang="en-US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(n);</a:t>
            </a:r>
            <a:endParaRPr lang="ru-RU" sz="24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if n &lt; 5 then begin</a:t>
            </a:r>
            <a:endParaRPr lang="ru-RU" sz="24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F(n + 1);</a:t>
            </a:r>
            <a:endParaRPr lang="ru-RU" sz="24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F(n + 3</a:t>
            </a:r>
            <a:r>
              <a:rPr lang="en-US" sz="2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b="1" dirty="0">
                <a:latin typeface="+mj-lt"/>
              </a:rPr>
              <a:t>end</a:t>
            </a:r>
            <a:endParaRPr lang="ru-RU" sz="2400" b="1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end</a:t>
            </a:r>
            <a:r>
              <a:rPr lang="en-US" sz="2400" b="1" dirty="0" smtClean="0">
                <a:latin typeface="+mj-lt"/>
              </a:rPr>
              <a:t>;</a:t>
            </a:r>
            <a:endParaRPr lang="ru-RU" sz="2400" b="1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91025" y="830881"/>
            <a:ext cx="7581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Найдите сумму чисел, которые будут выведены при вызове F(1).</a:t>
            </a:r>
          </a:p>
        </p:txBody>
      </p:sp>
      <p:sp>
        <p:nvSpPr>
          <p:cNvPr id="9" name="Rectangle 46"/>
          <p:cNvSpPr>
            <a:spLocks noChangeArrowheads="1"/>
          </p:cNvSpPr>
          <p:nvPr/>
        </p:nvSpPr>
        <p:spPr bwMode="auto">
          <a:xfrm>
            <a:off x="4543425" y="1943099"/>
            <a:ext cx="252500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1" name="Group 1"/>
          <p:cNvGrpSpPr>
            <a:grpSpLocks noChangeAspect="1"/>
          </p:cNvGrpSpPr>
          <p:nvPr/>
        </p:nvGrpSpPr>
        <p:grpSpPr bwMode="auto">
          <a:xfrm>
            <a:off x="4543425" y="1943100"/>
            <a:ext cx="6201704" cy="4315725"/>
            <a:chOff x="3255" y="1061"/>
            <a:chExt cx="4505" cy="3136"/>
          </a:xfrm>
        </p:grpSpPr>
        <p:sp>
          <p:nvSpPr>
            <p:cNvPr id="12" name="AutoShape 45"/>
            <p:cNvSpPr>
              <a:spLocks noChangeAspect="1" noChangeArrowheads="1" noTextEdit="1"/>
            </p:cNvSpPr>
            <p:nvPr/>
          </p:nvSpPr>
          <p:spPr bwMode="auto">
            <a:xfrm>
              <a:off x="3255" y="1061"/>
              <a:ext cx="4505" cy="3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3" name="Group 42"/>
            <p:cNvGrpSpPr>
              <a:grpSpLocks/>
            </p:cNvGrpSpPr>
            <p:nvPr/>
          </p:nvGrpSpPr>
          <p:grpSpPr bwMode="auto">
            <a:xfrm>
              <a:off x="5838" y="1069"/>
              <a:ext cx="458" cy="458"/>
              <a:chOff x="5542" y="1069"/>
              <a:chExt cx="458" cy="458"/>
            </a:xfrm>
          </p:grpSpPr>
          <p:sp>
            <p:nvSpPr>
              <p:cNvPr id="56" name="Oval 44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Rectangle 43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2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kumimoji="0" lang="ru-RU" altLang="ru-RU" sz="24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" name="Group 39"/>
            <p:cNvGrpSpPr>
              <a:grpSpLocks/>
            </p:cNvGrpSpPr>
            <p:nvPr/>
          </p:nvGrpSpPr>
          <p:grpSpPr bwMode="auto">
            <a:xfrm>
              <a:off x="4972" y="1734"/>
              <a:ext cx="458" cy="458"/>
              <a:chOff x="5542" y="1069"/>
              <a:chExt cx="458" cy="458"/>
            </a:xfrm>
          </p:grpSpPr>
          <p:sp>
            <p:nvSpPr>
              <p:cNvPr id="54" name="Oval 41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Rectangle 40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kumimoji="0" lang="en-US" alt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5" name="Group 36"/>
            <p:cNvGrpSpPr>
              <a:grpSpLocks/>
            </p:cNvGrpSpPr>
            <p:nvPr/>
          </p:nvGrpSpPr>
          <p:grpSpPr bwMode="auto">
            <a:xfrm>
              <a:off x="6719" y="1734"/>
              <a:ext cx="458" cy="458"/>
              <a:chOff x="5542" y="1069"/>
              <a:chExt cx="458" cy="458"/>
            </a:xfrm>
          </p:grpSpPr>
          <p:sp>
            <p:nvSpPr>
              <p:cNvPr id="52" name="Oval 38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Rectangle 37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endParaRPr kumimoji="0" lang="ru-RU" alt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/>
          </p:nvGrpSpPr>
          <p:grpSpPr bwMode="auto">
            <a:xfrm>
              <a:off x="5505" y="2400"/>
              <a:ext cx="458" cy="458"/>
              <a:chOff x="5542" y="1069"/>
              <a:chExt cx="458" cy="458"/>
            </a:xfrm>
          </p:grpSpPr>
          <p:sp>
            <p:nvSpPr>
              <p:cNvPr id="50" name="Oval 35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Rectangle 34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endParaRPr kumimoji="0" lang="ru-RU" alt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" name="Group 30"/>
            <p:cNvGrpSpPr>
              <a:grpSpLocks/>
            </p:cNvGrpSpPr>
            <p:nvPr/>
          </p:nvGrpSpPr>
          <p:grpSpPr bwMode="auto">
            <a:xfrm>
              <a:off x="4402" y="2400"/>
              <a:ext cx="458" cy="458"/>
              <a:chOff x="5542" y="1069"/>
              <a:chExt cx="458" cy="458"/>
            </a:xfrm>
          </p:grpSpPr>
          <p:sp>
            <p:nvSpPr>
              <p:cNvPr id="48" name="Oval 32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Rectangle 31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kumimoji="0" lang="ru-RU" alt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" name="Group 27"/>
            <p:cNvGrpSpPr>
              <a:grpSpLocks/>
            </p:cNvGrpSpPr>
            <p:nvPr/>
          </p:nvGrpSpPr>
          <p:grpSpPr bwMode="auto">
            <a:xfrm>
              <a:off x="3832" y="3065"/>
              <a:ext cx="458" cy="458"/>
              <a:chOff x="5542" y="1069"/>
              <a:chExt cx="458" cy="458"/>
            </a:xfrm>
          </p:grpSpPr>
          <p:sp>
            <p:nvSpPr>
              <p:cNvPr id="46" name="Oval 29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Rectangle 28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endParaRPr kumimoji="0" lang="ru-RU" alt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1" name="Group 24"/>
            <p:cNvGrpSpPr>
              <a:grpSpLocks/>
            </p:cNvGrpSpPr>
            <p:nvPr/>
          </p:nvGrpSpPr>
          <p:grpSpPr bwMode="auto">
            <a:xfrm>
              <a:off x="3263" y="3731"/>
              <a:ext cx="458" cy="458"/>
              <a:chOff x="5542" y="1069"/>
              <a:chExt cx="458" cy="458"/>
            </a:xfrm>
          </p:grpSpPr>
          <p:sp>
            <p:nvSpPr>
              <p:cNvPr id="44" name="Oval 26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Rectangle 25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endParaRPr kumimoji="0" lang="ru-RU" alt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2" name="Group 21"/>
            <p:cNvGrpSpPr>
              <a:grpSpLocks/>
            </p:cNvGrpSpPr>
            <p:nvPr/>
          </p:nvGrpSpPr>
          <p:grpSpPr bwMode="auto">
            <a:xfrm>
              <a:off x="4410" y="3731"/>
              <a:ext cx="458" cy="458"/>
              <a:chOff x="5542" y="1069"/>
              <a:chExt cx="458" cy="458"/>
            </a:xfrm>
          </p:grpSpPr>
          <p:sp>
            <p:nvSpPr>
              <p:cNvPr id="42" name="Oval 23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Rectangle 22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</a:t>
                </a:r>
                <a:endParaRPr kumimoji="0" lang="en-US" alt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" name="Group 18"/>
            <p:cNvGrpSpPr>
              <a:grpSpLocks/>
            </p:cNvGrpSpPr>
            <p:nvPr/>
          </p:nvGrpSpPr>
          <p:grpSpPr bwMode="auto">
            <a:xfrm>
              <a:off x="4973" y="3065"/>
              <a:ext cx="458" cy="458"/>
              <a:chOff x="5542" y="1069"/>
              <a:chExt cx="458" cy="458"/>
            </a:xfrm>
          </p:grpSpPr>
          <p:sp>
            <p:nvSpPr>
              <p:cNvPr id="40" name="Oval 20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Rectangle 19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endParaRPr kumimoji="0" lang="en-US" alt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4" name="Group 15"/>
            <p:cNvGrpSpPr>
              <a:grpSpLocks/>
            </p:cNvGrpSpPr>
            <p:nvPr/>
          </p:nvGrpSpPr>
          <p:grpSpPr bwMode="auto">
            <a:xfrm>
              <a:off x="6154" y="2400"/>
              <a:ext cx="458" cy="458"/>
              <a:chOff x="5542" y="1069"/>
              <a:chExt cx="458" cy="458"/>
            </a:xfrm>
          </p:grpSpPr>
          <p:sp>
            <p:nvSpPr>
              <p:cNvPr id="38" name="Oval 17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Rectangle 16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endParaRPr kumimoji="0" lang="ru-RU" alt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12"/>
            <p:cNvGrpSpPr>
              <a:grpSpLocks/>
            </p:cNvGrpSpPr>
            <p:nvPr/>
          </p:nvGrpSpPr>
          <p:grpSpPr bwMode="auto">
            <a:xfrm>
              <a:off x="7294" y="2400"/>
              <a:ext cx="458" cy="458"/>
              <a:chOff x="5542" y="1069"/>
              <a:chExt cx="458" cy="458"/>
            </a:xfrm>
          </p:grpSpPr>
          <p:sp>
            <p:nvSpPr>
              <p:cNvPr id="36" name="Oval 14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Rectangle 13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</a:t>
                </a:r>
                <a:endParaRPr kumimoji="0" lang="en-US" alt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6" name="Line 11"/>
            <p:cNvSpPr>
              <a:spLocks noChangeShapeType="1"/>
            </p:cNvSpPr>
            <p:nvPr/>
          </p:nvSpPr>
          <p:spPr bwMode="auto">
            <a:xfrm flipH="1">
              <a:off x="4752" y="2146"/>
              <a:ext cx="281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Line 10"/>
            <p:cNvSpPr>
              <a:spLocks noChangeShapeType="1"/>
            </p:cNvSpPr>
            <p:nvPr/>
          </p:nvSpPr>
          <p:spPr bwMode="auto">
            <a:xfrm flipH="1">
              <a:off x="4191" y="2801"/>
              <a:ext cx="281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Line 9"/>
            <p:cNvSpPr>
              <a:spLocks noChangeShapeType="1"/>
            </p:cNvSpPr>
            <p:nvPr/>
          </p:nvSpPr>
          <p:spPr bwMode="auto">
            <a:xfrm flipH="1">
              <a:off x="3630" y="3478"/>
              <a:ext cx="281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auto">
            <a:xfrm>
              <a:off x="6264" y="1426"/>
              <a:ext cx="511" cy="3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Line 7"/>
            <p:cNvSpPr>
              <a:spLocks noChangeShapeType="1"/>
            </p:cNvSpPr>
            <p:nvPr/>
          </p:nvSpPr>
          <p:spPr bwMode="auto">
            <a:xfrm>
              <a:off x="5349" y="2132"/>
              <a:ext cx="281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Line 6"/>
            <p:cNvSpPr>
              <a:spLocks noChangeShapeType="1"/>
            </p:cNvSpPr>
            <p:nvPr/>
          </p:nvSpPr>
          <p:spPr bwMode="auto">
            <a:xfrm flipH="1">
              <a:off x="6501" y="2124"/>
              <a:ext cx="281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Line 5"/>
            <p:cNvSpPr>
              <a:spLocks noChangeShapeType="1"/>
            </p:cNvSpPr>
            <p:nvPr/>
          </p:nvSpPr>
          <p:spPr bwMode="auto">
            <a:xfrm>
              <a:off x="7099" y="2133"/>
              <a:ext cx="281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Line 4"/>
            <p:cNvSpPr>
              <a:spLocks noChangeShapeType="1"/>
            </p:cNvSpPr>
            <p:nvPr/>
          </p:nvSpPr>
          <p:spPr bwMode="auto">
            <a:xfrm>
              <a:off x="4803" y="2801"/>
              <a:ext cx="281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Line 3"/>
            <p:cNvSpPr>
              <a:spLocks noChangeShapeType="1"/>
            </p:cNvSpPr>
            <p:nvPr/>
          </p:nvSpPr>
          <p:spPr bwMode="auto">
            <a:xfrm>
              <a:off x="4213" y="3478"/>
              <a:ext cx="281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Line 2"/>
            <p:cNvSpPr>
              <a:spLocks noChangeShapeType="1"/>
            </p:cNvSpPr>
            <p:nvPr/>
          </p:nvSpPr>
          <p:spPr bwMode="auto">
            <a:xfrm flipH="1">
              <a:off x="5349" y="1426"/>
              <a:ext cx="511" cy="3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7619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899073" y="6422852"/>
            <a:ext cx="218763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http://dvsschool.zz.mu/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318077" y="5889493"/>
            <a:ext cx="80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1122208" y="588949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79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25" y="835680"/>
            <a:ext cx="4057650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dirty="0">
                <a:latin typeface="+mj-lt"/>
              </a:rPr>
              <a:t>Дан рекурсивный алгоритм:</a:t>
            </a:r>
            <a:endParaRPr lang="ru-RU" sz="2400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procedure F(n: integer);</a:t>
            </a:r>
            <a:endParaRPr lang="ru-RU" sz="2400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begin</a:t>
            </a:r>
            <a:endParaRPr lang="ru-RU" sz="2400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writeln</a:t>
            </a:r>
            <a:r>
              <a:rPr lang="en-US" sz="2400" b="1" dirty="0">
                <a:latin typeface="+mj-lt"/>
              </a:rPr>
              <a:t>(n);</a:t>
            </a:r>
            <a:endParaRPr lang="ru-RU" sz="2400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 if n &lt; 6 then begin</a:t>
            </a:r>
            <a:endParaRPr lang="ru-RU" sz="2400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   F(n+2);</a:t>
            </a:r>
            <a:endParaRPr lang="ru-RU" sz="2400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   F(n*3)</a:t>
            </a:r>
            <a:endParaRPr lang="ru-RU" sz="2400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 end</a:t>
            </a:r>
            <a:endParaRPr lang="ru-RU" sz="2400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end</a:t>
            </a:r>
            <a:r>
              <a:rPr lang="en-US" sz="2400" b="1" dirty="0" smtClean="0">
                <a:latin typeface="+mj-lt"/>
              </a:rPr>
              <a:t>;</a:t>
            </a:r>
            <a:endParaRPr lang="ru-RU" sz="24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91025" y="830881"/>
            <a:ext cx="7581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Найдите сумму чисел, которые будут выведены при вызове F(1).</a:t>
            </a:r>
          </a:p>
        </p:txBody>
      </p:sp>
      <p:sp>
        <p:nvSpPr>
          <p:cNvPr id="9" name="Rectangle 46"/>
          <p:cNvSpPr>
            <a:spLocks noChangeArrowheads="1"/>
          </p:cNvSpPr>
          <p:nvPr/>
        </p:nvSpPr>
        <p:spPr bwMode="auto">
          <a:xfrm>
            <a:off x="4543425" y="1943099"/>
            <a:ext cx="252500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4498252" y="1994661"/>
            <a:ext cx="6201704" cy="4315725"/>
            <a:chOff x="4498252" y="1994661"/>
            <a:chExt cx="6201704" cy="4315725"/>
          </a:xfrm>
        </p:grpSpPr>
        <p:grpSp>
          <p:nvGrpSpPr>
            <p:cNvPr id="11" name="Group 1"/>
            <p:cNvGrpSpPr>
              <a:grpSpLocks noChangeAspect="1"/>
            </p:cNvGrpSpPr>
            <p:nvPr/>
          </p:nvGrpSpPr>
          <p:grpSpPr bwMode="auto">
            <a:xfrm>
              <a:off x="4498252" y="1994661"/>
              <a:ext cx="6201704" cy="4315725"/>
              <a:chOff x="3255" y="1061"/>
              <a:chExt cx="4505" cy="3136"/>
            </a:xfrm>
          </p:grpSpPr>
          <p:sp>
            <p:nvSpPr>
              <p:cNvPr id="12" name="AutoShape 45"/>
              <p:cNvSpPr>
                <a:spLocks noChangeAspect="1" noChangeArrowheads="1" noTextEdit="1"/>
              </p:cNvSpPr>
              <p:nvPr/>
            </p:nvSpPr>
            <p:spPr bwMode="auto">
              <a:xfrm>
                <a:off x="3255" y="1061"/>
                <a:ext cx="4505" cy="3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3" name="Group 42"/>
              <p:cNvGrpSpPr>
                <a:grpSpLocks/>
              </p:cNvGrpSpPr>
              <p:nvPr/>
            </p:nvGrpSpPr>
            <p:grpSpPr bwMode="auto">
              <a:xfrm>
                <a:off x="5838" y="1069"/>
                <a:ext cx="458" cy="458"/>
                <a:chOff x="5542" y="1069"/>
                <a:chExt cx="458" cy="458"/>
              </a:xfrm>
            </p:grpSpPr>
            <p:sp>
              <p:nvSpPr>
                <p:cNvPr id="56" name="Oval 44"/>
                <p:cNvSpPr>
                  <a:spLocks noChangeArrowheads="1"/>
                </p:cNvSpPr>
                <p:nvPr/>
              </p:nvSpPr>
              <p:spPr bwMode="auto">
                <a:xfrm>
                  <a:off x="5542" y="1069"/>
                  <a:ext cx="458" cy="45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7" name="Rectangle 43"/>
                <p:cNvSpPr>
                  <a:spLocks noChangeArrowheads="1"/>
                </p:cNvSpPr>
                <p:nvPr/>
              </p:nvSpPr>
              <p:spPr bwMode="auto">
                <a:xfrm>
                  <a:off x="5577" y="1103"/>
                  <a:ext cx="389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8000" tIns="0" rIns="1800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altLang="ru-RU" sz="2400" b="1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</a:t>
                  </a:r>
                  <a:endParaRPr kumimoji="0" lang="ru-RU" altLang="ru-RU" sz="2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4" name="Group 39"/>
              <p:cNvGrpSpPr>
                <a:grpSpLocks/>
              </p:cNvGrpSpPr>
              <p:nvPr/>
            </p:nvGrpSpPr>
            <p:grpSpPr bwMode="auto">
              <a:xfrm>
                <a:off x="4972" y="1734"/>
                <a:ext cx="458" cy="458"/>
                <a:chOff x="5542" y="1069"/>
                <a:chExt cx="458" cy="458"/>
              </a:xfrm>
            </p:grpSpPr>
            <p:sp>
              <p:nvSpPr>
                <p:cNvPr id="54" name="Oval 41"/>
                <p:cNvSpPr>
                  <a:spLocks noChangeArrowheads="1"/>
                </p:cNvSpPr>
                <p:nvPr/>
              </p:nvSpPr>
              <p:spPr bwMode="auto">
                <a:xfrm>
                  <a:off x="5542" y="1069"/>
                  <a:ext cx="458" cy="45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5" name="Rectangle 40"/>
                <p:cNvSpPr>
                  <a:spLocks noChangeArrowheads="1"/>
                </p:cNvSpPr>
                <p:nvPr/>
              </p:nvSpPr>
              <p:spPr bwMode="auto">
                <a:xfrm>
                  <a:off x="5577" y="1103"/>
                  <a:ext cx="389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8000" tIns="0" rIns="1800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ru-RU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3</a:t>
                  </a:r>
                  <a:endParaRPr kumimoji="0" lang="en-US" alt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5" name="Group 36"/>
              <p:cNvGrpSpPr>
                <a:grpSpLocks/>
              </p:cNvGrpSpPr>
              <p:nvPr/>
            </p:nvGrpSpPr>
            <p:grpSpPr bwMode="auto">
              <a:xfrm>
                <a:off x="6719" y="1734"/>
                <a:ext cx="458" cy="458"/>
                <a:chOff x="5542" y="1069"/>
                <a:chExt cx="458" cy="458"/>
              </a:xfrm>
            </p:grpSpPr>
            <p:sp>
              <p:nvSpPr>
                <p:cNvPr id="52" name="Oval 38"/>
                <p:cNvSpPr>
                  <a:spLocks noChangeArrowheads="1"/>
                </p:cNvSpPr>
                <p:nvPr/>
              </p:nvSpPr>
              <p:spPr bwMode="auto">
                <a:xfrm>
                  <a:off x="5542" y="1069"/>
                  <a:ext cx="458" cy="45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3" name="Rectangle 37"/>
                <p:cNvSpPr>
                  <a:spLocks noChangeArrowheads="1"/>
                </p:cNvSpPr>
                <p:nvPr/>
              </p:nvSpPr>
              <p:spPr bwMode="auto">
                <a:xfrm>
                  <a:off x="5577" y="1103"/>
                  <a:ext cx="389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8000" tIns="0" rIns="1800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ru-RU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3</a:t>
                  </a:r>
                  <a:endParaRPr kumimoji="0" lang="ru-RU" alt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6" name="Group 33"/>
              <p:cNvGrpSpPr>
                <a:grpSpLocks/>
              </p:cNvGrpSpPr>
              <p:nvPr/>
            </p:nvGrpSpPr>
            <p:grpSpPr bwMode="auto">
              <a:xfrm>
                <a:off x="5505" y="2400"/>
                <a:ext cx="458" cy="458"/>
                <a:chOff x="5542" y="1069"/>
                <a:chExt cx="458" cy="458"/>
              </a:xfrm>
            </p:grpSpPr>
            <p:sp>
              <p:nvSpPr>
                <p:cNvPr id="50" name="Oval 35"/>
                <p:cNvSpPr>
                  <a:spLocks noChangeArrowheads="1"/>
                </p:cNvSpPr>
                <p:nvPr/>
              </p:nvSpPr>
              <p:spPr bwMode="auto">
                <a:xfrm>
                  <a:off x="5542" y="1069"/>
                  <a:ext cx="458" cy="45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1" name="Rectangle 34"/>
                <p:cNvSpPr>
                  <a:spLocks noChangeArrowheads="1"/>
                </p:cNvSpPr>
                <p:nvPr/>
              </p:nvSpPr>
              <p:spPr bwMode="auto">
                <a:xfrm>
                  <a:off x="5577" y="1103"/>
                  <a:ext cx="389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8000" tIns="0" rIns="1800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ru-RU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9</a:t>
                  </a:r>
                  <a:endParaRPr kumimoji="0" lang="ru-RU" alt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7" name="Group 30"/>
              <p:cNvGrpSpPr>
                <a:grpSpLocks/>
              </p:cNvGrpSpPr>
              <p:nvPr/>
            </p:nvGrpSpPr>
            <p:grpSpPr bwMode="auto">
              <a:xfrm>
                <a:off x="4402" y="2400"/>
                <a:ext cx="458" cy="458"/>
                <a:chOff x="5542" y="1069"/>
                <a:chExt cx="458" cy="458"/>
              </a:xfrm>
            </p:grpSpPr>
            <p:sp>
              <p:nvSpPr>
                <p:cNvPr id="48" name="Oval 32"/>
                <p:cNvSpPr>
                  <a:spLocks noChangeArrowheads="1"/>
                </p:cNvSpPr>
                <p:nvPr/>
              </p:nvSpPr>
              <p:spPr bwMode="auto">
                <a:xfrm>
                  <a:off x="5542" y="1069"/>
                  <a:ext cx="458" cy="45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9" name="Rectangle 31"/>
                <p:cNvSpPr>
                  <a:spLocks noChangeArrowheads="1"/>
                </p:cNvSpPr>
                <p:nvPr/>
              </p:nvSpPr>
              <p:spPr bwMode="auto">
                <a:xfrm>
                  <a:off x="5577" y="1103"/>
                  <a:ext cx="389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8000" tIns="0" rIns="1800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ru-RU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5</a:t>
                  </a:r>
                  <a:endParaRPr kumimoji="0" lang="ru-RU" alt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8" name="Group 27"/>
              <p:cNvGrpSpPr>
                <a:grpSpLocks/>
              </p:cNvGrpSpPr>
              <p:nvPr/>
            </p:nvGrpSpPr>
            <p:grpSpPr bwMode="auto">
              <a:xfrm>
                <a:off x="3832" y="3065"/>
                <a:ext cx="458" cy="458"/>
                <a:chOff x="5542" y="1069"/>
                <a:chExt cx="458" cy="458"/>
              </a:xfrm>
            </p:grpSpPr>
            <p:sp>
              <p:nvSpPr>
                <p:cNvPr id="46" name="Oval 29"/>
                <p:cNvSpPr>
                  <a:spLocks noChangeArrowheads="1"/>
                </p:cNvSpPr>
                <p:nvPr/>
              </p:nvSpPr>
              <p:spPr bwMode="auto">
                <a:xfrm>
                  <a:off x="5542" y="1069"/>
                  <a:ext cx="458" cy="45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7" name="Rectangle 28"/>
                <p:cNvSpPr>
                  <a:spLocks noChangeArrowheads="1"/>
                </p:cNvSpPr>
                <p:nvPr/>
              </p:nvSpPr>
              <p:spPr bwMode="auto">
                <a:xfrm>
                  <a:off x="5577" y="1103"/>
                  <a:ext cx="389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8000" tIns="0" rIns="1800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ru-RU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7</a:t>
                  </a:r>
                  <a:endParaRPr kumimoji="0" lang="ru-RU" alt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3" name="Group 18"/>
              <p:cNvGrpSpPr>
                <a:grpSpLocks/>
              </p:cNvGrpSpPr>
              <p:nvPr/>
            </p:nvGrpSpPr>
            <p:grpSpPr bwMode="auto">
              <a:xfrm>
                <a:off x="4973" y="3065"/>
                <a:ext cx="458" cy="458"/>
                <a:chOff x="5542" y="1069"/>
                <a:chExt cx="458" cy="458"/>
              </a:xfrm>
            </p:grpSpPr>
            <p:sp>
              <p:nvSpPr>
                <p:cNvPr id="40" name="Oval 20"/>
                <p:cNvSpPr>
                  <a:spLocks noChangeArrowheads="1"/>
                </p:cNvSpPr>
                <p:nvPr/>
              </p:nvSpPr>
              <p:spPr bwMode="auto">
                <a:xfrm>
                  <a:off x="5542" y="1069"/>
                  <a:ext cx="458" cy="45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" name="Rectangle 19"/>
                <p:cNvSpPr>
                  <a:spLocks noChangeArrowheads="1"/>
                </p:cNvSpPr>
                <p:nvPr/>
              </p:nvSpPr>
              <p:spPr bwMode="auto">
                <a:xfrm>
                  <a:off x="5577" y="1103"/>
                  <a:ext cx="389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8000" tIns="0" rIns="1800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ru-RU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15</a:t>
                  </a:r>
                  <a:endParaRPr kumimoji="0" lang="en-US" alt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4" name="Group 15"/>
              <p:cNvGrpSpPr>
                <a:grpSpLocks/>
              </p:cNvGrpSpPr>
              <p:nvPr/>
            </p:nvGrpSpPr>
            <p:grpSpPr bwMode="auto">
              <a:xfrm>
                <a:off x="6154" y="2400"/>
                <a:ext cx="458" cy="458"/>
                <a:chOff x="5542" y="1069"/>
                <a:chExt cx="458" cy="458"/>
              </a:xfrm>
            </p:grpSpPr>
            <p:sp>
              <p:nvSpPr>
                <p:cNvPr id="38" name="Oval 17"/>
                <p:cNvSpPr>
                  <a:spLocks noChangeArrowheads="1"/>
                </p:cNvSpPr>
                <p:nvPr/>
              </p:nvSpPr>
              <p:spPr bwMode="auto">
                <a:xfrm>
                  <a:off x="5542" y="1069"/>
                  <a:ext cx="458" cy="45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9" name="Rectangle 16"/>
                <p:cNvSpPr>
                  <a:spLocks noChangeArrowheads="1"/>
                </p:cNvSpPr>
                <p:nvPr/>
              </p:nvSpPr>
              <p:spPr bwMode="auto">
                <a:xfrm>
                  <a:off x="5577" y="1103"/>
                  <a:ext cx="389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8000" tIns="0" rIns="1800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altLang="ru-RU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5</a:t>
                  </a:r>
                  <a:endParaRPr kumimoji="0" lang="ru-RU" alt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5" name="Group 12"/>
              <p:cNvGrpSpPr>
                <a:grpSpLocks/>
              </p:cNvGrpSpPr>
              <p:nvPr/>
            </p:nvGrpSpPr>
            <p:grpSpPr bwMode="auto">
              <a:xfrm>
                <a:off x="7294" y="2400"/>
                <a:ext cx="458" cy="458"/>
                <a:chOff x="5542" y="1069"/>
                <a:chExt cx="458" cy="458"/>
              </a:xfrm>
            </p:grpSpPr>
            <p:sp>
              <p:nvSpPr>
                <p:cNvPr id="36" name="Oval 14"/>
                <p:cNvSpPr>
                  <a:spLocks noChangeArrowheads="1"/>
                </p:cNvSpPr>
                <p:nvPr/>
              </p:nvSpPr>
              <p:spPr bwMode="auto">
                <a:xfrm>
                  <a:off x="5542" y="1069"/>
                  <a:ext cx="458" cy="45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7" name="Rectangle 13"/>
                <p:cNvSpPr>
                  <a:spLocks noChangeArrowheads="1"/>
                </p:cNvSpPr>
                <p:nvPr/>
              </p:nvSpPr>
              <p:spPr bwMode="auto">
                <a:xfrm>
                  <a:off x="5577" y="1103"/>
                  <a:ext cx="389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8000" tIns="0" rIns="1800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ru-RU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9</a:t>
                  </a:r>
                  <a:endParaRPr kumimoji="0" lang="en-US" alt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6" name="Line 11"/>
              <p:cNvSpPr>
                <a:spLocks noChangeShapeType="1"/>
              </p:cNvSpPr>
              <p:nvPr/>
            </p:nvSpPr>
            <p:spPr bwMode="auto">
              <a:xfrm flipH="1">
                <a:off x="4752" y="2146"/>
                <a:ext cx="281" cy="3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Line 10"/>
              <p:cNvSpPr>
                <a:spLocks noChangeShapeType="1"/>
              </p:cNvSpPr>
              <p:nvPr/>
            </p:nvSpPr>
            <p:spPr bwMode="auto">
              <a:xfrm flipH="1">
                <a:off x="4191" y="2801"/>
                <a:ext cx="281" cy="3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Line 8"/>
              <p:cNvSpPr>
                <a:spLocks noChangeShapeType="1"/>
              </p:cNvSpPr>
              <p:nvPr/>
            </p:nvSpPr>
            <p:spPr bwMode="auto">
              <a:xfrm>
                <a:off x="6264" y="1426"/>
                <a:ext cx="511" cy="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Line 7"/>
              <p:cNvSpPr>
                <a:spLocks noChangeShapeType="1"/>
              </p:cNvSpPr>
              <p:nvPr/>
            </p:nvSpPr>
            <p:spPr bwMode="auto">
              <a:xfrm>
                <a:off x="5349" y="2132"/>
                <a:ext cx="281" cy="3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Line 6"/>
              <p:cNvSpPr>
                <a:spLocks noChangeShapeType="1"/>
              </p:cNvSpPr>
              <p:nvPr/>
            </p:nvSpPr>
            <p:spPr bwMode="auto">
              <a:xfrm flipH="1">
                <a:off x="6501" y="2124"/>
                <a:ext cx="281" cy="3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Line 5"/>
              <p:cNvSpPr>
                <a:spLocks noChangeShapeType="1"/>
              </p:cNvSpPr>
              <p:nvPr/>
            </p:nvSpPr>
            <p:spPr bwMode="auto">
              <a:xfrm>
                <a:off x="7099" y="2133"/>
                <a:ext cx="281" cy="3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Line 4"/>
              <p:cNvSpPr>
                <a:spLocks noChangeShapeType="1"/>
              </p:cNvSpPr>
              <p:nvPr/>
            </p:nvSpPr>
            <p:spPr bwMode="auto">
              <a:xfrm>
                <a:off x="4803" y="2801"/>
                <a:ext cx="281" cy="3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Line 2"/>
              <p:cNvSpPr>
                <a:spLocks noChangeShapeType="1"/>
              </p:cNvSpPr>
              <p:nvPr/>
            </p:nvSpPr>
            <p:spPr bwMode="auto">
              <a:xfrm flipH="1">
                <a:off x="5349" y="1426"/>
                <a:ext cx="511" cy="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60" name="Oval 20"/>
            <p:cNvSpPr>
              <a:spLocks noChangeArrowheads="1"/>
            </p:cNvSpPr>
            <p:nvPr/>
          </p:nvSpPr>
          <p:spPr bwMode="auto">
            <a:xfrm>
              <a:off x="9312059" y="4587412"/>
              <a:ext cx="653260" cy="75611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2000" dirty="0"/>
                <a:t>1</a:t>
              </a:r>
              <a:r>
                <a:rPr lang="en-US" sz="2000" dirty="0" smtClean="0"/>
                <a:t>5</a:t>
              </a:r>
              <a:endParaRPr lang="ru-RU" sz="2000" dirty="0"/>
            </a:p>
          </p:txBody>
        </p:sp>
        <p:sp>
          <p:nvSpPr>
            <p:cNvPr id="61" name="Line 4"/>
            <p:cNvSpPr>
              <a:spLocks noChangeShapeType="1"/>
            </p:cNvSpPr>
            <p:nvPr/>
          </p:nvSpPr>
          <p:spPr bwMode="auto">
            <a:xfrm>
              <a:off x="9043914" y="4378193"/>
              <a:ext cx="354874" cy="3000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Oval 20"/>
            <p:cNvSpPr>
              <a:spLocks noChangeArrowheads="1"/>
            </p:cNvSpPr>
            <p:nvPr/>
          </p:nvSpPr>
          <p:spPr bwMode="auto">
            <a:xfrm>
              <a:off x="7814290" y="4656736"/>
              <a:ext cx="630495" cy="63029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2400" dirty="0" smtClean="0"/>
                <a:t>7</a:t>
              </a:r>
              <a:endParaRPr lang="ru-RU" sz="2400" dirty="0"/>
            </a:p>
          </p:txBody>
        </p:sp>
        <p:sp>
          <p:nvSpPr>
            <p:cNvPr id="63" name="Line 4"/>
            <p:cNvSpPr>
              <a:spLocks noChangeShapeType="1"/>
            </p:cNvSpPr>
            <p:nvPr/>
          </p:nvSpPr>
          <p:spPr bwMode="auto">
            <a:xfrm flipH="1">
              <a:off x="8321456" y="4429503"/>
              <a:ext cx="380808" cy="3271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6708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899073" y="6422852"/>
            <a:ext cx="218763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http://dvsschool.zz.mu/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318077" y="5889493"/>
            <a:ext cx="80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1925" y="835680"/>
            <a:ext cx="4057650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dirty="0">
                <a:latin typeface="+mj-lt"/>
              </a:rPr>
              <a:t>Дан рекурсивный алгоритм:</a:t>
            </a:r>
            <a:endParaRPr lang="ru-RU" sz="2400" dirty="0">
              <a:latin typeface="+mj-lt"/>
            </a:endParaRPr>
          </a:p>
          <a:p>
            <a:r>
              <a:rPr lang="ru-RU" sz="2400" b="1" dirty="0" err="1">
                <a:latin typeface="+mj-lt"/>
              </a:rPr>
              <a:t>procedure</a:t>
            </a:r>
            <a:r>
              <a:rPr lang="ru-RU" sz="2400" b="1" dirty="0">
                <a:latin typeface="+mj-lt"/>
              </a:rPr>
              <a:t> F(n: </a:t>
            </a:r>
            <a:r>
              <a:rPr lang="ru-RU" sz="2400" b="1" dirty="0" err="1">
                <a:latin typeface="+mj-lt"/>
              </a:rPr>
              <a:t>integer</a:t>
            </a:r>
            <a:r>
              <a:rPr lang="ru-RU" sz="2400" b="1" dirty="0">
                <a:latin typeface="+mj-lt"/>
              </a:rPr>
              <a:t>);</a:t>
            </a:r>
            <a:endParaRPr lang="ru-RU" sz="2400" dirty="0">
              <a:latin typeface="+mj-lt"/>
            </a:endParaRPr>
          </a:p>
          <a:p>
            <a:r>
              <a:rPr lang="ru-RU" sz="2400" b="1" dirty="0" err="1">
                <a:latin typeface="+mj-lt"/>
              </a:rPr>
              <a:t>begin</a:t>
            </a:r>
            <a:endParaRPr lang="ru-RU" sz="2400" dirty="0">
              <a:latin typeface="+mj-lt"/>
            </a:endParaRPr>
          </a:p>
          <a:p>
            <a:r>
              <a:rPr lang="ru-RU" sz="2400" b="1" dirty="0">
                <a:latin typeface="+mj-lt"/>
              </a:rPr>
              <a:t> </a:t>
            </a:r>
            <a:r>
              <a:rPr lang="ru-RU" sz="2400" b="1" dirty="0" err="1">
                <a:latin typeface="+mj-lt"/>
              </a:rPr>
              <a:t>writeln</a:t>
            </a:r>
            <a:r>
              <a:rPr lang="ru-RU" sz="2400" b="1" dirty="0">
                <a:latin typeface="+mj-lt"/>
              </a:rPr>
              <a:t>('*');</a:t>
            </a:r>
            <a:endParaRPr lang="ru-RU" sz="2400" dirty="0">
              <a:latin typeface="+mj-lt"/>
            </a:endParaRPr>
          </a:p>
          <a:p>
            <a:r>
              <a:rPr lang="ru-RU" sz="2400" b="1" dirty="0">
                <a:latin typeface="+mj-lt"/>
              </a:rPr>
              <a:t> </a:t>
            </a:r>
            <a:r>
              <a:rPr lang="ru-RU" sz="2400" b="1" dirty="0" err="1">
                <a:latin typeface="+mj-lt"/>
              </a:rPr>
              <a:t>if</a:t>
            </a:r>
            <a:r>
              <a:rPr lang="ru-RU" sz="2400" b="1" dirty="0">
                <a:latin typeface="+mj-lt"/>
              </a:rPr>
              <a:t> n &gt; 0 </a:t>
            </a:r>
            <a:r>
              <a:rPr lang="ru-RU" sz="2400" b="1" dirty="0" err="1">
                <a:latin typeface="+mj-lt"/>
              </a:rPr>
              <a:t>then</a:t>
            </a:r>
            <a:r>
              <a:rPr lang="ru-RU" sz="2400" b="1" dirty="0">
                <a:latin typeface="+mj-lt"/>
              </a:rPr>
              <a:t> </a:t>
            </a:r>
            <a:r>
              <a:rPr lang="ru-RU" sz="2400" b="1" dirty="0" err="1">
                <a:latin typeface="+mj-lt"/>
              </a:rPr>
              <a:t>begin</a:t>
            </a:r>
            <a:endParaRPr lang="ru-RU" sz="2400" dirty="0">
              <a:latin typeface="+mj-lt"/>
            </a:endParaRPr>
          </a:p>
          <a:p>
            <a:r>
              <a:rPr lang="ru-RU" sz="2400" b="1" dirty="0">
                <a:latin typeface="+mj-lt"/>
              </a:rPr>
              <a:t>   F(n-2);</a:t>
            </a:r>
            <a:endParaRPr lang="ru-RU" sz="2400" dirty="0">
              <a:latin typeface="+mj-lt"/>
            </a:endParaRPr>
          </a:p>
          <a:p>
            <a:r>
              <a:rPr lang="ru-RU" sz="2400" b="1" dirty="0">
                <a:latin typeface="+mj-lt"/>
              </a:rPr>
              <a:t>   F(n </a:t>
            </a:r>
            <a:r>
              <a:rPr lang="ru-RU" sz="2400" b="1" dirty="0" err="1">
                <a:latin typeface="+mj-lt"/>
              </a:rPr>
              <a:t>div</a:t>
            </a:r>
            <a:r>
              <a:rPr lang="ru-RU" sz="2400" b="1" dirty="0">
                <a:latin typeface="+mj-lt"/>
              </a:rPr>
              <a:t> 2)</a:t>
            </a:r>
            <a:endParaRPr lang="ru-RU" sz="2400" dirty="0">
              <a:latin typeface="+mj-lt"/>
            </a:endParaRPr>
          </a:p>
          <a:p>
            <a:r>
              <a:rPr lang="ru-RU" sz="2400" b="1" dirty="0">
                <a:latin typeface="+mj-lt"/>
              </a:rPr>
              <a:t> </a:t>
            </a:r>
            <a:r>
              <a:rPr lang="ru-RU" sz="2400" b="1" dirty="0" err="1">
                <a:latin typeface="+mj-lt"/>
              </a:rPr>
              <a:t>end</a:t>
            </a:r>
            <a:endParaRPr lang="ru-RU" sz="2400" dirty="0">
              <a:latin typeface="+mj-lt"/>
            </a:endParaRPr>
          </a:p>
          <a:p>
            <a:r>
              <a:rPr lang="ru-RU" sz="2400" b="1" dirty="0" err="1">
                <a:latin typeface="+mj-lt"/>
              </a:rPr>
              <a:t>end</a:t>
            </a:r>
            <a:r>
              <a:rPr lang="en-US" sz="2400" b="1" dirty="0">
                <a:latin typeface="+mj-lt"/>
              </a:rPr>
              <a:t>;</a:t>
            </a:r>
            <a:endParaRPr lang="ru-RU" sz="24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91025" y="830881"/>
            <a:ext cx="7581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Сколько символов "звездочка" будет напечатано на экране при выполнении вызова F(7)?</a:t>
            </a:r>
            <a:endParaRPr lang="ru-RU" sz="2400" dirty="0"/>
          </a:p>
        </p:txBody>
      </p:sp>
      <p:sp>
        <p:nvSpPr>
          <p:cNvPr id="9" name="Rectangle 46"/>
          <p:cNvSpPr>
            <a:spLocks noChangeArrowheads="1"/>
          </p:cNvSpPr>
          <p:nvPr/>
        </p:nvSpPr>
        <p:spPr bwMode="auto">
          <a:xfrm>
            <a:off x="4543425" y="1943099"/>
            <a:ext cx="252500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1" name="Group 1"/>
          <p:cNvGrpSpPr>
            <a:grpSpLocks noChangeAspect="1"/>
          </p:cNvGrpSpPr>
          <p:nvPr/>
        </p:nvGrpSpPr>
        <p:grpSpPr bwMode="auto">
          <a:xfrm>
            <a:off x="4498252" y="1994661"/>
            <a:ext cx="6201704" cy="4315725"/>
            <a:chOff x="3255" y="1061"/>
            <a:chExt cx="4505" cy="3136"/>
          </a:xfrm>
        </p:grpSpPr>
        <p:sp>
          <p:nvSpPr>
            <p:cNvPr id="12" name="AutoShape 45"/>
            <p:cNvSpPr>
              <a:spLocks noChangeAspect="1" noChangeArrowheads="1" noTextEdit="1"/>
            </p:cNvSpPr>
            <p:nvPr/>
          </p:nvSpPr>
          <p:spPr bwMode="auto">
            <a:xfrm>
              <a:off x="3255" y="1061"/>
              <a:ext cx="4505" cy="3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3" name="Group 42"/>
            <p:cNvGrpSpPr>
              <a:grpSpLocks/>
            </p:cNvGrpSpPr>
            <p:nvPr/>
          </p:nvGrpSpPr>
          <p:grpSpPr bwMode="auto">
            <a:xfrm>
              <a:off x="5838" y="1069"/>
              <a:ext cx="458" cy="458"/>
              <a:chOff x="5542" y="1069"/>
              <a:chExt cx="458" cy="458"/>
            </a:xfrm>
          </p:grpSpPr>
          <p:sp>
            <p:nvSpPr>
              <p:cNvPr id="56" name="Oval 44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Rectangle 43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b="1" dirty="0"/>
                  <a:t>*</a:t>
                </a:r>
                <a:endParaRPr kumimoji="0" lang="ru-RU" altLang="ru-RU" sz="24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" name="Group 39"/>
            <p:cNvGrpSpPr>
              <a:grpSpLocks/>
            </p:cNvGrpSpPr>
            <p:nvPr/>
          </p:nvGrpSpPr>
          <p:grpSpPr bwMode="auto">
            <a:xfrm>
              <a:off x="4972" y="1734"/>
              <a:ext cx="458" cy="458"/>
              <a:chOff x="5542" y="1069"/>
              <a:chExt cx="458" cy="458"/>
            </a:xfrm>
          </p:grpSpPr>
          <p:sp>
            <p:nvSpPr>
              <p:cNvPr id="54" name="Oval 41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Rectangle 40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endParaRPr kumimoji="0" lang="en-US" alt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5" name="Group 36"/>
            <p:cNvGrpSpPr>
              <a:grpSpLocks/>
            </p:cNvGrpSpPr>
            <p:nvPr/>
          </p:nvGrpSpPr>
          <p:grpSpPr bwMode="auto">
            <a:xfrm>
              <a:off x="6719" y="1734"/>
              <a:ext cx="458" cy="458"/>
              <a:chOff x="5542" y="1069"/>
              <a:chExt cx="458" cy="458"/>
            </a:xfrm>
          </p:grpSpPr>
          <p:sp>
            <p:nvSpPr>
              <p:cNvPr id="52" name="Oval 38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Rectangle 37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kumimoji="0" lang="ru-RU" alt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/>
          </p:nvGrpSpPr>
          <p:grpSpPr bwMode="auto">
            <a:xfrm>
              <a:off x="6021" y="2881"/>
              <a:ext cx="458" cy="479"/>
              <a:chOff x="6058" y="1550"/>
              <a:chExt cx="458" cy="479"/>
            </a:xfrm>
          </p:grpSpPr>
          <p:sp>
            <p:nvSpPr>
              <p:cNvPr id="50" name="Oval 35"/>
              <p:cNvSpPr>
                <a:spLocks noChangeArrowheads="1"/>
              </p:cNvSpPr>
              <p:nvPr/>
            </p:nvSpPr>
            <p:spPr bwMode="auto">
              <a:xfrm>
                <a:off x="6058" y="1550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Rectangle 34"/>
              <p:cNvSpPr>
                <a:spLocks noChangeArrowheads="1"/>
              </p:cNvSpPr>
              <p:nvPr/>
            </p:nvSpPr>
            <p:spPr bwMode="auto">
              <a:xfrm>
                <a:off x="6092" y="1625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kumimoji="0" lang="ru-RU" alt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" name="Group 30"/>
            <p:cNvGrpSpPr>
              <a:grpSpLocks/>
            </p:cNvGrpSpPr>
            <p:nvPr/>
          </p:nvGrpSpPr>
          <p:grpSpPr bwMode="auto">
            <a:xfrm>
              <a:off x="4402" y="2400"/>
              <a:ext cx="458" cy="458"/>
              <a:chOff x="5542" y="1069"/>
              <a:chExt cx="458" cy="458"/>
            </a:xfrm>
          </p:grpSpPr>
          <p:sp>
            <p:nvSpPr>
              <p:cNvPr id="48" name="Oval 32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Rectangle 31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kumimoji="0" lang="ru-RU" alt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" name="Group 27"/>
            <p:cNvGrpSpPr>
              <a:grpSpLocks/>
            </p:cNvGrpSpPr>
            <p:nvPr/>
          </p:nvGrpSpPr>
          <p:grpSpPr bwMode="auto">
            <a:xfrm>
              <a:off x="3832" y="3065"/>
              <a:ext cx="458" cy="458"/>
              <a:chOff x="5542" y="1069"/>
              <a:chExt cx="458" cy="458"/>
            </a:xfrm>
          </p:grpSpPr>
          <p:sp>
            <p:nvSpPr>
              <p:cNvPr id="46" name="Oval 29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Rectangle 28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kumimoji="0" lang="ru-RU" alt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" name="Group 18"/>
            <p:cNvGrpSpPr>
              <a:grpSpLocks/>
            </p:cNvGrpSpPr>
            <p:nvPr/>
          </p:nvGrpSpPr>
          <p:grpSpPr bwMode="auto">
            <a:xfrm>
              <a:off x="4973" y="3065"/>
              <a:ext cx="458" cy="458"/>
              <a:chOff x="5542" y="1069"/>
              <a:chExt cx="458" cy="458"/>
            </a:xfrm>
          </p:grpSpPr>
          <p:sp>
            <p:nvSpPr>
              <p:cNvPr id="40" name="Oval 20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Rectangle 19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kumimoji="0" lang="en-US" alt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12"/>
            <p:cNvGrpSpPr>
              <a:grpSpLocks/>
            </p:cNvGrpSpPr>
            <p:nvPr/>
          </p:nvGrpSpPr>
          <p:grpSpPr bwMode="auto">
            <a:xfrm>
              <a:off x="7294" y="2400"/>
              <a:ext cx="458" cy="458"/>
              <a:chOff x="5542" y="1069"/>
              <a:chExt cx="458" cy="458"/>
            </a:xfrm>
          </p:grpSpPr>
          <p:sp>
            <p:nvSpPr>
              <p:cNvPr id="36" name="Oval 14"/>
              <p:cNvSpPr>
                <a:spLocks noChangeArrowheads="1"/>
              </p:cNvSpPr>
              <p:nvPr/>
            </p:nvSpPr>
            <p:spPr bwMode="auto">
              <a:xfrm>
                <a:off x="5542" y="1069"/>
                <a:ext cx="458" cy="45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Rectangle 13"/>
              <p:cNvSpPr>
                <a:spLocks noChangeArrowheads="1"/>
              </p:cNvSpPr>
              <p:nvPr/>
            </p:nvSpPr>
            <p:spPr bwMode="auto">
              <a:xfrm>
                <a:off x="5577" y="1103"/>
                <a:ext cx="3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kumimoji="0" lang="en-US" alt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6" name="Line 11"/>
            <p:cNvSpPr>
              <a:spLocks noChangeShapeType="1"/>
            </p:cNvSpPr>
            <p:nvPr/>
          </p:nvSpPr>
          <p:spPr bwMode="auto">
            <a:xfrm flipH="1">
              <a:off x="4752" y="2146"/>
              <a:ext cx="281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Line 10"/>
            <p:cNvSpPr>
              <a:spLocks noChangeShapeType="1"/>
            </p:cNvSpPr>
            <p:nvPr/>
          </p:nvSpPr>
          <p:spPr bwMode="auto">
            <a:xfrm flipH="1">
              <a:off x="4191" y="2801"/>
              <a:ext cx="281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auto">
            <a:xfrm>
              <a:off x="6278" y="1440"/>
              <a:ext cx="511" cy="3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Line 7"/>
            <p:cNvSpPr>
              <a:spLocks noChangeShapeType="1"/>
            </p:cNvSpPr>
            <p:nvPr/>
          </p:nvSpPr>
          <p:spPr bwMode="auto">
            <a:xfrm>
              <a:off x="5349" y="2132"/>
              <a:ext cx="706" cy="8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Line 5"/>
            <p:cNvSpPr>
              <a:spLocks noChangeShapeType="1"/>
            </p:cNvSpPr>
            <p:nvPr/>
          </p:nvSpPr>
          <p:spPr bwMode="auto">
            <a:xfrm>
              <a:off x="7099" y="2133"/>
              <a:ext cx="281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Line 4"/>
            <p:cNvSpPr>
              <a:spLocks noChangeShapeType="1"/>
            </p:cNvSpPr>
            <p:nvPr/>
          </p:nvSpPr>
          <p:spPr bwMode="auto">
            <a:xfrm>
              <a:off x="4803" y="2801"/>
              <a:ext cx="281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Line 2"/>
            <p:cNvSpPr>
              <a:spLocks noChangeShapeType="1"/>
            </p:cNvSpPr>
            <p:nvPr/>
          </p:nvSpPr>
          <p:spPr bwMode="auto">
            <a:xfrm flipH="1">
              <a:off x="5349" y="1426"/>
              <a:ext cx="511" cy="3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8" name="Oval 20"/>
          <p:cNvSpPr>
            <a:spLocks noChangeArrowheads="1"/>
          </p:cNvSpPr>
          <p:nvPr/>
        </p:nvSpPr>
        <p:spPr bwMode="auto">
          <a:xfrm>
            <a:off x="9089968" y="5419993"/>
            <a:ext cx="630495" cy="630294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1</a:t>
            </a:r>
            <a:endParaRPr lang="ru-RU" sz="2400" dirty="0"/>
          </a:p>
        </p:txBody>
      </p:sp>
      <p:sp>
        <p:nvSpPr>
          <p:cNvPr id="69" name="Line 4"/>
          <p:cNvSpPr>
            <a:spLocks noChangeShapeType="1"/>
          </p:cNvSpPr>
          <p:nvPr/>
        </p:nvSpPr>
        <p:spPr bwMode="auto">
          <a:xfrm>
            <a:off x="8855941" y="5056680"/>
            <a:ext cx="386832" cy="42524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" name="Oval 20"/>
          <p:cNvSpPr>
            <a:spLocks noChangeArrowheads="1"/>
          </p:cNvSpPr>
          <p:nvPr/>
        </p:nvSpPr>
        <p:spPr bwMode="auto">
          <a:xfrm>
            <a:off x="8578574" y="3575541"/>
            <a:ext cx="630495" cy="630294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1</a:t>
            </a:r>
            <a:endParaRPr lang="ru-RU" sz="2400" dirty="0"/>
          </a:p>
        </p:txBody>
      </p:sp>
      <p:sp>
        <p:nvSpPr>
          <p:cNvPr id="74" name="Line 10"/>
          <p:cNvSpPr>
            <a:spLocks noChangeShapeType="1"/>
          </p:cNvSpPr>
          <p:nvPr/>
        </p:nvSpPr>
        <p:spPr bwMode="auto">
          <a:xfrm flipH="1">
            <a:off x="9114414" y="3429528"/>
            <a:ext cx="256718" cy="2449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" name="TextBox 78"/>
          <p:cNvSpPr txBox="1"/>
          <p:nvPr/>
        </p:nvSpPr>
        <p:spPr>
          <a:xfrm>
            <a:off x="10992889" y="590258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21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96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765723" y="6315296"/>
            <a:ext cx="218763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http://dvsschool.zz.mu/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184727" y="5781937"/>
            <a:ext cx="80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0988858" y="578193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7434" y="214512"/>
            <a:ext cx="3118691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+mj-lt"/>
              </a:rPr>
              <a:t>procedure</a:t>
            </a:r>
            <a:r>
              <a:rPr lang="ru-RU" sz="2400" b="1" dirty="0" smtClean="0">
                <a:latin typeface="+mj-lt"/>
              </a:rPr>
              <a:t> </a:t>
            </a:r>
            <a:r>
              <a:rPr lang="ru-RU" sz="2400" b="1" dirty="0">
                <a:latin typeface="+mj-lt"/>
              </a:rPr>
              <a:t>F(n: </a:t>
            </a:r>
            <a:r>
              <a:rPr lang="ru-RU" sz="2400" b="1" dirty="0" err="1">
                <a:latin typeface="+mj-lt"/>
              </a:rPr>
              <a:t>integer</a:t>
            </a:r>
            <a:r>
              <a:rPr lang="ru-RU" sz="2400" b="1" dirty="0">
                <a:latin typeface="+mj-lt"/>
              </a:rPr>
              <a:t>);</a:t>
            </a:r>
            <a:endParaRPr lang="ru-RU" sz="2400" dirty="0">
              <a:latin typeface="+mj-lt"/>
            </a:endParaRPr>
          </a:p>
          <a:p>
            <a:r>
              <a:rPr lang="ru-RU" sz="2400" b="1" dirty="0" err="1">
                <a:latin typeface="+mj-lt"/>
              </a:rPr>
              <a:t>begin</a:t>
            </a:r>
            <a:endParaRPr lang="ru-RU" sz="2400" dirty="0">
              <a:latin typeface="+mj-lt"/>
            </a:endParaRPr>
          </a:p>
          <a:p>
            <a:r>
              <a:rPr lang="ru-RU" sz="2400" b="1" dirty="0">
                <a:latin typeface="+mj-lt"/>
              </a:rPr>
              <a:t> </a:t>
            </a:r>
            <a:r>
              <a:rPr lang="ru-RU" sz="2400" b="1" dirty="0" err="1">
                <a:latin typeface="+mj-lt"/>
              </a:rPr>
              <a:t>writeln</a:t>
            </a:r>
            <a:r>
              <a:rPr lang="ru-RU" sz="2400" b="1" dirty="0">
                <a:latin typeface="+mj-lt"/>
              </a:rPr>
              <a:t>('*');</a:t>
            </a:r>
            <a:endParaRPr lang="ru-RU" sz="2400" dirty="0">
              <a:latin typeface="+mj-lt"/>
            </a:endParaRPr>
          </a:p>
          <a:p>
            <a:r>
              <a:rPr lang="ru-RU" sz="2400" b="1" dirty="0">
                <a:latin typeface="+mj-lt"/>
              </a:rPr>
              <a:t> </a:t>
            </a:r>
            <a:r>
              <a:rPr lang="ru-RU" sz="2400" b="1" dirty="0" err="1">
                <a:latin typeface="+mj-lt"/>
              </a:rPr>
              <a:t>if</a:t>
            </a:r>
            <a:r>
              <a:rPr lang="ru-RU" sz="2400" b="1" dirty="0">
                <a:latin typeface="+mj-lt"/>
              </a:rPr>
              <a:t> n &gt; 0 </a:t>
            </a:r>
            <a:r>
              <a:rPr lang="ru-RU" sz="2400" b="1" dirty="0" err="1">
                <a:latin typeface="+mj-lt"/>
              </a:rPr>
              <a:t>then</a:t>
            </a:r>
            <a:r>
              <a:rPr lang="ru-RU" sz="2400" b="1" dirty="0">
                <a:latin typeface="+mj-lt"/>
              </a:rPr>
              <a:t> </a:t>
            </a:r>
            <a:r>
              <a:rPr lang="ru-RU" sz="2400" b="1" dirty="0" err="1">
                <a:latin typeface="+mj-lt"/>
              </a:rPr>
              <a:t>begin</a:t>
            </a:r>
            <a:endParaRPr lang="ru-RU" sz="2400" dirty="0">
              <a:latin typeface="+mj-lt"/>
            </a:endParaRPr>
          </a:p>
          <a:p>
            <a:r>
              <a:rPr lang="ru-RU" sz="2400" b="1" dirty="0">
                <a:latin typeface="+mj-lt"/>
              </a:rPr>
              <a:t>   F(n-2);</a:t>
            </a:r>
            <a:endParaRPr lang="ru-RU" sz="2400" dirty="0">
              <a:latin typeface="+mj-lt"/>
            </a:endParaRPr>
          </a:p>
          <a:p>
            <a:r>
              <a:rPr lang="ru-RU" sz="2400" b="1" dirty="0">
                <a:latin typeface="+mj-lt"/>
              </a:rPr>
              <a:t>   F(n </a:t>
            </a:r>
            <a:r>
              <a:rPr lang="ru-RU" sz="2400" b="1" dirty="0" err="1">
                <a:latin typeface="+mj-lt"/>
              </a:rPr>
              <a:t>div</a:t>
            </a:r>
            <a:r>
              <a:rPr lang="ru-RU" sz="2400" b="1" dirty="0">
                <a:latin typeface="+mj-lt"/>
              </a:rPr>
              <a:t> 2)</a:t>
            </a:r>
            <a:endParaRPr lang="ru-RU" sz="2400" dirty="0">
              <a:latin typeface="+mj-lt"/>
            </a:endParaRPr>
          </a:p>
          <a:p>
            <a:r>
              <a:rPr lang="ru-RU" sz="2400" b="1" dirty="0">
                <a:latin typeface="+mj-lt"/>
              </a:rPr>
              <a:t> </a:t>
            </a:r>
            <a:r>
              <a:rPr lang="ru-RU" sz="2400" b="1" dirty="0" err="1">
                <a:latin typeface="+mj-lt"/>
              </a:rPr>
              <a:t>end</a:t>
            </a:r>
            <a:endParaRPr lang="ru-RU" sz="2400" dirty="0">
              <a:latin typeface="+mj-lt"/>
            </a:endParaRPr>
          </a:p>
          <a:p>
            <a:r>
              <a:rPr lang="ru-RU" sz="2400" b="1" dirty="0" err="1">
                <a:latin typeface="+mj-lt"/>
              </a:rPr>
              <a:t>end</a:t>
            </a:r>
            <a:r>
              <a:rPr lang="en-US" sz="2400" b="1" dirty="0">
                <a:latin typeface="+mj-lt"/>
              </a:rPr>
              <a:t>;</a:t>
            </a:r>
            <a:endParaRPr lang="ru-RU" sz="2400" dirty="0">
              <a:latin typeface="+mj-lt"/>
            </a:endParaRPr>
          </a:p>
        </p:txBody>
      </p:sp>
      <p:sp>
        <p:nvSpPr>
          <p:cNvPr id="9" name="Rectangle 46"/>
          <p:cNvSpPr>
            <a:spLocks noChangeArrowheads="1"/>
          </p:cNvSpPr>
          <p:nvPr/>
        </p:nvSpPr>
        <p:spPr bwMode="auto">
          <a:xfrm>
            <a:off x="4543425" y="1943099"/>
            <a:ext cx="252500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977575" y="239281"/>
            <a:ext cx="809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/>
              <a:t>F(7)?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09875" y="2852029"/>
            <a:ext cx="6096000" cy="34901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754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G(0) = 1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754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G(1) = 1 + G(-1) + G(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0) = 1 + 1 + 1 = 3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754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G(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= 1 + G(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+ G(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= 1 + 1 + 3 = 5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754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G(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= 1 + G(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+ G(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= 1 + 3 + 3 = 7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754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G(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= 1 + G(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+ G(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= 1 + 5 + 5 = 11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754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G(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= 1 + G(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+ G(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= 1 + 7 + 5 = 13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754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G(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= 1 + G(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+ G(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= 1 + 11 + 7 = 19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754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G(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= 1 + G(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+ G(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= 1 + 13 + 7 = 21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19475" y="939955"/>
            <a:ext cx="85629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пределим 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рекуррентную формулу; обозначим через G(n) количество звездочек, которые выводит программа при вызове F(n</a:t>
            </a:r>
            <a:r>
              <a:rPr lang="ru-RU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G</a:t>
            </a:r>
            <a:r>
              <a:rPr lang="ru-RU" sz="2400" dirty="0">
                <a:solidFill>
                  <a:srgbClr val="FF0000"/>
                </a:solidFill>
              </a:rPr>
              <a:t>(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ru-RU" sz="2400" dirty="0">
                <a:solidFill>
                  <a:srgbClr val="FF0000"/>
                </a:solidFill>
              </a:rPr>
              <a:t>) = 1 при всех 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ru-RU" sz="2400" dirty="0">
                <a:solidFill>
                  <a:srgbClr val="FF0000"/>
                </a:solidFill>
              </a:rPr>
              <a:t> &lt;= 0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G(n</a:t>
            </a:r>
            <a:r>
              <a:rPr lang="en-US" sz="2400" dirty="0">
                <a:solidFill>
                  <a:srgbClr val="FF0000"/>
                </a:solidFill>
              </a:rPr>
              <a:t>) = 1 + G(n-2) + G(n div 2) </a:t>
            </a:r>
            <a:r>
              <a:rPr lang="en-US" sz="2400" dirty="0" err="1">
                <a:solidFill>
                  <a:srgbClr val="FF0000"/>
                </a:solidFill>
              </a:rPr>
              <a:t>при</a:t>
            </a:r>
            <a:r>
              <a:rPr lang="en-US" sz="2400" dirty="0">
                <a:solidFill>
                  <a:srgbClr val="FF0000"/>
                </a:solidFill>
              </a:rPr>
              <a:t> n &gt; 0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69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899073" y="6422852"/>
            <a:ext cx="218763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http://dvsschool.zz.mu/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318077" y="5889493"/>
            <a:ext cx="80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1122208" y="588949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025" y="925081"/>
            <a:ext cx="4191000" cy="52629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dirty="0"/>
              <a:t>Процедура F(n), где n – натуральное число, задана следующим образом (язык Паскаль):</a:t>
            </a:r>
            <a:endParaRPr lang="ru-RU" sz="2400" dirty="0"/>
          </a:p>
          <a:p>
            <a:r>
              <a:rPr lang="en-US" sz="2400" b="1" dirty="0"/>
              <a:t>procedure F</a:t>
            </a:r>
            <a:r>
              <a:rPr lang="ru-RU" sz="2400" b="1" dirty="0"/>
              <a:t>(</a:t>
            </a:r>
            <a:r>
              <a:rPr lang="en-US" sz="2400" b="1" dirty="0"/>
              <a:t>n</a:t>
            </a:r>
            <a:r>
              <a:rPr lang="ru-RU" sz="2400" b="1" dirty="0"/>
              <a:t>: </a:t>
            </a:r>
            <a:r>
              <a:rPr lang="en-US" sz="2400" b="1" dirty="0"/>
              <a:t>integer</a:t>
            </a:r>
            <a:r>
              <a:rPr lang="ru-RU" sz="2400" b="1" dirty="0"/>
              <a:t>);</a:t>
            </a:r>
            <a:endParaRPr lang="ru-RU" sz="2400" dirty="0"/>
          </a:p>
          <a:p>
            <a:r>
              <a:rPr lang="en-US" sz="2400" b="1" dirty="0"/>
              <a:t>begin</a:t>
            </a:r>
            <a:endParaRPr lang="ru-RU" sz="2400" dirty="0"/>
          </a:p>
          <a:p>
            <a:r>
              <a:rPr lang="ru-RU" sz="2400" b="1" dirty="0"/>
              <a:t>  </a:t>
            </a:r>
            <a:r>
              <a:rPr lang="en-US" sz="2400" b="1" dirty="0"/>
              <a:t>if n</a:t>
            </a:r>
            <a:r>
              <a:rPr lang="ru-RU" sz="2400" b="1" dirty="0"/>
              <a:t> &lt; 3 </a:t>
            </a:r>
            <a:r>
              <a:rPr lang="en-US" sz="2400" b="1" dirty="0"/>
              <a:t>then</a:t>
            </a:r>
            <a:endParaRPr lang="ru-RU" sz="2400" dirty="0"/>
          </a:p>
          <a:p>
            <a:r>
              <a:rPr lang="ru-RU" sz="2400" b="1" dirty="0"/>
              <a:t>    </a:t>
            </a:r>
            <a:r>
              <a:rPr lang="en-US" sz="2400" b="1" dirty="0"/>
              <a:t>write</a:t>
            </a:r>
            <a:r>
              <a:rPr lang="ru-RU" sz="2400" b="1" dirty="0"/>
              <a:t>('*')</a:t>
            </a:r>
            <a:endParaRPr lang="ru-RU" sz="2400" dirty="0"/>
          </a:p>
          <a:p>
            <a:r>
              <a:rPr lang="ru-RU" sz="2400" b="1" dirty="0"/>
              <a:t>  </a:t>
            </a:r>
            <a:r>
              <a:rPr lang="en-US" sz="2400" b="1" dirty="0"/>
              <a:t>else begin</a:t>
            </a:r>
            <a:endParaRPr lang="ru-RU" sz="2400" dirty="0"/>
          </a:p>
          <a:p>
            <a:r>
              <a:rPr lang="ru-RU" sz="2400" b="1" dirty="0"/>
              <a:t>    </a:t>
            </a:r>
            <a:r>
              <a:rPr lang="en-US" sz="2400" b="1" dirty="0"/>
              <a:t>F</a:t>
            </a:r>
            <a:r>
              <a:rPr lang="ru-RU" sz="2400" b="1" dirty="0"/>
              <a:t>(</a:t>
            </a:r>
            <a:r>
              <a:rPr lang="en-US" sz="2400" b="1" dirty="0"/>
              <a:t>n</a:t>
            </a:r>
            <a:r>
              <a:rPr lang="ru-RU" sz="2400" b="1" dirty="0"/>
              <a:t>-1);</a:t>
            </a:r>
            <a:endParaRPr lang="ru-RU" sz="2400" dirty="0"/>
          </a:p>
          <a:p>
            <a:r>
              <a:rPr lang="ru-RU" sz="2400" b="1" dirty="0"/>
              <a:t>    F(n-2);</a:t>
            </a:r>
            <a:endParaRPr lang="ru-RU" sz="2400" dirty="0"/>
          </a:p>
          <a:p>
            <a:r>
              <a:rPr lang="ru-RU" sz="2400" b="1" dirty="0"/>
              <a:t>    F(n-2)</a:t>
            </a:r>
            <a:endParaRPr lang="ru-RU" sz="2400" dirty="0"/>
          </a:p>
          <a:p>
            <a:r>
              <a:rPr lang="ru-RU" sz="2400" b="1" dirty="0"/>
              <a:t>  </a:t>
            </a:r>
            <a:r>
              <a:rPr lang="ru-RU" sz="2400" b="1" dirty="0" err="1"/>
              <a:t>end</a:t>
            </a:r>
            <a:r>
              <a:rPr lang="ru-RU" sz="2400" b="1" dirty="0"/>
              <a:t>;</a:t>
            </a:r>
            <a:endParaRPr lang="ru-RU" sz="2400" dirty="0"/>
          </a:p>
          <a:p>
            <a:r>
              <a:rPr lang="ru-RU" sz="2400" b="1" dirty="0" err="1"/>
              <a:t>end</a:t>
            </a:r>
            <a:r>
              <a:rPr lang="ru-RU" sz="2400" b="1" dirty="0"/>
              <a:t>;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495800" y="925081"/>
            <a:ext cx="7590906" cy="916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Сколько звездочек напечатает эта процедура при вызове F(6)? В ответе запишите только целое число.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5800" y="182859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</a:t>
            </a:r>
            <a:r>
              <a:rPr lang="ru-RU" sz="2400" dirty="0">
                <a:solidFill>
                  <a:srgbClr val="FF0000"/>
                </a:solidFill>
              </a:rPr>
              <a:t>(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ru-RU" sz="2400" dirty="0">
                <a:solidFill>
                  <a:srgbClr val="FF0000"/>
                </a:solidFill>
              </a:rPr>
              <a:t>) = 1 при всех 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&lt;3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G(n) = G(n-1) + G(n - 2) + G(n - 2) </a:t>
            </a:r>
            <a:r>
              <a:rPr lang="en-US" sz="2400" dirty="0" err="1" smtClean="0">
                <a:solidFill>
                  <a:srgbClr val="FF0000"/>
                </a:solidFill>
              </a:rPr>
              <a:t>при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n </a:t>
            </a:r>
            <a:r>
              <a:rPr lang="en-US" sz="2400" dirty="0" smtClean="0">
                <a:solidFill>
                  <a:srgbClr val="FF0000"/>
                </a:solidFill>
              </a:rPr>
              <a:t>&lt; =</a:t>
            </a:r>
            <a:r>
              <a:rPr lang="ru-RU" sz="2400" dirty="0" smtClean="0">
                <a:solidFill>
                  <a:srgbClr val="FF0000"/>
                </a:solidFill>
              </a:rPr>
              <a:t>3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0575" y="2995219"/>
            <a:ext cx="364875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G(1) </a:t>
            </a:r>
            <a:r>
              <a:rPr lang="en-US" sz="2400" dirty="0"/>
              <a:t>= </a:t>
            </a:r>
            <a:r>
              <a:rPr lang="en-US" sz="2400" dirty="0" smtClean="0"/>
              <a:t>1</a:t>
            </a:r>
            <a:endParaRPr lang="ru-RU" sz="2400" dirty="0"/>
          </a:p>
          <a:p>
            <a:r>
              <a:rPr lang="en-US" sz="2400" dirty="0" smtClean="0"/>
              <a:t>G(2) </a:t>
            </a:r>
            <a:r>
              <a:rPr lang="en-US" sz="2400" dirty="0"/>
              <a:t>= </a:t>
            </a:r>
            <a:r>
              <a:rPr lang="en-US" sz="2400" dirty="0" smtClean="0"/>
              <a:t>1</a:t>
            </a:r>
            <a:endParaRPr lang="ru-RU" sz="2400" dirty="0"/>
          </a:p>
          <a:p>
            <a:r>
              <a:rPr lang="en-US" sz="2400" dirty="0" smtClean="0"/>
              <a:t>G(3) </a:t>
            </a:r>
            <a:r>
              <a:rPr lang="en-US" sz="2400" dirty="0"/>
              <a:t>= </a:t>
            </a:r>
            <a:r>
              <a:rPr lang="en-US" sz="2400" dirty="0" smtClean="0"/>
              <a:t>G(2) +</a:t>
            </a:r>
            <a:r>
              <a:rPr lang="en-US" sz="2400" dirty="0"/>
              <a:t>G </a:t>
            </a:r>
            <a:r>
              <a:rPr lang="en-US" sz="2400" dirty="0" smtClean="0"/>
              <a:t>(1) </a:t>
            </a:r>
            <a:r>
              <a:rPr lang="en-US" sz="2400" dirty="0"/>
              <a:t>+ </a:t>
            </a:r>
            <a:r>
              <a:rPr lang="en-US" sz="2400" dirty="0" smtClean="0"/>
              <a:t>G(1) </a:t>
            </a:r>
            <a:r>
              <a:rPr lang="en-US" sz="2400" dirty="0"/>
              <a:t>= </a:t>
            </a:r>
            <a:r>
              <a:rPr lang="en-US" sz="2400" dirty="0" smtClean="0"/>
              <a:t>3</a:t>
            </a:r>
            <a:endParaRPr lang="ru-RU" sz="2400" dirty="0"/>
          </a:p>
          <a:p>
            <a:r>
              <a:rPr lang="en-US" sz="2400" dirty="0" smtClean="0"/>
              <a:t>G(4) </a:t>
            </a:r>
            <a:r>
              <a:rPr lang="en-US" sz="2400" dirty="0"/>
              <a:t>= </a:t>
            </a:r>
            <a:r>
              <a:rPr lang="en-US" sz="2400" dirty="0" smtClean="0"/>
              <a:t>G(3) +(2) </a:t>
            </a:r>
            <a:r>
              <a:rPr lang="en-US" sz="2400" dirty="0"/>
              <a:t>+ </a:t>
            </a:r>
            <a:r>
              <a:rPr lang="en-US" sz="2400" dirty="0" smtClean="0"/>
              <a:t>G(2) </a:t>
            </a:r>
            <a:r>
              <a:rPr lang="en-US" sz="2400" dirty="0"/>
              <a:t>= </a:t>
            </a:r>
            <a:r>
              <a:rPr lang="en-US" sz="2400" dirty="0" smtClean="0"/>
              <a:t>5</a:t>
            </a:r>
            <a:endParaRPr lang="ru-RU" sz="2400" dirty="0"/>
          </a:p>
          <a:p>
            <a:r>
              <a:rPr lang="en-US" sz="2400" dirty="0" smtClean="0"/>
              <a:t>G(5) </a:t>
            </a:r>
            <a:r>
              <a:rPr lang="en-US" sz="2400" dirty="0"/>
              <a:t>= </a:t>
            </a:r>
            <a:r>
              <a:rPr lang="en-US" sz="2400" dirty="0" smtClean="0"/>
              <a:t>G(4) +(3) </a:t>
            </a:r>
            <a:r>
              <a:rPr lang="en-US" sz="2400" dirty="0"/>
              <a:t>+ </a:t>
            </a:r>
            <a:r>
              <a:rPr lang="en-US" sz="2400" dirty="0" smtClean="0"/>
              <a:t>G(3) </a:t>
            </a:r>
            <a:r>
              <a:rPr lang="en-US" sz="2400" dirty="0"/>
              <a:t>= </a:t>
            </a:r>
            <a:r>
              <a:rPr lang="en-US" sz="2400" dirty="0" smtClean="0"/>
              <a:t>11</a:t>
            </a:r>
            <a:endParaRPr lang="ru-RU" sz="2400" dirty="0"/>
          </a:p>
          <a:p>
            <a:r>
              <a:rPr lang="en-US" sz="2400" dirty="0" smtClean="0"/>
              <a:t>G(6) </a:t>
            </a:r>
            <a:r>
              <a:rPr lang="en-US" sz="2400" dirty="0"/>
              <a:t>= </a:t>
            </a:r>
            <a:r>
              <a:rPr lang="en-US" sz="2400" dirty="0" smtClean="0"/>
              <a:t>G(5) +(4) </a:t>
            </a:r>
            <a:r>
              <a:rPr lang="en-US" sz="2400" dirty="0"/>
              <a:t>+ </a:t>
            </a:r>
            <a:r>
              <a:rPr lang="en-US" sz="2400" dirty="0" smtClean="0"/>
              <a:t>G(4) </a:t>
            </a:r>
            <a:r>
              <a:rPr lang="en-US" sz="2400" dirty="0"/>
              <a:t>= </a:t>
            </a:r>
            <a:r>
              <a:rPr lang="en-US" sz="2400" dirty="0" smtClean="0"/>
              <a:t>21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0556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899073" y="6422852"/>
            <a:ext cx="218763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http://dvsschool.zz.mu/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318077" y="5889493"/>
            <a:ext cx="80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1122208" y="588949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120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024" y="925081"/>
            <a:ext cx="11886681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dirty="0"/>
              <a:t>Алгоритм вычисления значения функции F(n), где n – натуральное число,</a:t>
            </a:r>
            <a:endParaRPr lang="ru-RU" sz="2400" dirty="0"/>
          </a:p>
          <a:p>
            <a:r>
              <a:rPr lang="ru-RU" sz="2400" i="1" dirty="0"/>
              <a:t>задан следующими соотношениями:</a:t>
            </a:r>
            <a:endParaRPr lang="ru-RU" sz="2400" dirty="0"/>
          </a:p>
          <a:p>
            <a:r>
              <a:rPr lang="ru-RU" sz="2400" b="1" dirty="0"/>
              <a:t>F(1) = 1</a:t>
            </a:r>
            <a:endParaRPr lang="ru-RU" sz="2400" dirty="0"/>
          </a:p>
          <a:p>
            <a:r>
              <a:rPr lang="ru-RU" sz="2400" b="1" dirty="0"/>
              <a:t>F(n) = F(n–1) * n, при n &gt; 1</a:t>
            </a:r>
            <a:endParaRPr lang="ru-RU" sz="2400" dirty="0"/>
          </a:p>
          <a:p>
            <a:r>
              <a:rPr lang="ru-RU" sz="2400" i="1" dirty="0"/>
              <a:t>Чему равно значение функции F(5)?</a:t>
            </a:r>
            <a:endParaRPr lang="ru-RU" sz="2400" dirty="0"/>
          </a:p>
          <a:p>
            <a:r>
              <a:rPr lang="ru-RU" sz="2400" i="1" dirty="0"/>
              <a:t>В ответе запишите только целое число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71475" y="3629025"/>
            <a:ext cx="29001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F(1) = 1</a:t>
            </a:r>
            <a:endParaRPr lang="ru-RU" sz="2400" dirty="0"/>
          </a:p>
          <a:p>
            <a:r>
              <a:rPr lang="ru-RU" sz="2400" b="1" dirty="0" smtClean="0"/>
              <a:t>F(</a:t>
            </a:r>
            <a:r>
              <a:rPr lang="en-US" sz="2400" b="1" dirty="0" smtClean="0"/>
              <a:t>2</a:t>
            </a:r>
            <a:r>
              <a:rPr lang="ru-RU" sz="2400" b="1" dirty="0" smtClean="0"/>
              <a:t>) </a:t>
            </a:r>
            <a:r>
              <a:rPr lang="ru-RU" sz="2400" b="1" dirty="0"/>
              <a:t>= </a:t>
            </a:r>
            <a:r>
              <a:rPr lang="ru-RU" sz="2400" b="1" dirty="0" smtClean="0"/>
              <a:t>F(</a:t>
            </a:r>
            <a:r>
              <a:rPr lang="en-US" sz="2400" b="1" dirty="0" smtClean="0"/>
              <a:t>2</a:t>
            </a:r>
            <a:r>
              <a:rPr lang="ru-RU" sz="2400" b="1" dirty="0" smtClean="0"/>
              <a:t>–1</a:t>
            </a:r>
            <a:r>
              <a:rPr lang="ru-RU" sz="2400" b="1" dirty="0"/>
              <a:t>) * </a:t>
            </a:r>
            <a:r>
              <a:rPr lang="en-US" sz="2400" b="1" dirty="0" smtClean="0"/>
              <a:t>2 = 2</a:t>
            </a:r>
          </a:p>
          <a:p>
            <a:r>
              <a:rPr lang="ru-RU" sz="2400" b="1" dirty="0" smtClean="0"/>
              <a:t>F(</a:t>
            </a:r>
            <a:r>
              <a:rPr lang="en-US" sz="2400" b="1" dirty="0" smtClean="0"/>
              <a:t>3</a:t>
            </a:r>
            <a:r>
              <a:rPr lang="ru-RU" sz="2400" b="1" dirty="0" smtClean="0"/>
              <a:t>) </a:t>
            </a:r>
            <a:r>
              <a:rPr lang="ru-RU" sz="2400" b="1" dirty="0"/>
              <a:t>= </a:t>
            </a:r>
            <a:r>
              <a:rPr lang="ru-RU" sz="2400" b="1" dirty="0" smtClean="0"/>
              <a:t>F(</a:t>
            </a:r>
            <a:r>
              <a:rPr lang="en-US" sz="2400" b="1" dirty="0" smtClean="0"/>
              <a:t>3</a:t>
            </a:r>
            <a:r>
              <a:rPr lang="ru-RU" sz="2400" b="1" dirty="0" smtClean="0"/>
              <a:t>–1</a:t>
            </a:r>
            <a:r>
              <a:rPr lang="ru-RU" sz="2400" b="1" dirty="0"/>
              <a:t>) * </a:t>
            </a:r>
            <a:r>
              <a:rPr lang="en-US" sz="2400" b="1" dirty="0" smtClean="0"/>
              <a:t>3 </a:t>
            </a:r>
            <a:r>
              <a:rPr lang="en-US" sz="2400" b="1" dirty="0"/>
              <a:t>= </a:t>
            </a:r>
            <a:r>
              <a:rPr lang="en-US" sz="2400" b="1" dirty="0" smtClean="0"/>
              <a:t>6</a:t>
            </a:r>
            <a:endParaRPr lang="en-US" sz="2400" b="1" dirty="0"/>
          </a:p>
          <a:p>
            <a:r>
              <a:rPr lang="ru-RU" sz="2400" b="1" dirty="0" smtClean="0"/>
              <a:t>F(</a:t>
            </a:r>
            <a:r>
              <a:rPr lang="en-US" sz="2400" b="1" dirty="0" smtClean="0"/>
              <a:t>4</a:t>
            </a:r>
            <a:r>
              <a:rPr lang="ru-RU" sz="2400" b="1" dirty="0" smtClean="0"/>
              <a:t>) </a:t>
            </a:r>
            <a:r>
              <a:rPr lang="ru-RU" sz="2400" b="1" dirty="0"/>
              <a:t>= </a:t>
            </a:r>
            <a:r>
              <a:rPr lang="ru-RU" sz="2400" b="1" dirty="0" smtClean="0"/>
              <a:t>F(</a:t>
            </a:r>
            <a:r>
              <a:rPr lang="en-US" sz="2400" b="1" dirty="0" smtClean="0"/>
              <a:t>4</a:t>
            </a:r>
            <a:r>
              <a:rPr lang="ru-RU" sz="2400" b="1" dirty="0" smtClean="0"/>
              <a:t>–1</a:t>
            </a:r>
            <a:r>
              <a:rPr lang="ru-RU" sz="2400" b="1" dirty="0"/>
              <a:t>) * </a:t>
            </a:r>
            <a:r>
              <a:rPr lang="en-US" sz="2400" b="1" dirty="0" smtClean="0"/>
              <a:t>4 </a:t>
            </a:r>
            <a:r>
              <a:rPr lang="en-US" sz="2400" b="1" dirty="0"/>
              <a:t>= </a:t>
            </a:r>
            <a:r>
              <a:rPr lang="en-US" sz="2400" b="1" dirty="0" smtClean="0"/>
              <a:t>24</a:t>
            </a:r>
            <a:endParaRPr lang="en-US" sz="2400" b="1" dirty="0"/>
          </a:p>
          <a:p>
            <a:r>
              <a:rPr lang="ru-RU" sz="2400" b="1" dirty="0" smtClean="0"/>
              <a:t>F(</a:t>
            </a:r>
            <a:r>
              <a:rPr lang="en-US" sz="2400" b="1" dirty="0" smtClean="0"/>
              <a:t>5</a:t>
            </a:r>
            <a:r>
              <a:rPr lang="ru-RU" sz="2400" b="1" dirty="0" smtClean="0"/>
              <a:t>) </a:t>
            </a:r>
            <a:r>
              <a:rPr lang="ru-RU" sz="2400" b="1" dirty="0"/>
              <a:t>= </a:t>
            </a:r>
            <a:r>
              <a:rPr lang="ru-RU" sz="2400" b="1" dirty="0" smtClean="0"/>
              <a:t>F(</a:t>
            </a:r>
            <a:r>
              <a:rPr lang="en-US" sz="2400" b="1" dirty="0" smtClean="0"/>
              <a:t>5</a:t>
            </a:r>
            <a:r>
              <a:rPr lang="ru-RU" sz="2400" b="1" dirty="0" smtClean="0"/>
              <a:t>–1</a:t>
            </a:r>
            <a:r>
              <a:rPr lang="ru-RU" sz="2400" b="1" dirty="0"/>
              <a:t>) </a:t>
            </a:r>
            <a:r>
              <a:rPr lang="ru-RU" sz="2400" b="1" dirty="0" smtClean="0"/>
              <a:t>*</a:t>
            </a:r>
            <a:r>
              <a:rPr lang="en-US" sz="2400" b="1" dirty="0" smtClean="0"/>
              <a:t> 5= 120</a:t>
            </a:r>
            <a:endParaRPr lang="en-US" sz="2400" b="1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9827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899073" y="6422852"/>
            <a:ext cx="218763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http://dvsschool.zz.mu/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318077" y="5889493"/>
            <a:ext cx="80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1122208" y="58894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024" y="925081"/>
            <a:ext cx="11886681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dirty="0"/>
              <a:t>Алгоритм вычисления значений функций F(n) и G(n), где n – натуральное число, задан следующими соотношениями:</a:t>
            </a:r>
            <a:endParaRPr lang="ru-RU" sz="2400" dirty="0"/>
          </a:p>
          <a:p>
            <a:r>
              <a:rPr lang="ru-RU" sz="2400" b="1" i="1" dirty="0"/>
              <a:t>F(1) = 1; G(1) = 1;</a:t>
            </a:r>
            <a:endParaRPr lang="ru-RU" sz="2400" b="1" dirty="0"/>
          </a:p>
          <a:p>
            <a:r>
              <a:rPr lang="ru-RU" sz="2400" b="1" i="1" dirty="0"/>
              <a:t>F(n) = F(n – 1) – G(n – 1), </a:t>
            </a:r>
            <a:endParaRPr lang="ru-RU" sz="2400" b="1" dirty="0"/>
          </a:p>
          <a:p>
            <a:r>
              <a:rPr lang="en-US" sz="2400" b="1" i="1" dirty="0"/>
              <a:t>G(n) = F(n–1) + G(n – 1), </a:t>
            </a:r>
            <a:r>
              <a:rPr lang="ru-RU" sz="2400" b="1" i="1" dirty="0"/>
              <a:t>при</a:t>
            </a:r>
            <a:r>
              <a:rPr lang="en-US" sz="2400" b="1" i="1" dirty="0"/>
              <a:t> n &gt;=2</a:t>
            </a:r>
            <a:endParaRPr lang="ru-RU" sz="2400" b="1" dirty="0"/>
          </a:p>
          <a:p>
            <a:r>
              <a:rPr lang="ru-RU" sz="2400" i="1" dirty="0"/>
              <a:t>Чему равно значение величины F(5)/G(5)?</a:t>
            </a:r>
            <a:endParaRPr lang="ru-RU" sz="2400" dirty="0"/>
          </a:p>
          <a:p>
            <a:r>
              <a:rPr lang="ru-RU" sz="2400" i="1" dirty="0"/>
              <a:t>В ответе запишите только целое число.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71475" y="3629025"/>
            <a:ext cx="288572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F(</a:t>
            </a:r>
            <a:r>
              <a:rPr lang="en-US" sz="2400" b="1" dirty="0" smtClean="0"/>
              <a:t>2</a:t>
            </a:r>
            <a:r>
              <a:rPr lang="ru-RU" sz="2400" b="1" dirty="0" smtClean="0"/>
              <a:t>) </a:t>
            </a:r>
            <a:r>
              <a:rPr lang="ru-RU" sz="2400" b="1" dirty="0"/>
              <a:t>= F(1) </a:t>
            </a:r>
            <a:r>
              <a:rPr lang="en-US" sz="2400" b="1" dirty="0" smtClean="0"/>
              <a:t> - </a:t>
            </a:r>
            <a:r>
              <a:rPr lang="ru-RU" sz="2400" b="1" dirty="0"/>
              <a:t>G(1</a:t>
            </a:r>
            <a:r>
              <a:rPr lang="ru-RU" sz="2400" b="1" dirty="0" smtClean="0"/>
              <a:t>)</a:t>
            </a:r>
            <a:r>
              <a:rPr lang="en-US" sz="2400" b="1" dirty="0" smtClean="0"/>
              <a:t> </a:t>
            </a:r>
            <a:r>
              <a:rPr lang="en-US" sz="2400" b="1" i="1" dirty="0" smtClean="0"/>
              <a:t>= 0</a:t>
            </a:r>
            <a:r>
              <a:rPr lang="ru-RU" sz="2400" b="1" i="1" dirty="0" smtClean="0"/>
              <a:t> </a:t>
            </a:r>
            <a:endParaRPr lang="en-US" sz="2400" b="1" i="1" dirty="0" smtClean="0"/>
          </a:p>
          <a:p>
            <a:r>
              <a:rPr lang="ru-RU" sz="2400" b="1" dirty="0"/>
              <a:t>G</a:t>
            </a:r>
            <a:r>
              <a:rPr lang="ru-RU" sz="2400" b="1" dirty="0" smtClean="0"/>
              <a:t>(</a:t>
            </a:r>
            <a:r>
              <a:rPr lang="en-US" sz="2400" b="1" dirty="0" smtClean="0"/>
              <a:t>2</a:t>
            </a:r>
            <a:r>
              <a:rPr lang="ru-RU" sz="2400" b="1" dirty="0" smtClean="0"/>
              <a:t>) </a:t>
            </a:r>
            <a:r>
              <a:rPr lang="ru-RU" sz="2400" b="1" dirty="0"/>
              <a:t>= F(1</a:t>
            </a:r>
            <a:r>
              <a:rPr lang="ru-RU" sz="2400" b="1" dirty="0" smtClean="0"/>
              <a:t>)</a:t>
            </a:r>
            <a:r>
              <a:rPr lang="en-US" sz="2400" b="1" dirty="0" smtClean="0"/>
              <a:t> + </a:t>
            </a:r>
            <a:r>
              <a:rPr lang="ru-RU" sz="2400" b="1" dirty="0"/>
              <a:t>G(1)</a:t>
            </a:r>
            <a:r>
              <a:rPr lang="en-US" sz="2400" b="1" dirty="0" smtClean="0"/>
              <a:t> = 2</a:t>
            </a:r>
          </a:p>
          <a:p>
            <a:r>
              <a:rPr lang="ru-RU" sz="2400" b="1" dirty="0" smtClean="0"/>
              <a:t>F(</a:t>
            </a:r>
            <a:r>
              <a:rPr lang="en-US" sz="2400" b="1" dirty="0" smtClean="0"/>
              <a:t>3</a:t>
            </a:r>
            <a:r>
              <a:rPr lang="ru-RU" sz="2400" b="1" dirty="0" smtClean="0"/>
              <a:t>) </a:t>
            </a:r>
            <a:r>
              <a:rPr lang="ru-RU" sz="2400" b="1" dirty="0"/>
              <a:t>= </a:t>
            </a:r>
            <a:r>
              <a:rPr lang="ru-RU" sz="2400" b="1" dirty="0" smtClean="0"/>
              <a:t>F(</a:t>
            </a:r>
            <a:r>
              <a:rPr lang="en-US" sz="2400" b="1" dirty="0" smtClean="0"/>
              <a:t>2</a:t>
            </a:r>
            <a:r>
              <a:rPr lang="ru-RU" sz="2400" b="1" dirty="0" smtClean="0"/>
              <a:t>) </a:t>
            </a:r>
            <a:r>
              <a:rPr lang="en-US" sz="2400" b="1" dirty="0" smtClean="0"/>
              <a:t> </a:t>
            </a:r>
            <a:r>
              <a:rPr lang="en-US" sz="2400" b="1" dirty="0"/>
              <a:t>- </a:t>
            </a:r>
            <a:r>
              <a:rPr lang="ru-RU" sz="2400" b="1" dirty="0" smtClean="0"/>
              <a:t>G(</a:t>
            </a:r>
            <a:r>
              <a:rPr lang="en-US" sz="2400" b="1" dirty="0" smtClean="0"/>
              <a:t>2</a:t>
            </a:r>
            <a:r>
              <a:rPr lang="ru-RU" sz="2400" b="1" dirty="0" smtClean="0"/>
              <a:t>)</a:t>
            </a:r>
            <a:r>
              <a:rPr lang="en-US" sz="2400" b="1" dirty="0" smtClean="0"/>
              <a:t> = -2</a:t>
            </a:r>
            <a:endParaRPr lang="en-US" sz="2400" b="1" dirty="0"/>
          </a:p>
          <a:p>
            <a:r>
              <a:rPr lang="ru-RU" sz="2400" b="1" dirty="0"/>
              <a:t>G</a:t>
            </a:r>
            <a:r>
              <a:rPr lang="ru-RU" sz="2400" b="1" dirty="0" smtClean="0"/>
              <a:t>(</a:t>
            </a:r>
            <a:r>
              <a:rPr lang="en-US" sz="2400" b="1" dirty="0" smtClean="0"/>
              <a:t>3</a:t>
            </a:r>
            <a:r>
              <a:rPr lang="ru-RU" sz="2400" b="1" dirty="0" smtClean="0"/>
              <a:t>) </a:t>
            </a:r>
            <a:r>
              <a:rPr lang="ru-RU" sz="2400" b="1" dirty="0"/>
              <a:t>= </a:t>
            </a:r>
            <a:r>
              <a:rPr lang="ru-RU" sz="2400" b="1" dirty="0" smtClean="0"/>
              <a:t>F(</a:t>
            </a:r>
            <a:r>
              <a:rPr lang="en-US" sz="2400" b="1" dirty="0" smtClean="0"/>
              <a:t>2</a:t>
            </a:r>
            <a:r>
              <a:rPr lang="ru-RU" sz="2400" b="1" dirty="0" smtClean="0"/>
              <a:t>)</a:t>
            </a:r>
            <a:r>
              <a:rPr lang="en-US" sz="2400" b="1" dirty="0" smtClean="0"/>
              <a:t> </a:t>
            </a:r>
            <a:r>
              <a:rPr lang="en-US" sz="2400" b="1" dirty="0"/>
              <a:t>+ </a:t>
            </a:r>
            <a:r>
              <a:rPr lang="ru-RU" sz="2400" b="1" dirty="0" smtClean="0"/>
              <a:t>G(</a:t>
            </a:r>
            <a:r>
              <a:rPr lang="en-US" sz="2400" b="1" dirty="0" smtClean="0"/>
              <a:t>2</a:t>
            </a:r>
            <a:r>
              <a:rPr lang="ru-RU" sz="2400" b="1" dirty="0" smtClean="0"/>
              <a:t>)</a:t>
            </a:r>
            <a:r>
              <a:rPr lang="en-US" sz="2400" b="1" dirty="0" smtClean="0"/>
              <a:t> = 2</a:t>
            </a:r>
            <a:endParaRPr lang="en-US" sz="2400" b="1" dirty="0"/>
          </a:p>
          <a:p>
            <a:r>
              <a:rPr lang="ru-RU" sz="2400" b="1" dirty="0" smtClean="0"/>
              <a:t>F(</a:t>
            </a:r>
            <a:r>
              <a:rPr lang="en-US" sz="2400" b="1" dirty="0" smtClean="0"/>
              <a:t>4</a:t>
            </a:r>
            <a:r>
              <a:rPr lang="ru-RU" sz="2400" b="1" dirty="0" smtClean="0"/>
              <a:t>) </a:t>
            </a:r>
            <a:r>
              <a:rPr lang="ru-RU" sz="2400" b="1" dirty="0"/>
              <a:t>= </a:t>
            </a:r>
            <a:r>
              <a:rPr lang="ru-RU" sz="2400" b="1" dirty="0" smtClean="0"/>
              <a:t>F(</a:t>
            </a:r>
            <a:r>
              <a:rPr lang="en-US" sz="2400" b="1" dirty="0" smtClean="0"/>
              <a:t>3</a:t>
            </a:r>
            <a:r>
              <a:rPr lang="ru-RU" sz="2400" b="1" dirty="0" smtClean="0"/>
              <a:t>) </a:t>
            </a:r>
            <a:r>
              <a:rPr lang="en-US" sz="2400" b="1" dirty="0" smtClean="0"/>
              <a:t> </a:t>
            </a:r>
            <a:r>
              <a:rPr lang="en-US" sz="2400" b="1" dirty="0"/>
              <a:t>- </a:t>
            </a:r>
            <a:r>
              <a:rPr lang="ru-RU" sz="2400" b="1" dirty="0" smtClean="0"/>
              <a:t>G(</a:t>
            </a:r>
            <a:r>
              <a:rPr lang="en-US" sz="2400" b="1" dirty="0" smtClean="0"/>
              <a:t>3</a:t>
            </a:r>
            <a:r>
              <a:rPr lang="ru-RU" sz="2400" b="1" dirty="0" smtClean="0"/>
              <a:t>)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smtClean="0"/>
              <a:t>-4</a:t>
            </a:r>
            <a:endParaRPr lang="en-US" sz="2400" b="1" dirty="0"/>
          </a:p>
          <a:p>
            <a:r>
              <a:rPr lang="ru-RU" sz="2400" b="1" dirty="0" smtClean="0"/>
              <a:t>G(</a:t>
            </a:r>
            <a:r>
              <a:rPr lang="en-US" sz="2400" b="1" dirty="0" smtClean="0"/>
              <a:t>4</a:t>
            </a:r>
            <a:r>
              <a:rPr lang="ru-RU" sz="2400" b="1" dirty="0" smtClean="0"/>
              <a:t>) </a:t>
            </a:r>
            <a:r>
              <a:rPr lang="ru-RU" sz="2400" b="1" dirty="0"/>
              <a:t>= </a:t>
            </a:r>
            <a:r>
              <a:rPr lang="ru-RU" sz="2400" b="1" dirty="0" smtClean="0"/>
              <a:t>F(</a:t>
            </a:r>
            <a:r>
              <a:rPr lang="en-US" sz="2400" b="1" dirty="0" smtClean="0"/>
              <a:t>3</a:t>
            </a:r>
            <a:r>
              <a:rPr lang="ru-RU" sz="2400" b="1" dirty="0" smtClean="0"/>
              <a:t>)</a:t>
            </a:r>
            <a:r>
              <a:rPr lang="en-US" sz="2400" b="1" dirty="0" smtClean="0"/>
              <a:t> </a:t>
            </a:r>
            <a:r>
              <a:rPr lang="en-US" sz="2400" b="1" dirty="0"/>
              <a:t>+ </a:t>
            </a:r>
            <a:r>
              <a:rPr lang="ru-RU" sz="2400" b="1" dirty="0" smtClean="0"/>
              <a:t>G(</a:t>
            </a:r>
            <a:r>
              <a:rPr lang="en-US" sz="2400" b="1" dirty="0" smtClean="0"/>
              <a:t>3</a:t>
            </a:r>
            <a:r>
              <a:rPr lang="ru-RU" sz="2400" b="1" dirty="0" smtClean="0"/>
              <a:t>)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smtClean="0"/>
              <a:t>0</a:t>
            </a:r>
            <a:endParaRPr lang="en-US" sz="2400" b="1" dirty="0"/>
          </a:p>
          <a:p>
            <a:r>
              <a:rPr lang="ru-RU" sz="2400" b="1" dirty="0" smtClean="0"/>
              <a:t>F(</a:t>
            </a:r>
            <a:r>
              <a:rPr lang="en-US" sz="2400" b="1" dirty="0" smtClean="0"/>
              <a:t>5</a:t>
            </a:r>
            <a:r>
              <a:rPr lang="ru-RU" sz="2400" b="1" dirty="0" smtClean="0"/>
              <a:t>) </a:t>
            </a:r>
            <a:r>
              <a:rPr lang="ru-RU" sz="2400" b="1" dirty="0"/>
              <a:t>= </a:t>
            </a:r>
            <a:r>
              <a:rPr lang="ru-RU" sz="2400" b="1" dirty="0" smtClean="0"/>
              <a:t>F(</a:t>
            </a:r>
            <a:r>
              <a:rPr lang="en-US" sz="2400" b="1" dirty="0" smtClean="0"/>
              <a:t>4</a:t>
            </a:r>
            <a:r>
              <a:rPr lang="ru-RU" sz="2400" b="1" dirty="0" smtClean="0"/>
              <a:t>) </a:t>
            </a:r>
            <a:r>
              <a:rPr lang="en-US" sz="2400" b="1" dirty="0" smtClean="0"/>
              <a:t> </a:t>
            </a:r>
            <a:r>
              <a:rPr lang="en-US" sz="2400" b="1" dirty="0"/>
              <a:t>- </a:t>
            </a:r>
            <a:r>
              <a:rPr lang="ru-RU" sz="2400" b="1" dirty="0" smtClean="0"/>
              <a:t>G(</a:t>
            </a:r>
            <a:r>
              <a:rPr lang="en-US" sz="2400" b="1" dirty="0" smtClean="0"/>
              <a:t>4</a:t>
            </a:r>
            <a:r>
              <a:rPr lang="ru-RU" sz="2400" b="1" dirty="0" smtClean="0"/>
              <a:t>)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smtClean="0"/>
              <a:t>-4</a:t>
            </a:r>
            <a:endParaRPr lang="en-US" sz="2400" b="1" dirty="0"/>
          </a:p>
          <a:p>
            <a:r>
              <a:rPr lang="ru-RU" sz="2400" b="1" dirty="0" smtClean="0"/>
              <a:t>G(</a:t>
            </a:r>
            <a:r>
              <a:rPr lang="en-US" sz="2400" b="1" dirty="0" smtClean="0"/>
              <a:t>5</a:t>
            </a:r>
            <a:r>
              <a:rPr lang="ru-RU" sz="2400" b="1" dirty="0" smtClean="0"/>
              <a:t>) </a:t>
            </a:r>
            <a:r>
              <a:rPr lang="ru-RU" sz="2400" b="1" dirty="0"/>
              <a:t>= </a:t>
            </a:r>
            <a:r>
              <a:rPr lang="ru-RU" sz="2400" b="1" dirty="0" smtClean="0"/>
              <a:t>F(</a:t>
            </a:r>
            <a:r>
              <a:rPr lang="en-US" sz="2400" b="1" dirty="0" smtClean="0"/>
              <a:t>4</a:t>
            </a:r>
            <a:r>
              <a:rPr lang="ru-RU" sz="2400" b="1" dirty="0" smtClean="0"/>
              <a:t>)</a:t>
            </a:r>
            <a:r>
              <a:rPr lang="en-US" sz="2400" b="1" dirty="0" smtClean="0"/>
              <a:t> </a:t>
            </a:r>
            <a:r>
              <a:rPr lang="en-US" sz="2400" b="1" dirty="0"/>
              <a:t>+ </a:t>
            </a:r>
            <a:r>
              <a:rPr lang="ru-RU" sz="2400" b="1" dirty="0" smtClean="0"/>
              <a:t>G(</a:t>
            </a:r>
            <a:r>
              <a:rPr lang="en-US" sz="2400" b="1" dirty="0" smtClean="0"/>
              <a:t>4</a:t>
            </a:r>
            <a:r>
              <a:rPr lang="ru-RU" sz="2400" b="1" dirty="0" smtClean="0"/>
              <a:t>)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smtClean="0"/>
              <a:t>-4</a:t>
            </a:r>
            <a:endParaRPr lang="en-US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454488" y="4751184"/>
            <a:ext cx="2073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F(5)/G(5</a:t>
            </a:r>
            <a:r>
              <a:rPr lang="ru-RU" sz="2800" b="1" dirty="0" smtClean="0"/>
              <a:t>)</a:t>
            </a:r>
            <a:r>
              <a:rPr lang="en-US" sz="2800" b="1" dirty="0" smtClean="0"/>
              <a:t> = 1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43833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3050" y="2453570"/>
            <a:ext cx="9144000" cy="92470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массивами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матрицами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mou72.narod.ru/index_files/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538" y="239281"/>
            <a:ext cx="52578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899073" y="6422852"/>
            <a:ext cx="218763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http://dvsschool.zz.mu/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3378275"/>
            <a:ext cx="5715000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6488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899073" y="6422852"/>
            <a:ext cx="218763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http://dvsschool.zz.mu/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304925" y="67414"/>
            <a:ext cx="9144000" cy="92470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Немного теории…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11929"/>
              </p:ext>
            </p:extLst>
          </p:nvPr>
        </p:nvGraphicFramePr>
        <p:xfrm>
          <a:off x="3908771" y="4767950"/>
          <a:ext cx="3629024" cy="165490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07256">
                  <a:extLst>
                    <a:ext uri="{9D8B030D-6E8A-4147-A177-3AD203B41FA5}">
                      <a16:colId xmlns:a16="http://schemas.microsoft.com/office/drawing/2014/main" val="2039799544"/>
                    </a:ext>
                  </a:extLst>
                </a:gridCol>
                <a:gridCol w="907256">
                  <a:extLst>
                    <a:ext uri="{9D8B030D-6E8A-4147-A177-3AD203B41FA5}">
                      <a16:colId xmlns:a16="http://schemas.microsoft.com/office/drawing/2014/main" val="2354585435"/>
                    </a:ext>
                  </a:extLst>
                </a:gridCol>
                <a:gridCol w="907256">
                  <a:extLst>
                    <a:ext uri="{9D8B030D-6E8A-4147-A177-3AD203B41FA5}">
                      <a16:colId xmlns:a16="http://schemas.microsoft.com/office/drawing/2014/main" val="686959367"/>
                    </a:ext>
                  </a:extLst>
                </a:gridCol>
                <a:gridCol w="907256">
                  <a:extLst>
                    <a:ext uri="{9D8B030D-6E8A-4147-A177-3AD203B41FA5}">
                      <a16:colId xmlns:a16="http://schemas.microsoft.com/office/drawing/2014/main" val="3567131689"/>
                    </a:ext>
                  </a:extLst>
                </a:gridCol>
              </a:tblGrid>
              <a:tr h="40622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A[1</a:t>
                      </a:r>
                      <a:r>
                        <a:rPr lang="en-US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1]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9814867"/>
                  </a:ext>
                </a:extLst>
              </a:tr>
              <a:tr h="436227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A[</a:t>
                      </a: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</a:t>
                      </a: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0025852"/>
                  </a:ext>
                </a:extLst>
              </a:tr>
              <a:tr h="40622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A[</a:t>
                      </a: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</a:t>
                      </a: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2681333"/>
                  </a:ext>
                </a:extLst>
              </a:tr>
              <a:tr h="40622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A[</a:t>
                      </a: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4,4</a:t>
                      </a: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919818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9226" y="892948"/>
            <a:ext cx="12082774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Массив – это набор однотипных элементов, имеющих общее имя и расположенных в памяти рядом</a:t>
            </a:r>
            <a:endParaRPr kumimoji="0" lang="ru-RU" altLang="ru-RU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Для обращения к элементу массива используют квадратные скобки, запись  </a:t>
            </a:r>
            <a:r>
              <a:rPr kumimoji="0" lang="ru-RU" alt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A[i]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обозначает элемент массива </a:t>
            </a:r>
            <a:r>
              <a:rPr kumimoji="0" lang="ru-RU" alt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 номером (индексом)  </a:t>
            </a:r>
            <a:r>
              <a:rPr kumimoji="0" lang="ru-RU" alt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endParaRPr kumimoji="0" lang="ru-RU" altLang="ru-RU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Матрица (двухмерный массив) – это прямоугольная таблица однотипных элементов</a:t>
            </a:r>
            <a:endParaRPr kumimoji="0" lang="ru-RU" altLang="ru-RU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Если матрица имеет имя A, то обращение </a:t>
            </a:r>
            <a:r>
              <a:rPr kumimoji="0" lang="ru-RU" alt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A[</a:t>
            </a:r>
            <a:r>
              <a:rPr kumimoji="0" lang="ru-RU" altLang="ru-RU" sz="2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i,k</a:t>
            </a:r>
            <a:r>
              <a:rPr kumimoji="0" lang="ru-RU" alt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]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обозначает элемент, расположенный на пересечении строки </a:t>
            </a:r>
            <a:r>
              <a:rPr kumimoji="0" lang="ru-RU" alt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и столбца </a:t>
            </a:r>
            <a:r>
              <a:rPr kumimoji="0" lang="ru-RU" alt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k</a:t>
            </a:r>
            <a:endParaRPr kumimoji="0" lang="ru-RU" altLang="ru-RU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Элементы, у которых номера строки и столбца совпадают, расположены на главной диагонали</a:t>
            </a:r>
            <a:endParaRPr kumimoji="0" lang="ru-RU" altLang="ru-RU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59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858130"/>
            <a:ext cx="9144000" cy="92470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Демоверсии ФИПИ.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mou72.narod.ru/index_files/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538" y="239281"/>
            <a:ext cx="52578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899073" y="6422852"/>
            <a:ext cx="218763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http://dvsschool.zz.mu/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pic>
        <p:nvPicPr>
          <p:cNvPr id="2050" name="Picture 2" descr="Картинки по запросу ФИП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16291" y="2881230"/>
            <a:ext cx="4743450" cy="2952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0103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899073" y="6422852"/>
            <a:ext cx="218763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http://dvsschool.zz.mu/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304925" y="67414"/>
            <a:ext cx="9144000" cy="92470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Немного теории…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4379" y="992119"/>
            <a:ext cx="12192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Выше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главной диагонали расположены элементы, у которых номер строки 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меньше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номера столбца: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632913"/>
              </p:ext>
            </p:extLst>
          </p:nvPr>
        </p:nvGraphicFramePr>
        <p:xfrm>
          <a:off x="2930725" y="1804067"/>
          <a:ext cx="5071180" cy="14020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66982">
                  <a:extLst>
                    <a:ext uri="{9D8B030D-6E8A-4147-A177-3AD203B41FA5}">
                      <a16:colId xmlns:a16="http://schemas.microsoft.com/office/drawing/2014/main" val="1425307623"/>
                    </a:ext>
                  </a:extLst>
                </a:gridCol>
                <a:gridCol w="1268608">
                  <a:extLst>
                    <a:ext uri="{9D8B030D-6E8A-4147-A177-3AD203B41FA5}">
                      <a16:colId xmlns:a16="http://schemas.microsoft.com/office/drawing/2014/main" val="2428277139"/>
                    </a:ext>
                  </a:extLst>
                </a:gridCol>
                <a:gridCol w="1266982">
                  <a:extLst>
                    <a:ext uri="{9D8B030D-6E8A-4147-A177-3AD203B41FA5}">
                      <a16:colId xmlns:a16="http://schemas.microsoft.com/office/drawing/2014/main" val="3729119131"/>
                    </a:ext>
                  </a:extLst>
                </a:gridCol>
                <a:gridCol w="1268608">
                  <a:extLst>
                    <a:ext uri="{9D8B030D-6E8A-4147-A177-3AD203B41FA5}">
                      <a16:colId xmlns:a16="http://schemas.microsoft.com/office/drawing/2014/main" val="8551277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A[1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,2</a:t>
                      </a: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7313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A[1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A[1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0318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A[2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,3</a:t>
                      </a: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A[2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1456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A[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</a:t>
                      </a: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1516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103795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27798" y="3342169"/>
            <a:ext cx="1170752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 Ниже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главной диагонали расположены элементы, у которых номер строки 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больше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номера столбца: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927713"/>
              </p:ext>
            </p:extLst>
          </p:nvPr>
        </p:nvGraphicFramePr>
        <p:xfrm>
          <a:off x="3248359" y="4436576"/>
          <a:ext cx="5071180" cy="141411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66982">
                  <a:extLst>
                    <a:ext uri="{9D8B030D-6E8A-4147-A177-3AD203B41FA5}">
                      <a16:colId xmlns:a16="http://schemas.microsoft.com/office/drawing/2014/main" val="3091144208"/>
                    </a:ext>
                  </a:extLst>
                </a:gridCol>
                <a:gridCol w="1268608">
                  <a:extLst>
                    <a:ext uri="{9D8B030D-6E8A-4147-A177-3AD203B41FA5}">
                      <a16:colId xmlns:a16="http://schemas.microsoft.com/office/drawing/2014/main" val="3550670039"/>
                    </a:ext>
                  </a:extLst>
                </a:gridCol>
                <a:gridCol w="1266982">
                  <a:extLst>
                    <a:ext uri="{9D8B030D-6E8A-4147-A177-3AD203B41FA5}">
                      <a16:colId xmlns:a16="http://schemas.microsoft.com/office/drawing/2014/main" val="1884554887"/>
                    </a:ext>
                  </a:extLst>
                </a:gridCol>
                <a:gridCol w="1268608">
                  <a:extLst>
                    <a:ext uri="{9D8B030D-6E8A-4147-A177-3AD203B41FA5}">
                      <a16:colId xmlns:a16="http://schemas.microsoft.com/office/drawing/2014/main" val="1769117462"/>
                    </a:ext>
                  </a:extLst>
                </a:gridCol>
              </a:tblGrid>
              <a:tr h="19205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7732850"/>
                  </a:ext>
                </a:extLst>
              </a:tr>
              <a:tr h="35453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A[2,1]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370032"/>
                  </a:ext>
                </a:extLst>
              </a:tr>
              <a:tr h="35453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A[3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A[3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0114904"/>
                  </a:ext>
                </a:extLst>
              </a:tr>
              <a:tr h="35453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A[4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A[4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A[4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,3</a:t>
                      </a: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1742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86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899073" y="6422852"/>
            <a:ext cx="218763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http://dvsschool.zz.mu/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8172" y="820253"/>
            <a:ext cx="11868534" cy="431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программе описан одномерный целочисленный массив с индексами от 0 до 10. Ниже представлен фрагмент программы, обрабатывающей данный массив: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s:=0;</a:t>
            </a: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n:=10;</a:t>
            </a: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for i:=0 to n-2 do begin</a:t>
            </a: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s:=s+A[i]-A[i+2]</a:t>
            </a: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end; </a:t>
            </a: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начале выполнения этого фрагмента в массиве находились </a:t>
            </a:r>
            <a:r>
              <a:rPr lang="ru-RU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трёхзначные натуральные числа</a:t>
            </a:r>
            <a:r>
              <a:rPr lang="ru-RU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Какое </a:t>
            </a:r>
            <a:r>
              <a:rPr lang="ru-RU" sz="24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наибольшее</a:t>
            </a:r>
            <a:r>
              <a:rPr lang="ru-RU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значение может иметь переменная s после выполнения данной программы?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04439" y="5010567"/>
            <a:ext cx="6096000" cy="17774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7540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 := 0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7540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 := s + A[0] – A[2]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7540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 := s + A[1] – A[3]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7540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 := s + A[2] – A[4]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11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899073" y="6422852"/>
            <a:ext cx="218763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http://dvsschool.zz.mu/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9297" y="270262"/>
            <a:ext cx="4806215" cy="22159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:=0;</a:t>
            </a: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n:=10;</a:t>
            </a: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for i:=0 to n-2 do begin</a:t>
            </a: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s:=s+A[i]-A[i+2]</a:t>
            </a: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end; </a:t>
            </a: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9298" y="2486253"/>
            <a:ext cx="1158939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7540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 := 0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7540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 := </a:t>
            </a:r>
            <a:r>
              <a:rPr lang="ru-RU" sz="2400" b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400" b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A[0] – A[2]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7540">
              <a:lnSpc>
                <a:spcPct val="115000"/>
              </a:lnSpc>
            </a:pPr>
            <a:r>
              <a:rPr lang="en-US" sz="24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 := A[0</a:t>
            </a:r>
            <a:r>
              <a:rPr lang="en-US" sz="2400" b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ru-RU" sz="2400" b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A[2</a:t>
            </a:r>
            <a:r>
              <a:rPr lang="en-US" sz="2400" b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A[1] – A[3]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7540">
              <a:lnSpc>
                <a:spcPct val="115000"/>
              </a:lnSpc>
            </a:pPr>
            <a:r>
              <a:rPr lang="en-US" sz="24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 := A[0]</a:t>
            </a:r>
            <a:r>
              <a:rPr lang="ru-RU" sz="24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– A[2]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+ A[1] – A[3</a:t>
            </a:r>
            <a:r>
              <a:rPr lang="en-US" sz="2400" b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A[2] – A[4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ru-RU" sz="2400" b="1" dirty="0" smtClean="0">
              <a:solidFill>
                <a:srgbClr val="FF0000"/>
              </a:solidFill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7540">
              <a:lnSpc>
                <a:spcPct val="115000"/>
              </a:lnSpc>
            </a:pPr>
            <a:r>
              <a:rPr lang="en-US" sz="24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 := A[0]</a:t>
            </a:r>
            <a:r>
              <a:rPr lang="ru-RU" sz="24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– A[2]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+ A[1] – A[3]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A[2] – A[4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A[</a:t>
            </a:r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A[</a:t>
            </a:r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940519" y="4247095"/>
            <a:ext cx="962525" cy="371427"/>
            <a:chOff x="3003083" y="5413356"/>
            <a:chExt cx="962525" cy="371427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 flipH="1">
              <a:off x="3003083" y="5449877"/>
              <a:ext cx="837398" cy="2983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H="1" flipV="1">
              <a:off x="3003083" y="5413356"/>
              <a:ext cx="962525" cy="37142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15"/>
          <p:cNvGrpSpPr/>
          <p:nvPr/>
        </p:nvGrpSpPr>
        <p:grpSpPr>
          <a:xfrm>
            <a:off x="6615764" y="4247093"/>
            <a:ext cx="962525" cy="371427"/>
            <a:chOff x="3003083" y="5413356"/>
            <a:chExt cx="962525" cy="371427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3003083" y="5449877"/>
              <a:ext cx="837398" cy="2983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H="1" flipV="1">
              <a:off x="3003083" y="5413356"/>
              <a:ext cx="962525" cy="37142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/>
          <p:cNvGrpSpPr/>
          <p:nvPr/>
        </p:nvGrpSpPr>
        <p:grpSpPr>
          <a:xfrm>
            <a:off x="5396858" y="4283614"/>
            <a:ext cx="962525" cy="371427"/>
            <a:chOff x="3003083" y="5413356"/>
            <a:chExt cx="962525" cy="371427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3003083" y="5449877"/>
              <a:ext cx="837398" cy="2983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H="1" flipV="1">
              <a:off x="3003083" y="5413356"/>
              <a:ext cx="962525" cy="37142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21"/>
          <p:cNvGrpSpPr/>
          <p:nvPr/>
        </p:nvGrpSpPr>
        <p:grpSpPr>
          <a:xfrm>
            <a:off x="9187604" y="4247093"/>
            <a:ext cx="962525" cy="371427"/>
            <a:chOff x="3003083" y="5413356"/>
            <a:chExt cx="962525" cy="371427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 flipH="1">
              <a:off x="3003083" y="5449877"/>
              <a:ext cx="837398" cy="2983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H="1" flipV="1">
              <a:off x="3003083" y="5413356"/>
              <a:ext cx="962525" cy="37142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Прямоугольник 24"/>
          <p:cNvSpPr/>
          <p:nvPr/>
        </p:nvSpPr>
        <p:spPr>
          <a:xfrm>
            <a:off x="311218" y="4840043"/>
            <a:ext cx="11775488" cy="916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начение </a:t>
            </a:r>
            <a:r>
              <a:rPr lang="en-US" sz="24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всегда будет равно сумме двух первых элементов массива минус сумма двух последних элементов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3780" y="5633595"/>
            <a:ext cx="11712925" cy="88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 числа – трёхзначные, то есть принадлежат отрезку [100;999]</a:t>
            </a:r>
          </a:p>
          <a:p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Максимальное значение </a:t>
            </a:r>
            <a:r>
              <a:rPr lang="en-US" sz="2400" b="1" dirty="0" smtClean="0">
                <a:latin typeface="Courier New" panose="02070309020205020404" pitchFamily="49" charset="0"/>
                <a:ea typeface="Calibri" panose="020F0502020204030204" pitchFamily="34" charset="0"/>
              </a:rPr>
              <a:t>s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равно 999 + 999 – 100 – 100 = 1798</a:t>
            </a:r>
            <a:endParaRPr lang="ru-RU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10318077" y="5889493"/>
            <a:ext cx="80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11122208" y="588949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1798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51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899073" y="6422852"/>
            <a:ext cx="218763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http://dvsschool.zz.mu/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2670" y="822857"/>
            <a:ext cx="11984036" cy="559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программе используется одномерный целочисленный массив A с индексами от 0 до 9. Значения элементов равны 6; 9; 7; 2; 1; 5; 0; 3; 4; 8 соответственно, т.е. A[0] = 6; A[1] = 9 и т.д.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Определите значение переменной </a:t>
            </a:r>
            <a:r>
              <a:rPr lang="ru-RU" sz="24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после выполнения следующего фрагмента программы, записанного ниже на разных языках программирования.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 := 0;</a:t>
            </a: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2400" b="1" dirty="0" err="1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:= 1 to 9 do</a:t>
            </a: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if A[i-1] &lt; A[</a:t>
            </a:r>
            <a:r>
              <a:rPr lang="en-US" sz="2400" b="1" dirty="0" err="1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 then begin</a:t>
            </a: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c := c + 1;</a:t>
            </a: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t := A[</a:t>
            </a:r>
            <a:r>
              <a:rPr lang="en-US" sz="2400" b="1" dirty="0" err="1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];</a:t>
            </a: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A[</a:t>
            </a:r>
            <a:r>
              <a:rPr lang="en-US" sz="2400" b="1" dirty="0" err="1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 := A[i-1];</a:t>
            </a: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A[i-1] := t</a:t>
            </a: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end; </a:t>
            </a:r>
            <a:endParaRPr lang="ru-RU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9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899073" y="6422852"/>
            <a:ext cx="218763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http://dvsschool.zz.mu/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2670" y="822857"/>
            <a:ext cx="5614736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:= 0;</a:t>
            </a: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2400" b="1" dirty="0" err="1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:= 1 to 9 do</a:t>
            </a: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if A[i-1] &lt; A[</a:t>
            </a:r>
            <a:r>
              <a:rPr lang="en-US" sz="2400" b="1" dirty="0" err="1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 then begin</a:t>
            </a: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c := c + 1;</a:t>
            </a: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t := A[</a:t>
            </a:r>
            <a:r>
              <a:rPr lang="en-US" sz="2400" b="1" dirty="0" err="1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];</a:t>
            </a: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A[</a:t>
            </a:r>
            <a:r>
              <a:rPr lang="en-US" sz="2400" b="1" dirty="0" err="1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 := A[i-1];</a:t>
            </a: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A[i-1] := t</a:t>
            </a: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end; </a:t>
            </a:r>
            <a:endParaRPr lang="ru-RU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26383" y="820253"/>
            <a:ext cx="3738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6   9   7   2   1   5   0   3    4   </a:t>
            </a:r>
            <a:r>
              <a:rPr lang="ru-RU" sz="2400" b="1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74053" y="1142692"/>
            <a:ext cx="4639377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7540" indent="261620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FF0000"/>
                </a:solidFill>
              </a:rPr>
              <a:t>9 </a:t>
            </a:r>
            <a:r>
              <a:rPr lang="ru-RU" sz="2400" b="1" i="1" dirty="0" smtClean="0">
                <a:solidFill>
                  <a:srgbClr val="FF0000"/>
                </a:solidFill>
              </a:rPr>
              <a:t>  6   </a:t>
            </a:r>
            <a:r>
              <a:rPr lang="ru-RU" sz="2400" b="1" i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ru-RU" sz="2400" b="1" i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2 1 5 0 3 4 8</a:t>
            </a:r>
            <a:endParaRPr lang="ru-RU" sz="2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574053" y="1465131"/>
            <a:ext cx="4639377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7540" indent="261620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/>
              <a:t>9 </a:t>
            </a:r>
            <a:r>
              <a:rPr lang="ru-RU" sz="2400" b="1" i="1" dirty="0" smtClean="0"/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7   </a:t>
            </a:r>
            <a:r>
              <a:rPr lang="ru-RU" sz="2400" b="1" i="1" dirty="0" smtClean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ru-RU" sz="2400" b="1" i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2 1 5 0 3 4 8</a:t>
            </a:r>
            <a:endParaRPr lang="ru-RU" sz="2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74052" y="1825796"/>
            <a:ext cx="4639377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7540" indent="261620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/>
              <a:t>9 </a:t>
            </a:r>
            <a:r>
              <a:rPr lang="ru-RU" sz="2400" b="1" i="1" dirty="0" smtClean="0"/>
              <a:t> 7</a:t>
            </a:r>
            <a:r>
              <a:rPr lang="ru-RU" sz="2400" b="1" i="1" dirty="0" smtClean="0">
                <a:solidFill>
                  <a:srgbClr val="FF0000"/>
                </a:solidFill>
              </a:rPr>
              <a:t>   </a:t>
            </a:r>
            <a:r>
              <a:rPr lang="ru-RU" sz="2400" b="1" i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2400" b="1" i="1" dirty="0" smtClean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400" b="1" i="1" dirty="0" smtClean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1 5 0 3 4 8</a:t>
            </a:r>
            <a:endParaRPr lang="ru-RU" sz="2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574051" y="2101057"/>
            <a:ext cx="4639377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7540" indent="261620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/>
              <a:t>9 </a:t>
            </a:r>
            <a:r>
              <a:rPr lang="ru-RU" sz="2400" b="1" i="1" dirty="0" smtClean="0"/>
              <a:t> 7   </a:t>
            </a:r>
            <a:r>
              <a:rPr lang="ru-RU" sz="2400" b="1" i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6 2</a:t>
            </a:r>
            <a:r>
              <a:rPr lang="ru-RU" sz="2400" b="1" i="1" dirty="0" smtClean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5 1</a:t>
            </a:r>
            <a:r>
              <a:rPr lang="ru-RU" sz="2400" b="1" i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0 3 4 8</a:t>
            </a:r>
            <a:endParaRPr lang="ru-RU" sz="2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574050" y="2502525"/>
            <a:ext cx="4639377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7540" indent="261620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/>
              <a:t>9 </a:t>
            </a:r>
            <a:r>
              <a:rPr lang="ru-RU" sz="2400" b="1" i="1" dirty="0" smtClean="0"/>
              <a:t> 7   </a:t>
            </a:r>
            <a:r>
              <a:rPr lang="ru-RU" sz="2400" b="1" i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6 2</a:t>
            </a:r>
            <a:r>
              <a:rPr lang="ru-RU" sz="2400" b="1" i="1" dirty="0" smtClean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2400" b="1" i="1" dirty="0" smtClean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1 0 </a:t>
            </a:r>
            <a:r>
              <a:rPr lang="ru-RU" sz="2400" b="1" i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3 4 8</a:t>
            </a:r>
            <a:endParaRPr lang="ru-RU" sz="2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574049" y="2877620"/>
            <a:ext cx="4639377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7540" indent="261620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/>
              <a:t>9 </a:t>
            </a:r>
            <a:r>
              <a:rPr lang="ru-RU" sz="2400" b="1" i="1" dirty="0" smtClean="0"/>
              <a:t> 7   </a:t>
            </a:r>
            <a:r>
              <a:rPr lang="ru-RU" sz="2400" b="1" i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6 2</a:t>
            </a:r>
            <a:r>
              <a:rPr lang="ru-RU" sz="2400" b="1" i="1" dirty="0" smtClean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2400" b="1" i="1" dirty="0" smtClean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ru-RU" sz="2400" b="1" i="1" dirty="0" smtClean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400" b="1" i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2400" b="1" i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4 8</a:t>
            </a:r>
            <a:endParaRPr lang="ru-RU" sz="2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574049" y="3204089"/>
            <a:ext cx="4639377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7540" indent="261620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/>
              <a:t>9 </a:t>
            </a:r>
            <a:r>
              <a:rPr lang="ru-RU" sz="2400" b="1" i="1" dirty="0" smtClean="0"/>
              <a:t> 7   </a:t>
            </a:r>
            <a:r>
              <a:rPr lang="ru-RU" sz="2400" b="1" i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6 2</a:t>
            </a:r>
            <a:r>
              <a:rPr lang="ru-RU" sz="2400" b="1" i="1" dirty="0" smtClean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2400" b="1" i="1" dirty="0" smtClean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1 3 </a:t>
            </a:r>
            <a:r>
              <a:rPr lang="ru-RU" sz="2400" b="1" i="1" dirty="0" smtClean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400" b="1" i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2400" b="1" i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ru-RU" sz="2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574048" y="3590853"/>
            <a:ext cx="4639377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7540" indent="261620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/>
              <a:t>9 </a:t>
            </a:r>
            <a:r>
              <a:rPr lang="ru-RU" sz="2400" b="1" i="1" dirty="0" smtClean="0"/>
              <a:t> 7   </a:t>
            </a:r>
            <a:r>
              <a:rPr lang="ru-RU" sz="2400" b="1" i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6 2</a:t>
            </a:r>
            <a:r>
              <a:rPr lang="ru-RU" sz="2400" b="1" i="1" dirty="0" smtClean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2400" b="1" i="1" dirty="0" smtClean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1 3 4 </a:t>
            </a:r>
            <a:r>
              <a:rPr lang="ru-RU" sz="2400" b="1" i="1" dirty="0" smtClean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2400" b="1" i="1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ru-RU" sz="24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08433" y="4307120"/>
            <a:ext cx="4978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было сделано 6 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перестановок.</a:t>
            </a:r>
            <a:endParaRPr lang="ru-RU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10318077" y="5889493"/>
            <a:ext cx="80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11122208" y="58894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5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899073" y="6422852"/>
            <a:ext cx="218763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http://dvsschool.zz.mu/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318077" y="5889493"/>
            <a:ext cx="80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11122208" y="58894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0046" y="291220"/>
            <a:ext cx="972902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программе используется одномерный целочисленный массив A с индексами от 1 до 25. Ниже представлен фрагмент программы, в котором задаются значения элементов: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4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:= 25;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A[1]:=</a:t>
            </a:r>
            <a:r>
              <a:rPr lang="ru-RU" sz="24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for i:= 2 to n do begin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A[</a:t>
            </a:r>
            <a:r>
              <a:rPr lang="en-US" sz="2400" b="1" dirty="0" err="1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]:= 2*A[</a:t>
            </a:r>
            <a:r>
              <a:rPr lang="en-US" sz="2400" b="1" dirty="0" err="1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–1] mod 10;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end; 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Чему будет равно значение A[25] после выполнения фрагмента программы?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81008" y="4400037"/>
            <a:ext cx="7918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Внутри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цикла берется остаток от деления  </a:t>
            </a:r>
            <a:r>
              <a:rPr lang="ru-RU" sz="2400" b="1" dirty="0">
                <a:latin typeface="Courier New" panose="02070309020205020404" pitchFamily="49" charset="0"/>
                <a:ea typeface="Calibri" panose="020F0502020204030204" pitchFamily="34" charset="0"/>
              </a:rPr>
              <a:t>2*</a:t>
            </a:r>
            <a:r>
              <a:rPr lang="en-US" sz="2400" b="1" dirty="0">
                <a:latin typeface="Courier New" panose="02070309020205020404" pitchFamily="49" charset="0"/>
                <a:ea typeface="Calibri" panose="020F0502020204030204" pitchFamily="34" charset="0"/>
              </a:rPr>
              <a:t>A</a:t>
            </a:r>
            <a:r>
              <a:rPr lang="ru-RU" sz="2400" b="1" dirty="0">
                <a:latin typeface="Courier New" panose="02070309020205020404" pitchFamily="49" charset="0"/>
                <a:ea typeface="Calibri" panose="020F0502020204030204" pitchFamily="34" charset="0"/>
              </a:rPr>
              <a:t>[</a:t>
            </a:r>
            <a:r>
              <a:rPr lang="en-US" sz="2400" b="1" dirty="0" err="1">
                <a:latin typeface="Courier New" panose="02070309020205020404" pitchFamily="49" charset="0"/>
                <a:ea typeface="Calibri" panose="020F0502020204030204" pitchFamily="34" charset="0"/>
              </a:rPr>
              <a:t>i</a:t>
            </a:r>
            <a:r>
              <a:rPr lang="ru-RU" sz="2400" b="1" dirty="0">
                <a:latin typeface="Courier New" panose="02070309020205020404" pitchFamily="49" charset="0"/>
                <a:ea typeface="Calibri" panose="020F0502020204030204" pitchFamily="34" charset="0"/>
              </a:rPr>
              <a:t>–1]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10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0046" y="4861702"/>
            <a:ext cx="52180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2, 4, 8, 16, 32, 64, 128, 256, 512, 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1024… 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464186" y="5152912"/>
            <a:ext cx="4055277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7540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</a:rPr>
              <a:t>2, 4, 8, 6</a:t>
            </a:r>
            <a:r>
              <a:rPr lang="ru-RU" sz="2400" dirty="0"/>
              <a:t>,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 4, 8, 6, 2, 4, …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0046" y="5526258"/>
            <a:ext cx="11832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Таких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полных групп в массиве с 25 элементами будет </a:t>
            </a:r>
            <a:r>
              <a:rPr lang="ru-RU" sz="24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div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 эти 6 групп займут первые 24 элемента, а 25-м будет первый элемент в четвёрке, то есть 2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8569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899073" y="6422852"/>
            <a:ext cx="218763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http://dvsschool.zz.mu/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318077" y="5889493"/>
            <a:ext cx="80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11122208" y="588949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06" y="820253"/>
            <a:ext cx="11925300" cy="333375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512658" y="5971507"/>
            <a:ext cx="73864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chemeClr val="bg1">
                    <a:lumMod val="75000"/>
                  </a:schemeClr>
                </a:solidFill>
              </a:rPr>
              <a:t>Источник: Решение </a:t>
            </a:r>
            <a:r>
              <a:rPr lang="ru-RU" sz="1400" i="1" dirty="0">
                <a:solidFill>
                  <a:schemeClr val="bg1">
                    <a:lumMod val="75000"/>
                  </a:schemeClr>
                </a:solidFill>
              </a:rPr>
              <a:t>типовых </a:t>
            </a:r>
            <a:r>
              <a:rPr lang="ru-RU" sz="1400" i="1" dirty="0" err="1">
                <a:solidFill>
                  <a:schemeClr val="bg1">
                    <a:lumMod val="75000"/>
                  </a:schemeClr>
                </a:solidFill>
              </a:rPr>
              <a:t>экзам</a:t>
            </a:r>
            <a:r>
              <a:rPr lang="ru-RU" sz="1400" i="1" dirty="0">
                <a:solidFill>
                  <a:schemeClr val="bg1">
                    <a:lumMod val="75000"/>
                  </a:schemeClr>
                </a:solidFill>
              </a:rPr>
              <a:t>. зад. по </a:t>
            </a:r>
            <a:r>
              <a:rPr lang="ru-RU" sz="1400" i="1" dirty="0" err="1">
                <a:solidFill>
                  <a:schemeClr val="bg1">
                    <a:lumMod val="75000"/>
                  </a:schemeClr>
                </a:solidFill>
              </a:rPr>
              <a:t>информатике_Дергачева</a:t>
            </a:r>
            <a:r>
              <a:rPr lang="ru-RU" sz="1400" i="1" dirty="0">
                <a:solidFill>
                  <a:schemeClr val="bg1">
                    <a:lumMod val="75000"/>
                  </a:schemeClr>
                </a:solidFill>
              </a:rPr>
              <a:t> Л.М</a:t>
            </a:r>
          </a:p>
        </p:txBody>
      </p:sp>
    </p:spTree>
    <p:extLst>
      <p:ext uri="{BB962C8B-B14F-4D97-AF65-F5344CB8AC3E}">
        <p14:creationId xmlns:p14="http://schemas.microsoft.com/office/powerpoint/2010/main" val="80861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899073" y="6422852"/>
            <a:ext cx="218763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http://dvsschool.zz.mu/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318077" y="5889493"/>
            <a:ext cx="80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11122208" y="58894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2658" y="5971507"/>
            <a:ext cx="73864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chemeClr val="bg1">
                    <a:lumMod val="75000"/>
                  </a:schemeClr>
                </a:solidFill>
              </a:rPr>
              <a:t>Источник: Решение </a:t>
            </a:r>
            <a:r>
              <a:rPr lang="ru-RU" sz="1400" i="1" dirty="0">
                <a:solidFill>
                  <a:schemeClr val="bg1">
                    <a:lumMod val="75000"/>
                  </a:schemeClr>
                </a:solidFill>
              </a:rPr>
              <a:t>типовых </a:t>
            </a:r>
            <a:r>
              <a:rPr lang="ru-RU" sz="1400" i="1" dirty="0" err="1">
                <a:solidFill>
                  <a:schemeClr val="bg1">
                    <a:lumMod val="75000"/>
                  </a:schemeClr>
                </a:solidFill>
              </a:rPr>
              <a:t>экзам</a:t>
            </a:r>
            <a:r>
              <a:rPr lang="ru-RU" sz="1400" i="1" dirty="0">
                <a:solidFill>
                  <a:schemeClr val="bg1">
                    <a:lumMod val="75000"/>
                  </a:schemeClr>
                </a:solidFill>
              </a:rPr>
              <a:t>. зад. по </a:t>
            </a:r>
            <a:r>
              <a:rPr lang="ru-RU" sz="1400" i="1" dirty="0" err="1">
                <a:solidFill>
                  <a:schemeClr val="bg1">
                    <a:lumMod val="75000"/>
                  </a:schemeClr>
                </a:solidFill>
              </a:rPr>
              <a:t>информатике_Дергачева</a:t>
            </a:r>
            <a:r>
              <a:rPr lang="ru-RU" sz="1400" i="1" dirty="0">
                <a:solidFill>
                  <a:schemeClr val="bg1">
                    <a:lumMod val="75000"/>
                  </a:schemeClr>
                </a:solidFill>
              </a:rPr>
              <a:t> Л.М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47106" y="820253"/>
            <a:ext cx="12039600" cy="2676525"/>
            <a:chOff x="47106" y="820253"/>
            <a:chExt cx="12039600" cy="267652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06" y="820253"/>
              <a:ext cx="12039600" cy="2676525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786213" y="3273039"/>
              <a:ext cx="777667" cy="2237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4447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899073" y="6422852"/>
            <a:ext cx="218763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http://dvsschool.zz.mu/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318077" y="5889493"/>
            <a:ext cx="80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11122208" y="588949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2658" y="5971507"/>
            <a:ext cx="73864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chemeClr val="bg1">
                    <a:lumMod val="75000"/>
                  </a:schemeClr>
                </a:solidFill>
              </a:rPr>
              <a:t>Источник: Решение </a:t>
            </a:r>
            <a:r>
              <a:rPr lang="ru-RU" sz="1400" i="1" dirty="0">
                <a:solidFill>
                  <a:schemeClr val="bg1">
                    <a:lumMod val="75000"/>
                  </a:schemeClr>
                </a:solidFill>
              </a:rPr>
              <a:t>типовых </a:t>
            </a:r>
            <a:r>
              <a:rPr lang="ru-RU" sz="1400" i="1" dirty="0" err="1">
                <a:solidFill>
                  <a:schemeClr val="bg1">
                    <a:lumMod val="75000"/>
                  </a:schemeClr>
                </a:solidFill>
              </a:rPr>
              <a:t>экзам</a:t>
            </a:r>
            <a:r>
              <a:rPr lang="ru-RU" sz="1400" i="1" dirty="0">
                <a:solidFill>
                  <a:schemeClr val="bg1">
                    <a:lumMod val="75000"/>
                  </a:schemeClr>
                </a:solidFill>
              </a:rPr>
              <a:t>. зад. по </a:t>
            </a:r>
            <a:r>
              <a:rPr lang="ru-RU" sz="1400" i="1" dirty="0" err="1">
                <a:solidFill>
                  <a:schemeClr val="bg1">
                    <a:lumMod val="75000"/>
                  </a:schemeClr>
                </a:solidFill>
              </a:rPr>
              <a:t>информатике_Дергачева</a:t>
            </a:r>
            <a:r>
              <a:rPr lang="ru-RU" sz="1400" i="1" dirty="0">
                <a:solidFill>
                  <a:schemeClr val="bg1">
                    <a:lumMod val="75000"/>
                  </a:schemeClr>
                </a:solidFill>
              </a:rPr>
              <a:t> Л.М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7" y="820253"/>
            <a:ext cx="12020699" cy="306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4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899073" y="6422852"/>
            <a:ext cx="218763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http://dvsschool.zz.mu/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318077" y="5889493"/>
            <a:ext cx="80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11122208" y="58894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2658" y="5971507"/>
            <a:ext cx="73864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chemeClr val="bg1">
                    <a:lumMod val="75000"/>
                  </a:schemeClr>
                </a:solidFill>
              </a:rPr>
              <a:t>Источник: Решение </a:t>
            </a:r>
            <a:r>
              <a:rPr lang="ru-RU" sz="1400" i="1" dirty="0">
                <a:solidFill>
                  <a:schemeClr val="bg1">
                    <a:lumMod val="75000"/>
                  </a:schemeClr>
                </a:solidFill>
              </a:rPr>
              <a:t>типовых </a:t>
            </a:r>
            <a:r>
              <a:rPr lang="ru-RU" sz="1400" i="1" dirty="0" err="1">
                <a:solidFill>
                  <a:schemeClr val="bg1">
                    <a:lumMod val="75000"/>
                  </a:schemeClr>
                </a:solidFill>
              </a:rPr>
              <a:t>экзам</a:t>
            </a:r>
            <a:r>
              <a:rPr lang="ru-RU" sz="1400" i="1" dirty="0">
                <a:solidFill>
                  <a:schemeClr val="bg1">
                    <a:lumMod val="75000"/>
                  </a:schemeClr>
                </a:solidFill>
              </a:rPr>
              <a:t>. зад. по </a:t>
            </a:r>
            <a:r>
              <a:rPr lang="ru-RU" sz="1400" i="1" dirty="0" err="1">
                <a:solidFill>
                  <a:schemeClr val="bg1">
                    <a:lumMod val="75000"/>
                  </a:schemeClr>
                </a:solidFill>
              </a:rPr>
              <a:t>информатике_Дергачева</a:t>
            </a:r>
            <a:r>
              <a:rPr lang="ru-RU" sz="1400" i="1" dirty="0">
                <a:solidFill>
                  <a:schemeClr val="bg1">
                    <a:lumMod val="75000"/>
                  </a:schemeClr>
                </a:solidFill>
              </a:rPr>
              <a:t> Л.М</a:t>
            </a:r>
          </a:p>
        </p:txBody>
      </p:sp>
      <p:pic>
        <p:nvPicPr>
          <p:cNvPr id="1028" name="Picture 4" descr="C:\Users\DVS\AppData\Local\Temp\SNAGHTML28c7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907531"/>
            <a:ext cx="12087225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80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5854" y="254961"/>
            <a:ext cx="9144000" cy="92470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Демоверсия ФИПИ-2018.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899073" y="6422852"/>
            <a:ext cx="218763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http://dvsschool.zz.mu/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083" y="1359372"/>
            <a:ext cx="9505950" cy="11049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082" y="2643979"/>
            <a:ext cx="5004795" cy="3778873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090478"/>
              </p:ext>
            </p:extLst>
          </p:nvPr>
        </p:nvGraphicFramePr>
        <p:xfrm>
          <a:off x="5839877" y="2162474"/>
          <a:ext cx="1895476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738">
                  <a:extLst>
                    <a:ext uri="{9D8B030D-6E8A-4147-A177-3AD203B41FA5}">
                      <a16:colId xmlns:a16="http://schemas.microsoft.com/office/drawing/2014/main" val="1553115729"/>
                    </a:ext>
                  </a:extLst>
                </a:gridCol>
                <a:gridCol w="947738">
                  <a:extLst>
                    <a:ext uri="{9D8B030D-6E8A-4147-A177-3AD203B41FA5}">
                      <a16:colId xmlns:a16="http://schemas.microsoft.com/office/drawing/2014/main" val="29013816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144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260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85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245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960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230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390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215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567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200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049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185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290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170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53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155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ru-RU" sz="24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399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140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485959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085827"/>
              </p:ext>
            </p:extLst>
          </p:nvPr>
        </p:nvGraphicFramePr>
        <p:xfrm>
          <a:off x="7869475" y="2157562"/>
          <a:ext cx="1895476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738">
                  <a:extLst>
                    <a:ext uri="{9D8B030D-6E8A-4147-A177-3AD203B41FA5}">
                      <a16:colId xmlns:a16="http://schemas.microsoft.com/office/drawing/2014/main" val="1553115729"/>
                    </a:ext>
                  </a:extLst>
                </a:gridCol>
                <a:gridCol w="947738">
                  <a:extLst>
                    <a:ext uri="{9D8B030D-6E8A-4147-A177-3AD203B41FA5}">
                      <a16:colId xmlns:a16="http://schemas.microsoft.com/office/drawing/2014/main" val="29013816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144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125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18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85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110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960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95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390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567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26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049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28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290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53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32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399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34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485959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349005"/>
              </p:ext>
            </p:extLst>
          </p:nvPr>
        </p:nvGraphicFramePr>
        <p:xfrm>
          <a:off x="9919854" y="2157562"/>
          <a:ext cx="189547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738">
                  <a:extLst>
                    <a:ext uri="{9D8B030D-6E8A-4147-A177-3AD203B41FA5}">
                      <a16:colId xmlns:a16="http://schemas.microsoft.com/office/drawing/2014/main" val="1553115729"/>
                    </a:ext>
                  </a:extLst>
                </a:gridCol>
                <a:gridCol w="947738">
                  <a:extLst>
                    <a:ext uri="{9D8B030D-6E8A-4147-A177-3AD203B41FA5}">
                      <a16:colId xmlns:a16="http://schemas.microsoft.com/office/drawing/2014/main" val="2901381652"/>
                    </a:ext>
                  </a:extLst>
                </a:gridCol>
              </a:tblGrid>
              <a:tr h="44966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144328"/>
                  </a:ext>
                </a:extLst>
              </a:tr>
              <a:tr h="44966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-10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36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85617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0318077" y="5889493"/>
            <a:ext cx="80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1122208" y="588949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36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58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899073" y="6422852"/>
            <a:ext cx="218763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http://dvsschool.zz.mu/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318077" y="5889493"/>
            <a:ext cx="80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11122208" y="58894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2658" y="5971507"/>
            <a:ext cx="73864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chemeClr val="bg1">
                    <a:lumMod val="75000"/>
                  </a:schemeClr>
                </a:solidFill>
              </a:rPr>
              <a:t>Источник: Решение </a:t>
            </a:r>
            <a:r>
              <a:rPr lang="ru-RU" sz="1400" i="1" dirty="0">
                <a:solidFill>
                  <a:schemeClr val="bg1">
                    <a:lumMod val="75000"/>
                  </a:schemeClr>
                </a:solidFill>
              </a:rPr>
              <a:t>типовых </a:t>
            </a:r>
            <a:r>
              <a:rPr lang="ru-RU" sz="1400" i="1" dirty="0" err="1">
                <a:solidFill>
                  <a:schemeClr val="bg1">
                    <a:lumMod val="75000"/>
                  </a:schemeClr>
                </a:solidFill>
              </a:rPr>
              <a:t>экзам</a:t>
            </a:r>
            <a:r>
              <a:rPr lang="ru-RU" sz="1400" i="1" dirty="0">
                <a:solidFill>
                  <a:schemeClr val="bg1">
                    <a:lumMod val="75000"/>
                  </a:schemeClr>
                </a:solidFill>
              </a:rPr>
              <a:t>. зад. по </a:t>
            </a:r>
            <a:r>
              <a:rPr lang="ru-RU" sz="1400" i="1" dirty="0" err="1">
                <a:solidFill>
                  <a:schemeClr val="bg1">
                    <a:lumMod val="75000"/>
                  </a:schemeClr>
                </a:solidFill>
              </a:rPr>
              <a:t>информатике_Дергачева</a:t>
            </a:r>
            <a:r>
              <a:rPr lang="ru-RU" sz="1400" i="1" dirty="0">
                <a:solidFill>
                  <a:schemeClr val="bg1">
                    <a:lumMod val="75000"/>
                  </a:schemeClr>
                </a:solidFill>
              </a:rPr>
              <a:t> Л.М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1" y="903780"/>
            <a:ext cx="12038095" cy="33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4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899073" y="6422852"/>
            <a:ext cx="218763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http://dvsschool.zz.mu/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318077" y="5889493"/>
            <a:ext cx="80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11122208" y="588949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06" y="984280"/>
            <a:ext cx="12000000" cy="3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8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899073" y="6422852"/>
            <a:ext cx="218763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http://dvsschool.zz.mu/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318077" y="5889493"/>
            <a:ext cx="80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11122208" y="58894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95" y="820253"/>
            <a:ext cx="11295238" cy="2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899073" y="6422852"/>
            <a:ext cx="218763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http://dvsschool.zz.mu/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506511" y="5890934"/>
            <a:ext cx="80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62" y="820253"/>
            <a:ext cx="12095238" cy="34190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642" y="5888837"/>
            <a:ext cx="3161905" cy="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3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899073" y="6422852"/>
            <a:ext cx="218763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http://dvsschool.zz.mu/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045038" y="5889493"/>
            <a:ext cx="80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06" y="820253"/>
            <a:ext cx="12000000" cy="32761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9169" y="5855111"/>
            <a:ext cx="4057143" cy="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2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899073" y="6422852"/>
            <a:ext cx="218763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http://dvsschool.zz.mu/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318077" y="5889493"/>
            <a:ext cx="80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11122208" y="588949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7216"/>
            <a:ext cx="12142857" cy="3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3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899073" y="6422852"/>
            <a:ext cx="218763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http://dvsschool.zz.mu/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318077" y="5889493"/>
            <a:ext cx="80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11122208" y="5889493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-9800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10" y="820253"/>
            <a:ext cx="12076190" cy="39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0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899073" y="6422852"/>
            <a:ext cx="218763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http://dvsschool.zz.mu/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318077" y="5889493"/>
            <a:ext cx="80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11122208" y="588949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9" y="820253"/>
            <a:ext cx="12152381" cy="4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1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899073" y="6422852"/>
            <a:ext cx="218763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http://dvsschool.zz.mu/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318077" y="5889493"/>
            <a:ext cx="80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11122208" y="58894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84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5854" y="254961"/>
            <a:ext cx="9144000" cy="92470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Демоверсия ФИПИ-2018.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899073" y="6422852"/>
            <a:ext cx="218763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http://dvsschool.zz.mu/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318077" y="5889493"/>
            <a:ext cx="80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1122208" y="5889493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9631231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7650" y="1267510"/>
            <a:ext cx="11567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Ниже на пяти языках программирования записан рекурсивный алгоритм F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pPr algn="just"/>
            <a:r>
              <a:rPr lang="ru-RU" sz="2400" dirty="0"/>
              <a:t>Запишите подряд без пробелов и разделителей все числа, которые будут напечатаны на экране при выполнении вызова F(9). Числа должны быть записаны в том же порядке, в котором они выводятся на экран.</a:t>
            </a:r>
          </a:p>
          <a:p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7650" y="2842505"/>
            <a:ext cx="3428507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procedure F(n: integer) </a:t>
            </a:r>
            <a:endParaRPr lang="ru-RU" sz="2400" b="1" dirty="0" smtClean="0"/>
          </a:p>
          <a:p>
            <a:r>
              <a:rPr lang="en-US" sz="2400" b="1" dirty="0" smtClean="0"/>
              <a:t>begin</a:t>
            </a:r>
            <a:endParaRPr lang="en-US" sz="2400" b="1" dirty="0"/>
          </a:p>
          <a:p>
            <a:r>
              <a:rPr lang="en-US" sz="2400" b="1" dirty="0"/>
              <a:t>if n &gt; 0 then </a:t>
            </a:r>
            <a:endParaRPr lang="ru-RU" sz="2400" b="1" dirty="0" smtClean="0"/>
          </a:p>
          <a:p>
            <a:r>
              <a:rPr lang="ru-RU" sz="2400" b="1" dirty="0" smtClean="0"/>
              <a:t>    </a:t>
            </a:r>
            <a:r>
              <a:rPr lang="en-US" sz="2400" b="1" dirty="0" smtClean="0"/>
              <a:t>begin</a:t>
            </a:r>
            <a:endParaRPr lang="en-US" sz="2400" b="1" dirty="0"/>
          </a:p>
          <a:p>
            <a:r>
              <a:rPr lang="ru-RU" sz="2400" b="1" dirty="0" smtClean="0"/>
              <a:t>        </a:t>
            </a:r>
            <a:r>
              <a:rPr lang="en-US" sz="2400" b="1" dirty="0" smtClean="0"/>
              <a:t>write(n</a:t>
            </a:r>
            <a:r>
              <a:rPr lang="en-US" sz="2400" b="1" dirty="0"/>
              <a:t>);</a:t>
            </a:r>
          </a:p>
          <a:p>
            <a:r>
              <a:rPr lang="ru-RU" sz="2400" b="1" dirty="0" smtClean="0"/>
              <a:t>        </a:t>
            </a:r>
            <a:r>
              <a:rPr lang="en-US" sz="2400" b="1" dirty="0" smtClean="0"/>
              <a:t>F(n </a:t>
            </a:r>
            <a:r>
              <a:rPr lang="en-US" sz="2400" b="1" dirty="0"/>
              <a:t>- 3);</a:t>
            </a:r>
          </a:p>
          <a:p>
            <a:r>
              <a:rPr lang="ru-RU" sz="2400" b="1" dirty="0" smtClean="0"/>
              <a:t>        </a:t>
            </a:r>
            <a:r>
              <a:rPr lang="en-US" sz="2400" b="1" dirty="0" smtClean="0"/>
              <a:t>F(n </a:t>
            </a:r>
            <a:r>
              <a:rPr lang="en-US" sz="2400" b="1" dirty="0"/>
              <a:t>div 3) </a:t>
            </a:r>
            <a:endParaRPr lang="ru-RU" sz="2400" b="1" dirty="0" smtClean="0"/>
          </a:p>
          <a:p>
            <a:r>
              <a:rPr lang="ru-RU" sz="2400" b="1" dirty="0" smtClean="0"/>
              <a:t>    </a:t>
            </a:r>
            <a:r>
              <a:rPr lang="en-US" sz="2400" b="1" dirty="0" smtClean="0"/>
              <a:t>end </a:t>
            </a:r>
            <a:endParaRPr lang="ru-RU" sz="2400" b="1" dirty="0" smtClean="0"/>
          </a:p>
          <a:p>
            <a:r>
              <a:rPr lang="en-US" sz="2400" b="1" dirty="0" smtClean="0"/>
              <a:t>end</a:t>
            </a:r>
            <a:r>
              <a:rPr lang="en-US" sz="2400" b="1" dirty="0"/>
              <a:t>;</a:t>
            </a:r>
            <a:endParaRPr lang="ru-RU" sz="2400" b="1" dirty="0"/>
          </a:p>
        </p:txBody>
      </p:sp>
      <p:sp>
        <p:nvSpPr>
          <p:cNvPr id="4" name="Овал 3"/>
          <p:cNvSpPr/>
          <p:nvPr/>
        </p:nvSpPr>
        <p:spPr>
          <a:xfrm>
            <a:off x="7626540" y="2990855"/>
            <a:ext cx="484349" cy="4843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9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6570824" y="3291667"/>
            <a:ext cx="1055716" cy="1835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6084030" y="3354852"/>
            <a:ext cx="484349" cy="4843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8120414" y="3302063"/>
            <a:ext cx="1077191" cy="2115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9207130" y="3354852"/>
            <a:ext cx="484349" cy="4843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5476315" y="3655664"/>
            <a:ext cx="584828" cy="4877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571622" y="3743695"/>
            <a:ext cx="506383" cy="4877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5072182" y="4143375"/>
            <a:ext cx="484349" cy="4843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5515730" y="4532218"/>
            <a:ext cx="568300" cy="4493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6041352" y="4886069"/>
            <a:ext cx="484349" cy="4843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30" name="Овал 29"/>
          <p:cNvSpPr/>
          <p:nvPr/>
        </p:nvSpPr>
        <p:spPr>
          <a:xfrm>
            <a:off x="6967374" y="4143374"/>
            <a:ext cx="484349" cy="4843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9656257" y="3763249"/>
            <a:ext cx="783143" cy="3801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10389682" y="4042664"/>
            <a:ext cx="484349" cy="4843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5230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5854" y="254961"/>
            <a:ext cx="9144000" cy="92470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Демоверсия ФИПИ-2018.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899073" y="6422852"/>
            <a:ext cx="218763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http://dvsschool.zz.mu/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318077" y="5889493"/>
            <a:ext cx="80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1122208" y="58894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5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7650" y="1267510"/>
            <a:ext cx="11567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программе используется одномерный целочисленный массив А с индексами от 0 до 9. Значения элементов равны 3, 0, 4, 6, 5, 1, 8, 2, 9, 7 соответственно, т.е. А[0] = 3, А[1] = 0 и т.д.</a:t>
            </a:r>
          </a:p>
          <a:p>
            <a:r>
              <a:rPr lang="ru-RU" sz="2400" dirty="0"/>
              <a:t>Определите значение переменной </a:t>
            </a:r>
            <a:r>
              <a:rPr lang="ru-RU" sz="2400" b="1" dirty="0"/>
              <a:t>с</a:t>
            </a:r>
            <a:r>
              <a:rPr lang="ru-RU" sz="2400" dirty="0"/>
              <a:t> после выполнения следующего фрагмента этой </a:t>
            </a:r>
            <a:r>
              <a:rPr lang="ru-RU" sz="2400" dirty="0" smtClean="0"/>
              <a:t>программы.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49" y="3206501"/>
            <a:ext cx="5456419" cy="344455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921354" y="2873688"/>
            <a:ext cx="3121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3, 0</a:t>
            </a:r>
            <a:r>
              <a:rPr lang="ru-RU" sz="2400" dirty="0">
                <a:solidFill>
                  <a:prstClr val="black"/>
                </a:solidFill>
              </a:rPr>
              <a:t>, 4, 6, 5, 1, 8, 2, 9, 7 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921353" y="3192094"/>
            <a:ext cx="3121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0, 3</a:t>
            </a:r>
            <a:r>
              <a:rPr lang="ru-RU" sz="2400" dirty="0" smtClean="0">
                <a:solidFill>
                  <a:prstClr val="black"/>
                </a:solidFill>
              </a:rPr>
              <a:t>, </a:t>
            </a:r>
            <a:r>
              <a:rPr lang="ru-RU" sz="2400" dirty="0">
                <a:solidFill>
                  <a:prstClr val="black"/>
                </a:solidFill>
              </a:rPr>
              <a:t>4, </a:t>
            </a:r>
            <a:r>
              <a:rPr lang="ru-RU" sz="2400" dirty="0">
                <a:solidFill>
                  <a:srgbClr val="FF0000"/>
                </a:solidFill>
              </a:rPr>
              <a:t>6, 5</a:t>
            </a:r>
            <a:r>
              <a:rPr lang="ru-RU" sz="2400" dirty="0">
                <a:solidFill>
                  <a:prstClr val="black"/>
                </a:solidFill>
              </a:rPr>
              <a:t>, 1, 8, 2, 9, 7 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921352" y="3524908"/>
            <a:ext cx="3121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0, 3</a:t>
            </a:r>
            <a:r>
              <a:rPr lang="ru-RU" sz="2400" dirty="0" smtClean="0">
                <a:solidFill>
                  <a:prstClr val="black"/>
                </a:solidFill>
              </a:rPr>
              <a:t>, </a:t>
            </a:r>
            <a:r>
              <a:rPr lang="ru-RU" sz="2400" dirty="0">
                <a:solidFill>
                  <a:prstClr val="black"/>
                </a:solidFill>
              </a:rPr>
              <a:t>4, </a:t>
            </a:r>
            <a:r>
              <a:rPr lang="ru-RU" sz="2400" dirty="0" smtClean="0"/>
              <a:t>5, </a:t>
            </a:r>
            <a:r>
              <a:rPr lang="ru-RU" sz="2400" dirty="0" smtClean="0">
                <a:solidFill>
                  <a:srgbClr val="FF0000"/>
                </a:solidFill>
              </a:rPr>
              <a:t>6</a:t>
            </a:r>
            <a:r>
              <a:rPr lang="ru-RU" sz="2400" dirty="0" smtClean="0">
                <a:solidFill>
                  <a:prstClr val="black"/>
                </a:solidFill>
              </a:rPr>
              <a:t>, </a:t>
            </a:r>
            <a:r>
              <a:rPr lang="ru-RU" sz="2400" dirty="0">
                <a:solidFill>
                  <a:srgbClr val="FF0000"/>
                </a:solidFill>
              </a:rPr>
              <a:t>1</a:t>
            </a:r>
            <a:r>
              <a:rPr lang="ru-RU" sz="2400" dirty="0">
                <a:solidFill>
                  <a:prstClr val="black"/>
                </a:solidFill>
              </a:rPr>
              <a:t>, </a:t>
            </a:r>
            <a:r>
              <a:rPr lang="ru-RU" sz="2400" dirty="0"/>
              <a:t>8, 2, 9</a:t>
            </a:r>
            <a:r>
              <a:rPr lang="ru-RU" sz="2400" dirty="0">
                <a:solidFill>
                  <a:prstClr val="black"/>
                </a:solidFill>
              </a:rPr>
              <a:t>, 7 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921351" y="4086332"/>
            <a:ext cx="3121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0, 3</a:t>
            </a:r>
            <a:r>
              <a:rPr lang="ru-RU" sz="2400" dirty="0" smtClean="0">
                <a:solidFill>
                  <a:prstClr val="black"/>
                </a:solidFill>
              </a:rPr>
              <a:t>, </a:t>
            </a:r>
            <a:r>
              <a:rPr lang="ru-RU" sz="2400" dirty="0">
                <a:solidFill>
                  <a:prstClr val="black"/>
                </a:solidFill>
              </a:rPr>
              <a:t>4, </a:t>
            </a:r>
            <a:r>
              <a:rPr lang="ru-RU" sz="2400" dirty="0" smtClean="0"/>
              <a:t>5, 6</a:t>
            </a:r>
            <a:r>
              <a:rPr lang="ru-RU" sz="2400" dirty="0" smtClean="0">
                <a:solidFill>
                  <a:prstClr val="black"/>
                </a:solidFill>
              </a:rPr>
              <a:t>, </a:t>
            </a:r>
            <a:r>
              <a:rPr lang="ru-RU" sz="2400" dirty="0">
                <a:solidFill>
                  <a:prstClr val="black"/>
                </a:solidFill>
              </a:rPr>
              <a:t>1, </a:t>
            </a:r>
            <a:r>
              <a:rPr lang="ru-RU" sz="2400" dirty="0" smtClean="0"/>
              <a:t>2, 8, </a:t>
            </a:r>
            <a:r>
              <a:rPr lang="ru-RU" sz="2400" dirty="0">
                <a:solidFill>
                  <a:srgbClr val="FF0000"/>
                </a:solidFill>
              </a:rPr>
              <a:t>9, 7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921350" y="4404738"/>
            <a:ext cx="3121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0, 3</a:t>
            </a:r>
            <a:r>
              <a:rPr lang="ru-RU" sz="2400" dirty="0" smtClean="0">
                <a:solidFill>
                  <a:prstClr val="black"/>
                </a:solidFill>
              </a:rPr>
              <a:t>, </a:t>
            </a:r>
            <a:r>
              <a:rPr lang="ru-RU" sz="2400" dirty="0">
                <a:solidFill>
                  <a:prstClr val="black"/>
                </a:solidFill>
              </a:rPr>
              <a:t>4, </a:t>
            </a:r>
            <a:r>
              <a:rPr lang="ru-RU" sz="2400" dirty="0" smtClean="0"/>
              <a:t>5, 6</a:t>
            </a:r>
            <a:r>
              <a:rPr lang="ru-RU" sz="2400" dirty="0" smtClean="0">
                <a:solidFill>
                  <a:prstClr val="black"/>
                </a:solidFill>
              </a:rPr>
              <a:t>, </a:t>
            </a:r>
            <a:r>
              <a:rPr lang="ru-RU" sz="2400" dirty="0">
                <a:solidFill>
                  <a:prstClr val="black"/>
                </a:solidFill>
              </a:rPr>
              <a:t>1, </a:t>
            </a:r>
            <a:r>
              <a:rPr lang="ru-RU" sz="2400" dirty="0" smtClean="0"/>
              <a:t>2, 8, 7, 9 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921352" y="3790060"/>
            <a:ext cx="3121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0, 3</a:t>
            </a:r>
            <a:r>
              <a:rPr lang="ru-RU" sz="2400" dirty="0" smtClean="0">
                <a:solidFill>
                  <a:prstClr val="black"/>
                </a:solidFill>
              </a:rPr>
              <a:t>, </a:t>
            </a:r>
            <a:r>
              <a:rPr lang="ru-RU" sz="2400" dirty="0">
                <a:solidFill>
                  <a:prstClr val="black"/>
                </a:solidFill>
              </a:rPr>
              <a:t>4, </a:t>
            </a:r>
            <a:r>
              <a:rPr lang="ru-RU" sz="2400" dirty="0" smtClean="0"/>
              <a:t>5, 1, 6</a:t>
            </a:r>
            <a:r>
              <a:rPr lang="ru-RU" sz="2400" dirty="0" smtClean="0">
                <a:solidFill>
                  <a:prstClr val="black"/>
                </a:solidFill>
              </a:rPr>
              <a:t>, </a:t>
            </a:r>
            <a:r>
              <a:rPr lang="ru-RU" sz="2400" dirty="0">
                <a:solidFill>
                  <a:srgbClr val="FF0000"/>
                </a:solidFill>
              </a:rPr>
              <a:t>8, 2</a:t>
            </a:r>
            <a:r>
              <a:rPr lang="ru-RU" sz="2400" dirty="0"/>
              <a:t>, 9</a:t>
            </a:r>
            <a:r>
              <a:rPr lang="ru-RU" sz="2400" dirty="0">
                <a:solidFill>
                  <a:prstClr val="black"/>
                </a:solidFill>
              </a:rPr>
              <a:t>, 7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22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858130"/>
            <a:ext cx="9144000" cy="92470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циклов.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mou72.narod.ru/index_files/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538" y="239281"/>
            <a:ext cx="52578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899073" y="6422852"/>
            <a:ext cx="218763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http://dvsschool.zz.mu/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7156" y="2782835"/>
            <a:ext cx="3738563" cy="29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8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899073" y="6422852"/>
            <a:ext cx="218763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http://dvsschool.zz.mu/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485804"/>
              </p:ext>
            </p:extLst>
          </p:nvPr>
        </p:nvGraphicFramePr>
        <p:xfrm>
          <a:off x="3896526" y="1450117"/>
          <a:ext cx="238125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199">
                  <a:extLst>
                    <a:ext uri="{9D8B030D-6E8A-4147-A177-3AD203B41FA5}">
                      <a16:colId xmlns:a16="http://schemas.microsoft.com/office/drawing/2014/main" val="1553115729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888148420"/>
                    </a:ext>
                  </a:extLst>
                </a:gridCol>
                <a:gridCol w="876301">
                  <a:extLst>
                    <a:ext uri="{9D8B030D-6E8A-4147-A177-3AD203B41FA5}">
                      <a16:colId xmlns:a16="http://schemas.microsoft.com/office/drawing/2014/main" val="29013816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шаг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144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85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2400" b="1" dirty="0" smtClean="0"/>
                        <a:t>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400" b="1" dirty="0" smtClean="0"/>
                        <a:t>8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960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16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390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24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567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049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290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6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48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53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7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56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ru-RU" sz="24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399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8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64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485959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575008"/>
              </p:ext>
            </p:extLst>
          </p:nvPr>
        </p:nvGraphicFramePr>
        <p:xfrm>
          <a:off x="6384137" y="1442042"/>
          <a:ext cx="238125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676">
                  <a:extLst>
                    <a:ext uri="{9D8B030D-6E8A-4147-A177-3AD203B41FA5}">
                      <a16:colId xmlns:a16="http://schemas.microsoft.com/office/drawing/2014/main" val="1553115729"/>
                    </a:ext>
                  </a:extLst>
                </a:gridCol>
                <a:gridCol w="702462">
                  <a:extLst>
                    <a:ext uri="{9D8B030D-6E8A-4147-A177-3AD203B41FA5}">
                      <a16:colId xmlns:a16="http://schemas.microsoft.com/office/drawing/2014/main" val="2408470822"/>
                    </a:ext>
                  </a:extLst>
                </a:gridCol>
                <a:gridCol w="850114">
                  <a:extLst>
                    <a:ext uri="{9D8B030D-6E8A-4147-A177-3AD203B41FA5}">
                      <a16:colId xmlns:a16="http://schemas.microsoft.com/office/drawing/2014/main" val="29013816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шаг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144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9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18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85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960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88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390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96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567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13</a:t>
                      </a:r>
                      <a:endParaRPr lang="ru-RU" sz="2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104</a:t>
                      </a:r>
                      <a:endParaRPr lang="ru-RU" sz="2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049913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0318077" y="5889493"/>
            <a:ext cx="80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1122208" y="588949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26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0076" y="1442042"/>
            <a:ext cx="2996258" cy="41549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/>
              <a:t>var</a:t>
            </a:r>
            <a:r>
              <a:rPr lang="en-US" sz="2400" b="1" dirty="0"/>
              <a:t> s, n: integer; </a:t>
            </a:r>
            <a:endParaRPr lang="ru-RU" sz="2400" b="1" dirty="0" smtClean="0"/>
          </a:p>
          <a:p>
            <a:r>
              <a:rPr lang="en-US" sz="2400" b="1" dirty="0" smtClean="0"/>
              <a:t>begin </a:t>
            </a:r>
            <a:endParaRPr lang="ru-RU" sz="2400" b="1" dirty="0" smtClean="0"/>
          </a:p>
          <a:p>
            <a:r>
              <a:rPr lang="en-US" sz="2400" b="1" dirty="0" smtClean="0"/>
              <a:t>s </a:t>
            </a:r>
            <a:r>
              <a:rPr lang="en-US" sz="2400" b="1" dirty="0"/>
              <a:t>: = 0; </a:t>
            </a:r>
            <a:endParaRPr lang="ru-RU" sz="2400" b="1" dirty="0" smtClean="0"/>
          </a:p>
          <a:p>
            <a:r>
              <a:rPr lang="en-US" sz="2400" b="1" dirty="0" smtClean="0"/>
              <a:t>n </a:t>
            </a:r>
            <a:r>
              <a:rPr lang="en-US" sz="2400" b="1" dirty="0"/>
              <a:t>: = 0;</a:t>
            </a:r>
          </a:p>
          <a:p>
            <a:r>
              <a:rPr lang="en-US" sz="2400" b="1" dirty="0"/>
              <a:t>while </a:t>
            </a:r>
            <a:r>
              <a:rPr lang="en-US" sz="2400" b="1" dirty="0">
                <a:solidFill>
                  <a:srgbClr val="FF0000"/>
                </a:solidFill>
              </a:rPr>
              <a:t>s &lt; 100 </a:t>
            </a:r>
            <a:r>
              <a:rPr lang="en-US" sz="2400" b="1" dirty="0"/>
              <a:t>do </a:t>
            </a:r>
            <a:endParaRPr lang="en-US" sz="2400" b="1" dirty="0" smtClean="0"/>
          </a:p>
          <a:p>
            <a:r>
              <a:rPr lang="en-US" sz="2400" b="1" dirty="0"/>
              <a:t> </a:t>
            </a:r>
            <a:r>
              <a:rPr lang="en-US" sz="2400" b="1" dirty="0" smtClean="0"/>
              <a:t>     begin</a:t>
            </a:r>
            <a:endParaRPr lang="en-US" sz="2400" b="1" dirty="0"/>
          </a:p>
          <a:p>
            <a:r>
              <a:rPr lang="en-US" sz="2400" b="1" dirty="0" smtClean="0"/>
              <a:t>         s </a:t>
            </a:r>
            <a:r>
              <a:rPr lang="en-US" sz="2400" b="1" dirty="0"/>
              <a:t>: = s + 8; </a:t>
            </a:r>
            <a:endParaRPr lang="ru-RU" sz="2400" b="1" dirty="0" smtClean="0"/>
          </a:p>
          <a:p>
            <a:r>
              <a:rPr lang="en-US" sz="2400" b="1" dirty="0" smtClean="0"/>
              <a:t>         n </a:t>
            </a:r>
            <a:r>
              <a:rPr lang="en-US" sz="2400" b="1" dirty="0"/>
              <a:t>: = n + </a:t>
            </a:r>
            <a:r>
              <a:rPr lang="en-US" sz="2400" b="1" dirty="0" smtClean="0"/>
              <a:t>2;</a:t>
            </a:r>
            <a:endParaRPr lang="ru-RU" sz="2400" b="1" dirty="0" smtClean="0"/>
          </a:p>
          <a:p>
            <a:r>
              <a:rPr lang="en-US" sz="2400" b="1" dirty="0" smtClean="0"/>
              <a:t>      end</a:t>
            </a:r>
            <a:r>
              <a:rPr lang="en-US" sz="2400" b="1" dirty="0"/>
              <a:t>;</a:t>
            </a:r>
          </a:p>
          <a:p>
            <a:r>
              <a:rPr lang="en-US" sz="2400" b="1" dirty="0" err="1"/>
              <a:t>writeln</a:t>
            </a:r>
            <a:r>
              <a:rPr lang="en-US" sz="2400" b="1" dirty="0"/>
              <a:t>(n)</a:t>
            </a:r>
          </a:p>
          <a:p>
            <a:r>
              <a:rPr lang="en-US" sz="2400" b="1" dirty="0"/>
              <a:t>end.</a:t>
            </a:r>
            <a:endParaRPr lang="ru-RU" sz="2400" b="1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" y="226245"/>
            <a:ext cx="9505950" cy="1104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238210" y="1960975"/>
            <a:ext cx="17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100 : 8 = 12 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538402" y="1495172"/>
            <a:ext cx="1135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s &lt; 100 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9173615" y="2422640"/>
            <a:ext cx="1771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(12+1)*2=26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00076" y="6258825"/>
            <a:ext cx="6949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Источник: </a:t>
            </a:r>
            <a:r>
              <a:rPr lang="ru-RU" i="1" dirty="0">
                <a:solidFill>
                  <a:schemeClr val="bg1">
                    <a:lumMod val="75000"/>
                  </a:schemeClr>
                </a:solidFill>
              </a:rPr>
              <a:t>ЕГЭ-2018. Информатика. </a:t>
            </a:r>
            <a:r>
              <a:rPr lang="ru-RU" i="1" dirty="0" smtClean="0">
                <a:solidFill>
                  <a:schemeClr val="bg1">
                    <a:lumMod val="75000"/>
                  </a:schemeClr>
                </a:solidFill>
              </a:rPr>
              <a:t>Типовые. задания. В.Р. </a:t>
            </a:r>
            <a:r>
              <a:rPr lang="ru-RU" i="1" dirty="0" err="1" smtClean="0">
                <a:solidFill>
                  <a:schemeClr val="bg1">
                    <a:lumMod val="75000"/>
                  </a:schemeClr>
                </a:solidFill>
              </a:rPr>
              <a:t>Лещинер</a:t>
            </a:r>
            <a:endParaRPr lang="ru-RU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50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899073" y="6422852"/>
            <a:ext cx="218763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http://dvsschool.zz.mu/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566809"/>
              </p:ext>
            </p:extLst>
          </p:nvPr>
        </p:nvGraphicFramePr>
        <p:xfrm>
          <a:off x="3896526" y="1450117"/>
          <a:ext cx="238125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199">
                  <a:extLst>
                    <a:ext uri="{9D8B030D-6E8A-4147-A177-3AD203B41FA5}">
                      <a16:colId xmlns:a16="http://schemas.microsoft.com/office/drawing/2014/main" val="1553115729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888148420"/>
                    </a:ext>
                  </a:extLst>
                </a:gridCol>
                <a:gridCol w="876301">
                  <a:extLst>
                    <a:ext uri="{9D8B030D-6E8A-4147-A177-3AD203B41FA5}">
                      <a16:colId xmlns:a16="http://schemas.microsoft.com/office/drawing/2014/main" val="29013816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шаг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k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144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1000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85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2400" b="1" dirty="0" smtClean="0"/>
                        <a:t>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400" b="1" dirty="0" smtClean="0"/>
                        <a:t>4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995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960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990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390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16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985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567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980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049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64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975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290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6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128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970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53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7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256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965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399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8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512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960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485959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167313"/>
              </p:ext>
            </p:extLst>
          </p:nvPr>
        </p:nvGraphicFramePr>
        <p:xfrm>
          <a:off x="6384137" y="1442042"/>
          <a:ext cx="252381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286">
                  <a:extLst>
                    <a:ext uri="{9D8B030D-6E8A-4147-A177-3AD203B41FA5}">
                      <a16:colId xmlns:a16="http://schemas.microsoft.com/office/drawing/2014/main" val="1553115729"/>
                    </a:ext>
                  </a:extLst>
                </a:gridCol>
                <a:gridCol w="855564">
                  <a:extLst>
                    <a:ext uri="{9D8B030D-6E8A-4147-A177-3AD203B41FA5}">
                      <a16:colId xmlns:a16="http://schemas.microsoft.com/office/drawing/2014/main" val="2408470822"/>
                    </a:ext>
                  </a:extLst>
                </a:gridCol>
                <a:gridCol w="789960">
                  <a:extLst>
                    <a:ext uri="{9D8B030D-6E8A-4147-A177-3AD203B41FA5}">
                      <a16:colId xmlns:a16="http://schemas.microsoft.com/office/drawing/2014/main" val="29013816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шаг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k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144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9</a:t>
                      </a:r>
                      <a:endParaRPr lang="ru-RU" sz="2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1024</a:t>
                      </a:r>
                      <a:endParaRPr lang="ru-RU" sz="2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955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85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960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390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567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049913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0318077" y="5889493"/>
            <a:ext cx="80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1122208" y="588949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955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0076" y="1442042"/>
            <a:ext cx="2996258" cy="41549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l-NL" sz="2400" b="1" dirty="0"/>
              <a:t>var </a:t>
            </a:r>
            <a:r>
              <a:rPr lang="en-US" sz="2400" b="1" dirty="0"/>
              <a:t>k</a:t>
            </a:r>
            <a:r>
              <a:rPr lang="nl-NL" sz="2400" b="1" dirty="0" smtClean="0"/>
              <a:t>, </a:t>
            </a:r>
            <a:r>
              <a:rPr lang="nl-NL" sz="2400" b="1" dirty="0"/>
              <a:t>s : integer </a:t>
            </a:r>
            <a:endParaRPr lang="nl-NL" sz="2400" b="1" dirty="0" smtClean="0"/>
          </a:p>
          <a:p>
            <a:r>
              <a:rPr lang="nl-NL" sz="2400" b="1" dirty="0" smtClean="0"/>
              <a:t>begin</a:t>
            </a:r>
            <a:endParaRPr lang="nl-NL" sz="2400" b="1" dirty="0"/>
          </a:p>
          <a:p>
            <a:r>
              <a:rPr lang="en-US" sz="2400" b="1" dirty="0"/>
              <a:t>k</a:t>
            </a:r>
            <a:r>
              <a:rPr lang="en-US" sz="2400" b="1" dirty="0" smtClean="0"/>
              <a:t> </a:t>
            </a:r>
            <a:r>
              <a:rPr lang="en-US" sz="2400" b="1" dirty="0"/>
              <a:t>:= 1000; </a:t>
            </a:r>
            <a:endParaRPr lang="en-US" sz="2400" b="1" dirty="0" smtClean="0"/>
          </a:p>
          <a:p>
            <a:r>
              <a:rPr lang="en-US" sz="2400" b="1" dirty="0" smtClean="0"/>
              <a:t>s </a:t>
            </a:r>
            <a:r>
              <a:rPr lang="en-US" sz="2400" b="1" dirty="0"/>
              <a:t>: = 2 ;</a:t>
            </a:r>
          </a:p>
          <a:p>
            <a:r>
              <a:rPr lang="en-US" sz="2400" b="1" dirty="0" smtClean="0"/>
              <a:t>    while </a:t>
            </a:r>
            <a:r>
              <a:rPr lang="en-US" sz="2400" b="1" dirty="0">
                <a:solidFill>
                  <a:srgbClr val="FF0000"/>
                </a:solidFill>
              </a:rPr>
              <a:t>s &lt; 600 </a:t>
            </a:r>
            <a:r>
              <a:rPr lang="en-US" sz="2400" b="1" dirty="0"/>
              <a:t>do </a:t>
            </a:r>
            <a:endParaRPr lang="en-US" sz="2400" b="1" dirty="0" smtClean="0"/>
          </a:p>
          <a:p>
            <a:r>
              <a:rPr lang="en-US" sz="2400" b="1" dirty="0" smtClean="0"/>
              <a:t>       begin</a:t>
            </a:r>
            <a:endParaRPr lang="en-US" sz="2400" b="1" dirty="0"/>
          </a:p>
          <a:p>
            <a:r>
              <a:rPr lang="en-US" sz="2400" b="1" dirty="0" smtClean="0"/>
              <a:t>          s </a:t>
            </a:r>
            <a:r>
              <a:rPr lang="en-US" sz="2400" b="1" dirty="0"/>
              <a:t>: = s * 2</a:t>
            </a:r>
            <a:r>
              <a:rPr lang="en-US" sz="2400" b="1" dirty="0" smtClean="0"/>
              <a:t>;</a:t>
            </a:r>
          </a:p>
          <a:p>
            <a:r>
              <a:rPr lang="en-US" sz="2400" b="1" dirty="0" smtClean="0"/>
              <a:t>          k </a:t>
            </a:r>
            <a:r>
              <a:rPr lang="en-US" sz="2400" b="1" dirty="0"/>
              <a:t>:= </a:t>
            </a:r>
            <a:r>
              <a:rPr lang="en-US" sz="2400" b="1" dirty="0" smtClean="0"/>
              <a:t>k </a:t>
            </a:r>
            <a:r>
              <a:rPr lang="en-US" sz="2400" b="1" dirty="0"/>
              <a:t>- 5 </a:t>
            </a:r>
            <a:endParaRPr lang="en-US" sz="2400" b="1" dirty="0" smtClean="0"/>
          </a:p>
          <a:p>
            <a:r>
              <a:rPr lang="en-US" sz="2400" b="1" dirty="0" smtClean="0"/>
              <a:t>      end</a:t>
            </a:r>
            <a:r>
              <a:rPr lang="en-US" sz="2400" b="1" dirty="0"/>
              <a:t>;</a:t>
            </a:r>
          </a:p>
          <a:p>
            <a:r>
              <a:rPr lang="en-US" sz="2400" b="1" dirty="0"/>
              <a:t>write(k)</a:t>
            </a:r>
          </a:p>
          <a:p>
            <a:r>
              <a:rPr lang="en-US" sz="2400" b="1" dirty="0"/>
              <a:t>end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" y="226245"/>
            <a:ext cx="9505950" cy="1104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517569" y="1936612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9</a:t>
            </a:r>
            <a:r>
              <a:rPr lang="en-US" sz="2400" b="1" dirty="0" smtClean="0"/>
              <a:t>= 512 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538402" y="1495172"/>
            <a:ext cx="1135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s &lt; </a:t>
            </a:r>
            <a:r>
              <a:rPr lang="en-US" sz="2400" b="1" dirty="0" smtClean="0"/>
              <a:t>600 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9318790" y="2416906"/>
            <a:ext cx="276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K=1000-9*5=955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00076" y="6258825"/>
            <a:ext cx="6857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Источник: </a:t>
            </a:r>
            <a:r>
              <a:rPr lang="ru-RU" i="1" dirty="0">
                <a:solidFill>
                  <a:schemeClr val="bg1">
                    <a:lumMod val="75000"/>
                  </a:schemeClr>
                </a:solidFill>
              </a:rPr>
              <a:t>Информатика. </a:t>
            </a:r>
            <a:r>
              <a:rPr lang="ru-RU" i="1" dirty="0" err="1">
                <a:solidFill>
                  <a:schemeClr val="bg1">
                    <a:lumMod val="75000"/>
                  </a:schemeClr>
                </a:solidFill>
              </a:rPr>
              <a:t>Больш</a:t>
            </a:r>
            <a:r>
              <a:rPr lang="ru-RU" i="1" dirty="0">
                <a:solidFill>
                  <a:schemeClr val="bg1">
                    <a:lumMod val="75000"/>
                  </a:schemeClr>
                </a:solidFill>
              </a:rPr>
              <a:t>. сб. тем. задан. </a:t>
            </a:r>
            <a:r>
              <a:rPr lang="ru-RU" i="1" dirty="0" err="1">
                <a:solidFill>
                  <a:schemeClr val="bg1">
                    <a:lumMod val="75000"/>
                  </a:schemeClr>
                </a:solidFill>
              </a:rPr>
              <a:t>подг</a:t>
            </a:r>
            <a:r>
              <a:rPr lang="ru-RU" i="1" dirty="0">
                <a:solidFill>
                  <a:schemeClr val="bg1">
                    <a:lumMod val="75000"/>
                  </a:schemeClr>
                </a:solidFill>
              </a:rPr>
              <a:t>. ЕГЭ_2018 </a:t>
            </a:r>
          </a:p>
        </p:txBody>
      </p:sp>
    </p:spTree>
    <p:extLst>
      <p:ext uri="{BB962C8B-B14F-4D97-AF65-F5344CB8AC3E}">
        <p14:creationId xmlns:p14="http://schemas.microsoft.com/office/powerpoint/2010/main" val="206125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899073" y="6422852"/>
            <a:ext cx="218763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http://dvsschool.zz.mu/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700637"/>
              </p:ext>
            </p:extLst>
          </p:nvPr>
        </p:nvGraphicFramePr>
        <p:xfrm>
          <a:off x="3896526" y="1450117"/>
          <a:ext cx="238125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199">
                  <a:extLst>
                    <a:ext uri="{9D8B030D-6E8A-4147-A177-3AD203B41FA5}">
                      <a16:colId xmlns:a16="http://schemas.microsoft.com/office/drawing/2014/main" val="1553115729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888148420"/>
                    </a:ext>
                  </a:extLst>
                </a:gridCol>
                <a:gridCol w="876301">
                  <a:extLst>
                    <a:ext uri="{9D8B030D-6E8A-4147-A177-3AD203B41FA5}">
                      <a16:colId xmlns:a16="http://schemas.microsoft.com/office/drawing/2014/main" val="29013816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шаг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k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144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1024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85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2400" b="1" dirty="0" smtClean="0"/>
                        <a:t>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400" b="1" dirty="0" smtClean="0"/>
                        <a:t>46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512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960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256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390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38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128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567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34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64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049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</a:t>
                      </a:r>
                      <a:endParaRPr lang="ru-RU" sz="2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30</a:t>
                      </a:r>
                      <a:endParaRPr lang="ru-RU" sz="2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32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290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53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399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485959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0318077" y="5889493"/>
            <a:ext cx="80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1122208" y="588949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0076" y="1442042"/>
            <a:ext cx="2996258" cy="41549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l-NL" sz="2400" b="1" dirty="0"/>
              <a:t>var </a:t>
            </a:r>
            <a:r>
              <a:rPr lang="nl-NL" sz="2400" b="1" dirty="0" smtClean="0"/>
              <a:t>k, </a:t>
            </a:r>
            <a:r>
              <a:rPr lang="nl-NL" sz="2400" b="1" dirty="0"/>
              <a:t>s : integer </a:t>
            </a:r>
            <a:endParaRPr lang="nl-NL" sz="2400" b="1" dirty="0" smtClean="0"/>
          </a:p>
          <a:p>
            <a:r>
              <a:rPr lang="nl-NL" sz="2400" b="1" dirty="0" smtClean="0"/>
              <a:t>begin</a:t>
            </a:r>
            <a:endParaRPr lang="nl-NL" sz="2400" b="1" dirty="0"/>
          </a:p>
          <a:p>
            <a:r>
              <a:rPr lang="en-US" sz="2400" b="1" dirty="0" smtClean="0"/>
              <a:t>k </a:t>
            </a:r>
            <a:r>
              <a:rPr lang="en-US" sz="2400" b="1" dirty="0"/>
              <a:t>:= 1024; </a:t>
            </a:r>
            <a:endParaRPr lang="en-US" sz="2400" b="1" dirty="0" smtClean="0"/>
          </a:p>
          <a:p>
            <a:r>
              <a:rPr lang="en-US" sz="2400" b="1" dirty="0" smtClean="0"/>
              <a:t>s </a:t>
            </a:r>
            <a:r>
              <a:rPr lang="en-US" sz="2400" b="1" dirty="0"/>
              <a:t>:= 50; </a:t>
            </a:r>
            <a:endParaRPr lang="en-US" sz="2400" b="1" dirty="0" smtClean="0"/>
          </a:p>
          <a:p>
            <a:r>
              <a:rPr lang="en-US" sz="2400" b="1" dirty="0" smtClean="0"/>
              <a:t>while </a:t>
            </a:r>
            <a:r>
              <a:rPr lang="en-US" sz="2400" b="1" dirty="0">
                <a:solidFill>
                  <a:srgbClr val="FF0000"/>
                </a:solidFill>
              </a:rPr>
              <a:t>s &gt; 30 </a:t>
            </a:r>
            <a:r>
              <a:rPr lang="en-US" sz="2400" b="1" dirty="0"/>
              <a:t>do </a:t>
            </a:r>
            <a:endParaRPr lang="en-US" sz="2400" b="1" dirty="0" smtClean="0"/>
          </a:p>
          <a:p>
            <a:r>
              <a:rPr lang="en-US" sz="2400" b="1" dirty="0" smtClean="0"/>
              <a:t>        begin</a:t>
            </a:r>
            <a:endParaRPr lang="en-US" sz="2400" b="1" dirty="0"/>
          </a:p>
          <a:p>
            <a:r>
              <a:rPr lang="en-US" sz="2400" b="1" dirty="0" smtClean="0"/>
              <a:t>              s </a:t>
            </a:r>
            <a:r>
              <a:rPr lang="en-US" sz="2400" b="1" dirty="0"/>
              <a:t>; = s - 4 ; </a:t>
            </a:r>
            <a:endParaRPr lang="en-US" sz="2400" b="1" dirty="0" smtClean="0"/>
          </a:p>
          <a:p>
            <a:r>
              <a:rPr lang="en-US" sz="2400" b="1" dirty="0" smtClean="0"/>
              <a:t>              k </a:t>
            </a:r>
            <a:r>
              <a:rPr lang="en-US" sz="2400" b="1" dirty="0"/>
              <a:t>:= </a:t>
            </a:r>
            <a:r>
              <a:rPr lang="en-US" sz="2400" b="1" dirty="0" smtClean="0"/>
              <a:t>k </a:t>
            </a:r>
            <a:r>
              <a:rPr lang="en-US" sz="2400" b="1" dirty="0"/>
              <a:t>div 2 </a:t>
            </a:r>
            <a:endParaRPr lang="en-US" sz="2400" b="1" dirty="0" smtClean="0"/>
          </a:p>
          <a:p>
            <a:r>
              <a:rPr lang="en-US" sz="2400" b="1" dirty="0" smtClean="0"/>
              <a:t>       end</a:t>
            </a:r>
            <a:r>
              <a:rPr lang="en-US" sz="2400" b="1" dirty="0"/>
              <a:t>;</a:t>
            </a:r>
          </a:p>
          <a:p>
            <a:r>
              <a:rPr lang="en-US" sz="2400" b="1" dirty="0"/>
              <a:t>write(k) </a:t>
            </a:r>
            <a:endParaRPr lang="en-US" sz="2400" b="1" dirty="0" smtClean="0"/>
          </a:p>
          <a:p>
            <a:r>
              <a:rPr lang="en-US" sz="2400" b="1" dirty="0" smtClean="0"/>
              <a:t>end</a:t>
            </a:r>
            <a:r>
              <a:rPr lang="en-US" sz="2400" b="1" dirty="0"/>
              <a:t>.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" y="226245"/>
            <a:ext cx="9505950" cy="11049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577968" y="4200272"/>
            <a:ext cx="979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s </a:t>
            </a:r>
            <a:r>
              <a:rPr lang="en-US" sz="2400" b="1" dirty="0" smtClean="0"/>
              <a:t>&gt; 30 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00076" y="6258825"/>
            <a:ext cx="6857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Источник: </a:t>
            </a:r>
            <a:r>
              <a:rPr lang="ru-RU" i="1" dirty="0">
                <a:solidFill>
                  <a:schemeClr val="bg1">
                    <a:lumMod val="75000"/>
                  </a:schemeClr>
                </a:solidFill>
              </a:rPr>
              <a:t>Информатика. </a:t>
            </a:r>
            <a:r>
              <a:rPr lang="ru-RU" i="1" dirty="0" err="1">
                <a:solidFill>
                  <a:schemeClr val="bg1">
                    <a:lumMod val="75000"/>
                  </a:schemeClr>
                </a:solidFill>
              </a:rPr>
              <a:t>Больш</a:t>
            </a:r>
            <a:r>
              <a:rPr lang="ru-RU" i="1" dirty="0">
                <a:solidFill>
                  <a:schemeClr val="bg1">
                    <a:lumMod val="75000"/>
                  </a:schemeClr>
                </a:solidFill>
              </a:rPr>
              <a:t>. сб. тем. задан. </a:t>
            </a:r>
            <a:r>
              <a:rPr lang="ru-RU" i="1" dirty="0" err="1">
                <a:solidFill>
                  <a:schemeClr val="bg1">
                    <a:lumMod val="75000"/>
                  </a:schemeClr>
                </a:solidFill>
              </a:rPr>
              <a:t>подг</a:t>
            </a:r>
            <a:r>
              <a:rPr lang="ru-RU" i="1" dirty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ru-RU" i="1" dirty="0" smtClean="0">
                <a:solidFill>
                  <a:schemeClr val="bg1">
                    <a:lumMod val="75000"/>
                  </a:schemeClr>
                </a:solidFill>
              </a:rPr>
              <a:t>ЕГЭ_2018</a:t>
            </a:r>
            <a:endParaRPr lang="ru-RU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6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2579</Words>
  <Application>Microsoft Office PowerPoint</Application>
  <PresentationFormat>Широкоэкранный</PresentationFormat>
  <Paragraphs>574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Consolas</vt:lpstr>
      <vt:lpstr>Courier New</vt:lpstr>
      <vt:lpstr>Times New Roman</vt:lpstr>
      <vt:lpstr>Wingdings</vt:lpstr>
      <vt:lpstr>Тема Office</vt:lpstr>
      <vt:lpstr>Алгоритмизация и основы программирования. </vt:lpstr>
      <vt:lpstr>Демоверсии ФИПИ.</vt:lpstr>
      <vt:lpstr>Демоверсия ФИПИ-2018.</vt:lpstr>
      <vt:lpstr>Демоверсия ФИПИ-2018.</vt:lpstr>
      <vt:lpstr>Демоверсия ФИПИ-2018.</vt:lpstr>
      <vt:lpstr>Анализ циклов.</vt:lpstr>
      <vt:lpstr>Презентация PowerPoint</vt:lpstr>
      <vt:lpstr>Презентация PowerPoint</vt:lpstr>
      <vt:lpstr>Презентация PowerPoint</vt:lpstr>
      <vt:lpstr>Анализ рекурсивных алгоритмов.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массивами и матрицами</vt:lpstr>
      <vt:lpstr>Немного теории…</vt:lpstr>
      <vt:lpstr>Немного теории…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DVS</dc:creator>
  <cp:lastModifiedBy>DVS</cp:lastModifiedBy>
  <cp:revision>93</cp:revision>
  <dcterms:created xsi:type="dcterms:W3CDTF">2018-02-06T16:56:15Z</dcterms:created>
  <dcterms:modified xsi:type="dcterms:W3CDTF">2018-02-25T20:38:00Z</dcterms:modified>
</cp:coreProperties>
</file>