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1"/>
  </p:notesMasterIdLst>
  <p:sldIdLst>
    <p:sldId id="257" r:id="rId2"/>
    <p:sldId id="267" r:id="rId3"/>
    <p:sldId id="268" r:id="rId4"/>
    <p:sldId id="269" r:id="rId5"/>
    <p:sldId id="283" r:id="rId6"/>
    <p:sldId id="285" r:id="rId7"/>
    <p:sldId id="286" r:id="rId8"/>
    <p:sldId id="284" r:id="rId9"/>
    <p:sldId id="287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8C175956-9E83-49E9-A07D-9497D9143E33}">
          <p14:sldIdLst>
            <p14:sldId id="257"/>
          </p14:sldIdLst>
        </p14:section>
        <p14:section name="Раздел без заголовка" id="{3590C697-D91C-4F7E-ACC6-4D4B84D77883}">
          <p14:sldIdLst>
            <p14:sldId id="267"/>
            <p14:sldId id="268"/>
            <p14:sldId id="269"/>
            <p14:sldId id="283"/>
            <p14:sldId id="285"/>
            <p14:sldId id="286"/>
            <p14:sldId id="284"/>
            <p14:sldId id="28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1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image" Target="../media/image6.wmf"/><Relationship Id="rId7" Type="http://schemas.openxmlformats.org/officeDocument/2006/relationships/image" Target="../media/image10.wmf"/><Relationship Id="rId12" Type="http://schemas.openxmlformats.org/officeDocument/2006/relationships/image" Target="../media/image15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11" Type="http://schemas.openxmlformats.org/officeDocument/2006/relationships/image" Target="../media/image14.wmf"/><Relationship Id="rId5" Type="http://schemas.openxmlformats.org/officeDocument/2006/relationships/image" Target="../media/image8.wmf"/><Relationship Id="rId10" Type="http://schemas.openxmlformats.org/officeDocument/2006/relationships/image" Target="../media/image13.wmf"/><Relationship Id="rId4" Type="http://schemas.openxmlformats.org/officeDocument/2006/relationships/image" Target="../media/image7.wmf"/><Relationship Id="rId9" Type="http://schemas.openxmlformats.org/officeDocument/2006/relationships/image" Target="../media/image12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13" Type="http://schemas.openxmlformats.org/officeDocument/2006/relationships/image" Target="../media/image28.wmf"/><Relationship Id="rId18" Type="http://schemas.openxmlformats.org/officeDocument/2006/relationships/image" Target="../media/image33.wmf"/><Relationship Id="rId3" Type="http://schemas.openxmlformats.org/officeDocument/2006/relationships/image" Target="../media/image18.wmf"/><Relationship Id="rId7" Type="http://schemas.openxmlformats.org/officeDocument/2006/relationships/image" Target="../media/image22.wmf"/><Relationship Id="rId12" Type="http://schemas.openxmlformats.org/officeDocument/2006/relationships/image" Target="../media/image27.wmf"/><Relationship Id="rId17" Type="http://schemas.openxmlformats.org/officeDocument/2006/relationships/image" Target="../media/image32.wmf"/><Relationship Id="rId2" Type="http://schemas.openxmlformats.org/officeDocument/2006/relationships/image" Target="../media/image17.wmf"/><Relationship Id="rId16" Type="http://schemas.openxmlformats.org/officeDocument/2006/relationships/image" Target="../media/image31.wmf"/><Relationship Id="rId1" Type="http://schemas.openxmlformats.org/officeDocument/2006/relationships/image" Target="../media/image16.wmf"/><Relationship Id="rId6" Type="http://schemas.openxmlformats.org/officeDocument/2006/relationships/image" Target="../media/image21.wmf"/><Relationship Id="rId11" Type="http://schemas.openxmlformats.org/officeDocument/2006/relationships/image" Target="../media/image26.wmf"/><Relationship Id="rId5" Type="http://schemas.openxmlformats.org/officeDocument/2006/relationships/image" Target="../media/image20.wmf"/><Relationship Id="rId15" Type="http://schemas.openxmlformats.org/officeDocument/2006/relationships/image" Target="../media/image30.wmf"/><Relationship Id="rId10" Type="http://schemas.openxmlformats.org/officeDocument/2006/relationships/image" Target="../media/image25.wmf"/><Relationship Id="rId4" Type="http://schemas.openxmlformats.org/officeDocument/2006/relationships/image" Target="../media/image19.wmf"/><Relationship Id="rId9" Type="http://schemas.openxmlformats.org/officeDocument/2006/relationships/image" Target="../media/image24.wmf"/><Relationship Id="rId14" Type="http://schemas.openxmlformats.org/officeDocument/2006/relationships/image" Target="../media/image2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DD9FF1-8063-4A1A-AB98-98139699952F}" type="datetimeFigureOut">
              <a:rPr lang="ru-RU" smtClean="0"/>
              <a:pPr/>
              <a:t>05.12.2018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DB6FD6-A866-4032-A760-B8AD0B32641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7713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4ED4E-EC43-4221-9DFA-78F6A397A060}" type="datetime1">
              <a:rPr lang="ru-RU" smtClean="0"/>
              <a:pPr/>
              <a:t>05.12.2018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http://dvsschool.zz.mu/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3BD7A-B4C3-45D8-A1C7-2B3A926D6E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6497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983DF-5F87-4B54-8058-3DD88ECF979C}" type="datetime1">
              <a:rPr lang="ru-RU" smtClean="0"/>
              <a:pPr/>
              <a:t>05.12.2018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http://dvsschool.zz.mu/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3BD7A-B4C3-45D8-A1C7-2B3A926D6E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8406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5ECF3-9545-44F9-B4A1-331B040B6752}" type="datetime1">
              <a:rPr lang="ru-RU" smtClean="0"/>
              <a:pPr/>
              <a:t>05.12.2018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http://dvsschool.zz.mu/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3BD7A-B4C3-45D8-A1C7-2B3A926D6E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0227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F2ED7-8BB3-4DA5-B04C-56F7E3557779}" type="datetime1">
              <a:rPr lang="ru-RU" smtClean="0"/>
              <a:pPr/>
              <a:t>05.12.2018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http://dvsschool.zz.mu/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3BD7A-B4C3-45D8-A1C7-2B3A926D6E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299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ABF22-1CE6-402F-8A6F-909EFAE2BE2B}" type="datetime1">
              <a:rPr lang="ru-RU" smtClean="0"/>
              <a:pPr/>
              <a:t>05.12.2018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http://dvsschool.zz.mu/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3BD7A-B4C3-45D8-A1C7-2B3A926D6E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719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9DF3D-488A-4CF7-B2C6-3FA59BA5DAAB}" type="datetime1">
              <a:rPr lang="ru-RU" smtClean="0"/>
              <a:pPr/>
              <a:t>05.12.2018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http://dvsschool.zz.mu/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3BD7A-B4C3-45D8-A1C7-2B3A926D6E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2825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EE8D9-6870-4288-AABF-90075D738858}" type="datetime1">
              <a:rPr lang="ru-RU" smtClean="0"/>
              <a:pPr/>
              <a:t>05.12.2018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http://dvsschool.zz.mu/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3BD7A-B4C3-45D8-A1C7-2B3A926D6E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8911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5D73B-C1C3-479F-840F-39FC512CA32C}" type="datetime1">
              <a:rPr lang="ru-RU" smtClean="0"/>
              <a:pPr/>
              <a:t>05.12.2018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http://dvsschool.zz.mu/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3BD7A-B4C3-45D8-A1C7-2B3A926D6E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7419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47D0C-450D-49D4-92BC-F669647602AF}" type="datetime1">
              <a:rPr lang="ru-RU" smtClean="0"/>
              <a:pPr/>
              <a:t>05.12.2018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http://dvsschool.zz.mu/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3BD7A-B4C3-45D8-A1C7-2B3A926D6E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1612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E449B-BC85-4CF3-A3EF-5E488116405F}" type="datetime1">
              <a:rPr lang="ru-RU" smtClean="0"/>
              <a:pPr/>
              <a:t>05.12.2018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http://dvsschool.zz.mu/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3BD7A-B4C3-45D8-A1C7-2B3A926D6E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9034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78459-E82D-4CD7-B10E-C9DD928DD406}" type="datetime1">
              <a:rPr lang="ru-RU" smtClean="0"/>
              <a:pPr/>
              <a:t>05.12.2018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http://dvsschool.zz.mu/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3BD7A-B4C3-45D8-A1C7-2B3A926D6E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192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C0462D-F126-4AE0-B24D-BEBEF2B180E7}" type="datetime1">
              <a:rPr lang="ru-RU" smtClean="0"/>
              <a:pPr/>
              <a:t>05.12.2018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http://dvsschool.zz.mu/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03BD7A-B4C3-45D8-A1C7-2B3A926D6E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8383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8.wmf"/><Relationship Id="rId18" Type="http://schemas.openxmlformats.org/officeDocument/2006/relationships/image" Target="../media/image10.wmf"/><Relationship Id="rId26" Type="http://schemas.openxmlformats.org/officeDocument/2006/relationships/oleObject" Target="../embeddings/oleObject13.bin"/><Relationship Id="rId3" Type="http://schemas.openxmlformats.org/officeDocument/2006/relationships/image" Target="../media/image2.png"/><Relationship Id="rId21" Type="http://schemas.openxmlformats.org/officeDocument/2006/relationships/image" Target="../media/image11.wmf"/><Relationship Id="rId7" Type="http://schemas.openxmlformats.org/officeDocument/2006/relationships/image" Target="../media/image5.wmf"/><Relationship Id="rId12" Type="http://schemas.openxmlformats.org/officeDocument/2006/relationships/oleObject" Target="../embeddings/oleObject5.bin"/><Relationship Id="rId17" Type="http://schemas.openxmlformats.org/officeDocument/2006/relationships/oleObject" Target="../embeddings/oleObject8.bin"/><Relationship Id="rId25" Type="http://schemas.openxmlformats.org/officeDocument/2006/relationships/image" Target="../media/image13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9.wmf"/><Relationship Id="rId20" Type="http://schemas.openxmlformats.org/officeDocument/2006/relationships/oleObject" Target="../embeddings/oleObject10.bin"/><Relationship Id="rId29" Type="http://schemas.openxmlformats.org/officeDocument/2006/relationships/image" Target="../media/image15.wmf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7.wmf"/><Relationship Id="rId24" Type="http://schemas.openxmlformats.org/officeDocument/2006/relationships/oleObject" Target="../embeddings/oleObject12.bin"/><Relationship Id="rId5" Type="http://schemas.openxmlformats.org/officeDocument/2006/relationships/image" Target="../media/image4.wmf"/><Relationship Id="rId15" Type="http://schemas.openxmlformats.org/officeDocument/2006/relationships/oleObject" Target="../embeddings/oleObject7.bin"/><Relationship Id="rId23" Type="http://schemas.openxmlformats.org/officeDocument/2006/relationships/image" Target="../media/image12.wmf"/><Relationship Id="rId28" Type="http://schemas.openxmlformats.org/officeDocument/2006/relationships/oleObject" Target="../embeddings/oleObject14.bin"/><Relationship Id="rId10" Type="http://schemas.openxmlformats.org/officeDocument/2006/relationships/oleObject" Target="../embeddings/oleObject4.bin"/><Relationship Id="rId19" Type="http://schemas.openxmlformats.org/officeDocument/2006/relationships/oleObject" Target="../embeddings/oleObject9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6.wmf"/><Relationship Id="rId14" Type="http://schemas.openxmlformats.org/officeDocument/2006/relationships/oleObject" Target="../embeddings/oleObject6.bin"/><Relationship Id="rId22" Type="http://schemas.openxmlformats.org/officeDocument/2006/relationships/oleObject" Target="../embeddings/oleObject11.bin"/><Relationship Id="rId27" Type="http://schemas.openxmlformats.org/officeDocument/2006/relationships/image" Target="../media/image14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13" Type="http://schemas.openxmlformats.org/officeDocument/2006/relationships/image" Target="../media/image20.wmf"/><Relationship Id="rId18" Type="http://schemas.openxmlformats.org/officeDocument/2006/relationships/oleObject" Target="../embeddings/oleObject22.bin"/><Relationship Id="rId26" Type="http://schemas.openxmlformats.org/officeDocument/2006/relationships/oleObject" Target="../embeddings/oleObject26.bin"/><Relationship Id="rId39" Type="http://schemas.openxmlformats.org/officeDocument/2006/relationships/image" Target="../media/image33.wmf"/><Relationship Id="rId3" Type="http://schemas.openxmlformats.org/officeDocument/2006/relationships/image" Target="../media/image2.png"/><Relationship Id="rId21" Type="http://schemas.openxmlformats.org/officeDocument/2006/relationships/image" Target="../media/image24.wmf"/><Relationship Id="rId34" Type="http://schemas.openxmlformats.org/officeDocument/2006/relationships/oleObject" Target="../embeddings/oleObject30.bin"/><Relationship Id="rId7" Type="http://schemas.openxmlformats.org/officeDocument/2006/relationships/image" Target="../media/image17.wmf"/><Relationship Id="rId12" Type="http://schemas.openxmlformats.org/officeDocument/2006/relationships/oleObject" Target="../embeddings/oleObject19.bin"/><Relationship Id="rId17" Type="http://schemas.openxmlformats.org/officeDocument/2006/relationships/image" Target="../media/image22.wmf"/><Relationship Id="rId25" Type="http://schemas.openxmlformats.org/officeDocument/2006/relationships/image" Target="../media/image26.wmf"/><Relationship Id="rId33" Type="http://schemas.openxmlformats.org/officeDocument/2006/relationships/image" Target="../media/image30.wmf"/><Relationship Id="rId38" Type="http://schemas.openxmlformats.org/officeDocument/2006/relationships/oleObject" Target="../embeddings/oleObject32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21.bin"/><Relationship Id="rId20" Type="http://schemas.openxmlformats.org/officeDocument/2006/relationships/oleObject" Target="../embeddings/oleObject23.bin"/><Relationship Id="rId29" Type="http://schemas.openxmlformats.org/officeDocument/2006/relationships/image" Target="../media/image28.wmf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6.bin"/><Relationship Id="rId11" Type="http://schemas.openxmlformats.org/officeDocument/2006/relationships/image" Target="../media/image19.wmf"/><Relationship Id="rId24" Type="http://schemas.openxmlformats.org/officeDocument/2006/relationships/oleObject" Target="../embeddings/oleObject25.bin"/><Relationship Id="rId32" Type="http://schemas.openxmlformats.org/officeDocument/2006/relationships/oleObject" Target="../embeddings/oleObject29.bin"/><Relationship Id="rId37" Type="http://schemas.openxmlformats.org/officeDocument/2006/relationships/image" Target="../media/image32.wmf"/><Relationship Id="rId5" Type="http://schemas.openxmlformats.org/officeDocument/2006/relationships/image" Target="../media/image16.wmf"/><Relationship Id="rId15" Type="http://schemas.openxmlformats.org/officeDocument/2006/relationships/image" Target="../media/image21.wmf"/><Relationship Id="rId23" Type="http://schemas.openxmlformats.org/officeDocument/2006/relationships/image" Target="../media/image25.wmf"/><Relationship Id="rId28" Type="http://schemas.openxmlformats.org/officeDocument/2006/relationships/oleObject" Target="../embeddings/oleObject27.bin"/><Relationship Id="rId36" Type="http://schemas.openxmlformats.org/officeDocument/2006/relationships/oleObject" Target="../embeddings/oleObject31.bin"/><Relationship Id="rId10" Type="http://schemas.openxmlformats.org/officeDocument/2006/relationships/oleObject" Target="../embeddings/oleObject18.bin"/><Relationship Id="rId19" Type="http://schemas.openxmlformats.org/officeDocument/2006/relationships/image" Target="../media/image23.wmf"/><Relationship Id="rId31" Type="http://schemas.openxmlformats.org/officeDocument/2006/relationships/image" Target="../media/image29.wmf"/><Relationship Id="rId4" Type="http://schemas.openxmlformats.org/officeDocument/2006/relationships/oleObject" Target="../embeddings/oleObject15.bin"/><Relationship Id="rId9" Type="http://schemas.openxmlformats.org/officeDocument/2006/relationships/image" Target="../media/image18.wmf"/><Relationship Id="rId14" Type="http://schemas.openxmlformats.org/officeDocument/2006/relationships/oleObject" Target="../embeddings/oleObject20.bin"/><Relationship Id="rId22" Type="http://schemas.openxmlformats.org/officeDocument/2006/relationships/oleObject" Target="../embeddings/oleObject24.bin"/><Relationship Id="rId27" Type="http://schemas.openxmlformats.org/officeDocument/2006/relationships/image" Target="../media/image27.wmf"/><Relationship Id="rId30" Type="http://schemas.openxmlformats.org/officeDocument/2006/relationships/oleObject" Target="../embeddings/oleObject28.bin"/><Relationship Id="rId35" Type="http://schemas.openxmlformats.org/officeDocument/2006/relationships/image" Target="../media/image31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7" Type="http://schemas.openxmlformats.org/officeDocument/2006/relationships/image" Target="../media/image3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2.png"/><Relationship Id="rId4" Type="http://schemas.openxmlformats.org/officeDocument/2006/relationships/image" Target="../media/image4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7.png"/><Relationship Id="rId5" Type="http://schemas.openxmlformats.org/officeDocument/2006/relationships/image" Target="../media/image46.png"/><Relationship Id="rId4" Type="http://schemas.openxmlformats.org/officeDocument/2006/relationships/image" Target="../media/image4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9.png"/><Relationship Id="rId5" Type="http://schemas.openxmlformats.org/officeDocument/2006/relationships/image" Target="../media/image48.png"/><Relationship Id="rId4" Type="http://schemas.openxmlformats.org/officeDocument/2006/relationships/image" Target="../media/image4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57746" y="1062986"/>
            <a:ext cx="9144000" cy="2387600"/>
          </a:xfrm>
        </p:spPr>
        <p:txBody>
          <a:bodyPr/>
          <a:lstStyle/>
          <a:p>
            <a:r>
              <a:rPr lang="ru-RU" b="1" dirty="0" smtClean="0"/>
              <a:t>Логические неравенства.</a:t>
            </a:r>
            <a:endParaRPr lang="ru-RU" dirty="0"/>
          </a:p>
        </p:txBody>
      </p:sp>
      <p:pic>
        <p:nvPicPr>
          <p:cNvPr id="1026" name="Picture 2" descr="http://mou72.narod.ru/index_files/00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7538" y="239281"/>
            <a:ext cx="5257800" cy="1400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9899073" y="6422852"/>
            <a:ext cx="2187633" cy="365125"/>
          </a:xfrm>
        </p:spPr>
        <p:txBody>
          <a:bodyPr/>
          <a:lstStyle/>
          <a:p>
            <a:r>
              <a:rPr lang="en-US" dirty="0" smtClean="0"/>
              <a:t>http://dvsschool.zz.mu/</a:t>
            </a:r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7215" y="239281"/>
            <a:ext cx="1601481" cy="580972"/>
          </a:xfrm>
          <a:prstGeom prst="rect">
            <a:avLst/>
          </a:prstGeom>
        </p:spPr>
      </p:pic>
      <p:pic>
        <p:nvPicPr>
          <p:cNvPr id="10" name="Picture 4" descr="http://dvsschool.zz.mu/images/img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3037" y="4429919"/>
            <a:ext cx="1685925" cy="1914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926594" y="3641573"/>
            <a:ext cx="22540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Решение задач. №18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9206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http://dvsschool.zz.mu/</a:t>
            </a:r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7215" y="255907"/>
            <a:ext cx="1601481" cy="58097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78563" y="836879"/>
            <a:ext cx="108702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smtClean="0">
                <a:solidFill>
                  <a:srgbClr val="FF0000"/>
                </a:solidFill>
              </a:rPr>
              <a:t>001. </a:t>
            </a:r>
            <a:r>
              <a:rPr lang="ru-RU" sz="2400" dirty="0" smtClean="0"/>
              <a:t>Укажите наименьшее целое значение А, при котором        неравенство</a:t>
            </a:r>
            <a:r>
              <a:rPr lang="ru-RU" dirty="0" smtClean="0"/>
              <a:t>:</a:t>
            </a:r>
            <a:endParaRPr lang="ru-RU" dirty="0"/>
          </a:p>
        </p:txBody>
      </p:sp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7162284"/>
              </p:ext>
            </p:extLst>
          </p:nvPr>
        </p:nvGraphicFramePr>
        <p:xfrm>
          <a:off x="3772701" y="1551274"/>
          <a:ext cx="4705350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8" name="Формула" r:id="rId4" imgW="2032000" imgH="215900" progId="Equation.3">
                  <p:embed/>
                </p:oleObj>
              </mc:Choice>
              <mc:Fallback>
                <p:oleObj name="Формула" r:id="rId4" imgW="2032000" imgH="215900" progId="Equation.3">
                  <p:embed/>
                  <p:pic>
                    <p:nvPicPr>
                      <p:cNvPr id="0" name="Picture 10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2701" y="1551274"/>
                        <a:ext cx="4705350" cy="500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286906" y="2194201"/>
            <a:ext cx="56830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истинно для любых целых значений </a:t>
            </a:r>
            <a:r>
              <a:rPr lang="ru-RU" sz="2400" dirty="0" err="1" smtClean="0"/>
              <a:t>х</a:t>
            </a:r>
            <a:r>
              <a:rPr lang="ru-RU" sz="2400" dirty="0" smtClean="0"/>
              <a:t> и у.</a:t>
            </a:r>
            <a:endParaRPr lang="ru-RU" sz="2400" dirty="0"/>
          </a:p>
        </p:txBody>
      </p:sp>
      <p:graphicFrame>
        <p:nvGraphicFramePr>
          <p:cNvPr id="1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176788"/>
              </p:ext>
            </p:extLst>
          </p:nvPr>
        </p:nvGraphicFramePr>
        <p:xfrm>
          <a:off x="3466314" y="2765712"/>
          <a:ext cx="5176837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9" name="Формула" r:id="rId6" imgW="2234230" imgH="215806" progId="Equation.3">
                  <p:embed/>
                </p:oleObj>
              </mc:Choice>
              <mc:Fallback>
                <p:oleObj name="Формула" r:id="rId6" imgW="2234230" imgH="215806" progId="Equation.3">
                  <p:embed/>
                  <p:pic>
                    <p:nvPicPr>
                      <p:cNvPr id="0" name="Picture 10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66314" y="2765712"/>
                        <a:ext cx="5176837" cy="500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2" name="Группа 12"/>
          <p:cNvGrpSpPr/>
          <p:nvPr/>
        </p:nvGrpSpPr>
        <p:grpSpPr>
          <a:xfrm>
            <a:off x="2072460" y="3408647"/>
            <a:ext cx="3436966" cy="1343028"/>
            <a:chOff x="500034" y="3143248"/>
            <a:chExt cx="3436966" cy="1343028"/>
          </a:xfrm>
        </p:grpSpPr>
        <p:grpSp>
          <p:nvGrpSpPr>
            <p:cNvPr id="13" name="Группа 10"/>
            <p:cNvGrpSpPr/>
            <p:nvPr/>
          </p:nvGrpSpPr>
          <p:grpSpPr>
            <a:xfrm>
              <a:off x="700088" y="3286125"/>
              <a:ext cx="3236912" cy="1071564"/>
              <a:chOff x="314353" y="3286126"/>
              <a:chExt cx="3236912" cy="1071564"/>
            </a:xfrm>
          </p:grpSpPr>
          <p:graphicFrame>
            <p:nvGraphicFramePr>
              <p:cNvPr id="15" name="Object 4"/>
              <p:cNvGraphicFramePr>
                <a:graphicFrameLocks noChangeAspect="1"/>
              </p:cNvGraphicFramePr>
              <p:nvPr/>
            </p:nvGraphicFramePr>
            <p:xfrm>
              <a:off x="314353" y="3286126"/>
              <a:ext cx="3236912" cy="47148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140" name="Формула" r:id="rId8" imgW="1396394" imgH="203112" progId="Equation.3">
                      <p:embed/>
                    </p:oleObj>
                  </mc:Choice>
                  <mc:Fallback>
                    <p:oleObj name="Формула" r:id="rId8" imgW="1396394" imgH="203112" progId="Equation.3">
                      <p:embed/>
                      <p:pic>
                        <p:nvPicPr>
                          <p:cNvPr id="0" name="Picture 10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14353" y="3286126"/>
                            <a:ext cx="3236912" cy="471488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6" name="Object 5"/>
              <p:cNvGraphicFramePr>
                <a:graphicFrameLocks noChangeAspect="1"/>
              </p:cNvGraphicFramePr>
              <p:nvPr/>
            </p:nvGraphicFramePr>
            <p:xfrm>
              <a:off x="357158" y="3857628"/>
              <a:ext cx="2235200" cy="50006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141" name="Формула" r:id="rId10" imgW="964781" imgH="215806" progId="Equation.3">
                      <p:embed/>
                    </p:oleObj>
                  </mc:Choice>
                  <mc:Fallback>
                    <p:oleObj name="Формула" r:id="rId10" imgW="964781" imgH="215806" progId="Equation.3">
                      <p:embed/>
                      <p:pic>
                        <p:nvPicPr>
                          <p:cNvPr id="0" name="Picture 103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1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57158" y="3857628"/>
                            <a:ext cx="2235200" cy="500062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14" name="Левая фигурная скобка 13"/>
            <p:cNvSpPr/>
            <p:nvPr/>
          </p:nvSpPr>
          <p:spPr>
            <a:xfrm>
              <a:off x="500034" y="3143248"/>
              <a:ext cx="357190" cy="1343028"/>
            </a:xfrm>
            <a:prstGeom prst="leftBrac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7" name="Группа 19"/>
          <p:cNvGrpSpPr/>
          <p:nvPr/>
        </p:nvGrpSpPr>
        <p:grpSpPr>
          <a:xfrm>
            <a:off x="5644360" y="3408647"/>
            <a:ext cx="2500330" cy="1571636"/>
            <a:chOff x="4071934" y="3143248"/>
            <a:chExt cx="2500330" cy="1571636"/>
          </a:xfrm>
        </p:grpSpPr>
        <p:grpSp>
          <p:nvGrpSpPr>
            <p:cNvPr id="20" name="Группа 10"/>
            <p:cNvGrpSpPr/>
            <p:nvPr/>
          </p:nvGrpSpPr>
          <p:grpSpPr>
            <a:xfrm>
              <a:off x="4337064" y="3143250"/>
              <a:ext cx="2235200" cy="1428754"/>
              <a:chOff x="379429" y="3143251"/>
              <a:chExt cx="2235200" cy="1428754"/>
            </a:xfrm>
          </p:grpSpPr>
          <p:graphicFrame>
            <p:nvGraphicFramePr>
              <p:cNvPr id="23" name="Object 4"/>
              <p:cNvGraphicFramePr>
                <a:graphicFrameLocks noChangeAspect="1"/>
              </p:cNvGraphicFramePr>
              <p:nvPr/>
            </p:nvGraphicFramePr>
            <p:xfrm>
              <a:off x="385765" y="3143251"/>
              <a:ext cx="1765300" cy="47148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142" name="Формула" r:id="rId12" imgW="761669" imgH="203112" progId="Equation.3">
                      <p:embed/>
                    </p:oleObj>
                  </mc:Choice>
                  <mc:Fallback>
                    <p:oleObj name="Формула" r:id="rId12" imgW="761669" imgH="203112" progId="Equation.3">
                      <p:embed/>
                      <p:pic>
                        <p:nvPicPr>
                          <p:cNvPr id="0" name="Picture 10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3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85765" y="3143251"/>
                            <a:ext cx="1765300" cy="471488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4" name="Object 5"/>
              <p:cNvGraphicFramePr>
                <a:graphicFrameLocks noChangeAspect="1"/>
              </p:cNvGraphicFramePr>
              <p:nvPr/>
            </p:nvGraphicFramePr>
            <p:xfrm>
              <a:off x="379429" y="4071943"/>
              <a:ext cx="2235200" cy="50006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143" name="Формула" r:id="rId14" imgW="964781" imgH="215806" progId="Equation.3">
                      <p:embed/>
                    </p:oleObj>
                  </mc:Choice>
                  <mc:Fallback>
                    <p:oleObj name="Формула" r:id="rId14" imgW="964781" imgH="215806" progId="Equation.3">
                      <p:embed/>
                      <p:pic>
                        <p:nvPicPr>
                          <p:cNvPr id="0" name="Picture 105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1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79429" y="4071943"/>
                            <a:ext cx="2235200" cy="500062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21" name="Левая фигурная скобка 20"/>
            <p:cNvSpPr/>
            <p:nvPr/>
          </p:nvSpPr>
          <p:spPr>
            <a:xfrm>
              <a:off x="4071934" y="3143248"/>
              <a:ext cx="357190" cy="1571636"/>
            </a:xfrm>
            <a:prstGeom prst="leftBrac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aphicFrame>
          <p:nvGraphicFramePr>
            <p:cNvPr id="22" name="Object 8"/>
            <p:cNvGraphicFramePr>
              <a:graphicFrameLocks noChangeAspect="1"/>
            </p:cNvGraphicFramePr>
            <p:nvPr/>
          </p:nvGraphicFramePr>
          <p:xfrm>
            <a:off x="4357686" y="3600450"/>
            <a:ext cx="1793875" cy="4714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44" name="Формула" r:id="rId15" imgW="774364" imgH="203112" progId="Equation.3">
                    <p:embed/>
                  </p:oleObj>
                </mc:Choice>
                <mc:Fallback>
                  <p:oleObj name="Формула" r:id="rId15" imgW="774364" imgH="203112" progId="Equation.3">
                    <p:embed/>
                    <p:pic>
                      <p:nvPicPr>
                        <p:cNvPr id="0" name="Picture 10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57686" y="3600450"/>
                          <a:ext cx="1793875" cy="4714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5" name="Группа 20"/>
          <p:cNvGrpSpPr/>
          <p:nvPr/>
        </p:nvGrpSpPr>
        <p:grpSpPr>
          <a:xfrm>
            <a:off x="8144690" y="3408647"/>
            <a:ext cx="2500330" cy="1571636"/>
            <a:chOff x="4071934" y="3143248"/>
            <a:chExt cx="2500330" cy="1571636"/>
          </a:xfrm>
        </p:grpSpPr>
        <p:grpSp>
          <p:nvGrpSpPr>
            <p:cNvPr id="26" name="Группа 10"/>
            <p:cNvGrpSpPr/>
            <p:nvPr/>
          </p:nvGrpSpPr>
          <p:grpSpPr>
            <a:xfrm>
              <a:off x="4337064" y="3143250"/>
              <a:ext cx="2235200" cy="1428754"/>
              <a:chOff x="379429" y="3143251"/>
              <a:chExt cx="2235200" cy="1428754"/>
            </a:xfrm>
          </p:grpSpPr>
          <p:graphicFrame>
            <p:nvGraphicFramePr>
              <p:cNvPr id="29" name="Object 4"/>
              <p:cNvGraphicFramePr>
                <a:graphicFrameLocks noChangeAspect="1"/>
              </p:cNvGraphicFramePr>
              <p:nvPr/>
            </p:nvGraphicFramePr>
            <p:xfrm>
              <a:off x="415911" y="3143251"/>
              <a:ext cx="1706563" cy="47148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145" name="Формула" r:id="rId17" imgW="736600" imgH="203200" progId="Equation.3">
                      <p:embed/>
                    </p:oleObj>
                  </mc:Choice>
                  <mc:Fallback>
                    <p:oleObj name="Формула" r:id="rId17" imgW="736600" imgH="203200" progId="Equation.3">
                      <p:embed/>
                      <p:pic>
                        <p:nvPicPr>
                          <p:cNvPr id="0" name="Picture 107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15911" y="3143251"/>
                            <a:ext cx="1706563" cy="471488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30" name="Object 5"/>
              <p:cNvGraphicFramePr>
                <a:graphicFrameLocks noChangeAspect="1"/>
              </p:cNvGraphicFramePr>
              <p:nvPr/>
            </p:nvGraphicFramePr>
            <p:xfrm>
              <a:off x="379429" y="4071943"/>
              <a:ext cx="2235200" cy="50006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146" name="Формула" r:id="rId19" imgW="964781" imgH="215806" progId="Equation.3">
                      <p:embed/>
                    </p:oleObj>
                  </mc:Choice>
                  <mc:Fallback>
                    <p:oleObj name="Формула" r:id="rId19" imgW="964781" imgH="215806" progId="Equation.3">
                      <p:embed/>
                      <p:pic>
                        <p:nvPicPr>
                          <p:cNvPr id="0" name="Picture 108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1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79429" y="4071943"/>
                            <a:ext cx="2235200" cy="500062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27" name="Левая фигурная скобка 26"/>
            <p:cNvSpPr/>
            <p:nvPr/>
          </p:nvSpPr>
          <p:spPr>
            <a:xfrm>
              <a:off x="4071934" y="3143248"/>
              <a:ext cx="357190" cy="1571636"/>
            </a:xfrm>
            <a:prstGeom prst="leftBrac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aphicFrame>
          <p:nvGraphicFramePr>
            <p:cNvPr id="28" name="Object 8"/>
            <p:cNvGraphicFramePr>
              <a:graphicFrameLocks noChangeAspect="1"/>
            </p:cNvGraphicFramePr>
            <p:nvPr/>
          </p:nvGraphicFramePr>
          <p:xfrm>
            <a:off x="4402120" y="3600450"/>
            <a:ext cx="1704975" cy="4714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47" name="Формула" r:id="rId20" imgW="736600" imgH="203200" progId="Equation.3">
                    <p:embed/>
                  </p:oleObj>
                </mc:Choice>
                <mc:Fallback>
                  <p:oleObj name="Формула" r:id="rId20" imgW="736600" imgH="203200" progId="Equation.3">
                    <p:embed/>
                    <p:pic>
                      <p:nvPicPr>
                        <p:cNvPr id="0" name="Picture 10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02120" y="3600450"/>
                          <a:ext cx="1704975" cy="4714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1" name="Группа 29"/>
          <p:cNvGrpSpPr/>
          <p:nvPr/>
        </p:nvGrpSpPr>
        <p:grpSpPr>
          <a:xfrm>
            <a:off x="2399495" y="5294599"/>
            <a:ext cx="1030287" cy="828692"/>
            <a:chOff x="827069" y="5029200"/>
            <a:chExt cx="1030287" cy="828692"/>
          </a:xfrm>
        </p:grpSpPr>
        <p:graphicFrame>
          <p:nvGraphicFramePr>
            <p:cNvPr id="32" name="Object 4"/>
            <p:cNvGraphicFramePr>
              <a:graphicFrameLocks noChangeAspect="1"/>
            </p:cNvGraphicFramePr>
            <p:nvPr/>
          </p:nvGraphicFramePr>
          <p:xfrm>
            <a:off x="852488" y="5029200"/>
            <a:ext cx="1000125" cy="4127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48" name="Формула" r:id="rId22" imgW="431425" imgH="177646" progId="Equation.3">
                    <p:embed/>
                  </p:oleObj>
                </mc:Choice>
                <mc:Fallback>
                  <p:oleObj name="Формула" r:id="rId22" imgW="431425" imgH="177646" progId="Equation.3">
                    <p:embed/>
                    <p:pic>
                      <p:nvPicPr>
                        <p:cNvPr id="0" name="Picture 1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52488" y="5029200"/>
                          <a:ext cx="1000125" cy="4127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3" name="Object 8"/>
            <p:cNvGraphicFramePr>
              <a:graphicFrameLocks noChangeAspect="1"/>
            </p:cNvGraphicFramePr>
            <p:nvPr/>
          </p:nvGraphicFramePr>
          <p:xfrm>
            <a:off x="827069" y="5386405"/>
            <a:ext cx="1030287" cy="4714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49" name="Формула" r:id="rId24" imgW="444307" imgH="203112" progId="Equation.3">
                    <p:embed/>
                  </p:oleObj>
                </mc:Choice>
                <mc:Fallback>
                  <p:oleObj name="Формула" r:id="rId24" imgW="444307" imgH="203112" progId="Equation.3">
                    <p:embed/>
                    <p:pic>
                      <p:nvPicPr>
                        <p:cNvPr id="0" name="Picture 1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27069" y="5386405"/>
                          <a:ext cx="1030287" cy="47148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34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9452783"/>
              </p:ext>
            </p:extLst>
          </p:nvPr>
        </p:nvGraphicFramePr>
        <p:xfrm>
          <a:off x="4079089" y="5408899"/>
          <a:ext cx="2794000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0" name="Формула" r:id="rId26" imgW="1205977" imgH="215806" progId="Equation.3">
                  <p:embed/>
                </p:oleObj>
              </mc:Choice>
              <mc:Fallback>
                <p:oleObj name="Формула" r:id="rId26" imgW="1205977" imgH="215806" progId="Equation.3">
                  <p:embed/>
                  <p:pic>
                    <p:nvPicPr>
                      <p:cNvPr id="0" name="Picture 1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9089" y="5408899"/>
                        <a:ext cx="2794000" cy="500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1015101"/>
              </p:ext>
            </p:extLst>
          </p:nvPr>
        </p:nvGraphicFramePr>
        <p:xfrm>
          <a:off x="8001814" y="5408911"/>
          <a:ext cx="1176338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1" name="Формула" r:id="rId28" imgW="507780" imgH="177723" progId="Equation.3">
                  <p:embed/>
                </p:oleObj>
              </mc:Choice>
              <mc:Fallback>
                <p:oleObj name="Формула" r:id="rId28" imgW="507780" imgH="177723" progId="Equation.3">
                  <p:embed/>
                  <p:pic>
                    <p:nvPicPr>
                      <p:cNvPr id="0" name="Picture 1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01814" y="5408911"/>
                        <a:ext cx="1176338" cy="412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2852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http://dvsschool.zz.mu/</a:t>
            </a:r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7215" y="255907"/>
            <a:ext cx="1601481" cy="58097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99739" y="836879"/>
            <a:ext cx="98774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smtClean="0">
                <a:solidFill>
                  <a:srgbClr val="FF0000"/>
                </a:solidFill>
              </a:rPr>
              <a:t>002. </a:t>
            </a:r>
            <a:r>
              <a:rPr lang="ru-RU" sz="2400" dirty="0" smtClean="0"/>
              <a:t>Укажите наибольшее целое значение А, при котором        формула</a:t>
            </a:r>
            <a:r>
              <a:rPr lang="ru-RU" dirty="0" smtClean="0"/>
              <a:t>:</a:t>
            </a:r>
            <a:endParaRPr lang="ru-RU" dirty="0"/>
          </a:p>
        </p:txBody>
      </p:sp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1498999"/>
              </p:ext>
            </p:extLst>
          </p:nvPr>
        </p:nvGraphicFramePr>
        <p:xfrm>
          <a:off x="2787055" y="1298544"/>
          <a:ext cx="7023933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8" name="Уравнение" r:id="rId4" imgW="2654280" imgH="228600" progId="Equation.3">
                  <p:embed/>
                </p:oleObj>
              </mc:Choice>
              <mc:Fallback>
                <p:oleObj name="Уравнение" r:id="rId4" imgW="2654280" imgH="228600" progId="Equation.3">
                  <p:embed/>
                  <p:pic>
                    <p:nvPicPr>
                      <p:cNvPr id="0" name="Picture 2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7055" y="1298544"/>
                        <a:ext cx="7023933" cy="528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950416" y="1955758"/>
            <a:ext cx="91594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истинна для любых целых неотрицательных значений </a:t>
            </a:r>
            <a:r>
              <a:rPr lang="ru-RU" sz="2400" dirty="0" err="1" smtClean="0"/>
              <a:t>х</a:t>
            </a:r>
            <a:r>
              <a:rPr lang="ru-RU" sz="2400" dirty="0" smtClean="0"/>
              <a:t> и у.</a:t>
            </a:r>
            <a:endParaRPr lang="ru-RU" sz="2400" dirty="0"/>
          </a:p>
        </p:txBody>
      </p:sp>
      <p:graphicFrame>
        <p:nvGraphicFramePr>
          <p:cNvPr id="11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9752629"/>
              </p:ext>
            </p:extLst>
          </p:nvPr>
        </p:nvGraphicFramePr>
        <p:xfrm>
          <a:off x="2664796" y="2455824"/>
          <a:ext cx="7562700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9" name="Формула" r:id="rId6" imgW="2857500" imgH="228600" progId="Equation.3">
                  <p:embed/>
                </p:oleObj>
              </mc:Choice>
              <mc:Fallback>
                <p:oleObj name="Формула" r:id="rId6" imgW="2857500" imgH="228600" progId="Equation.3">
                  <p:embed/>
                  <p:pic>
                    <p:nvPicPr>
                      <p:cNvPr id="0" name="Picture 2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4796" y="2455824"/>
                        <a:ext cx="7562700" cy="528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8832020"/>
              </p:ext>
            </p:extLst>
          </p:nvPr>
        </p:nvGraphicFramePr>
        <p:xfrm>
          <a:off x="2835290" y="2996349"/>
          <a:ext cx="7192637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90" name="Формула" r:id="rId8" imgW="2717800" imgH="254000" progId="Equation.3">
                  <p:embed/>
                </p:oleObj>
              </mc:Choice>
              <mc:Fallback>
                <p:oleObj name="Формула" r:id="rId8" imgW="2717800" imgH="254000" progId="Equation.3">
                  <p:embed/>
                  <p:pic>
                    <p:nvPicPr>
                      <p:cNvPr id="0" name="Picture 2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35290" y="2996349"/>
                        <a:ext cx="7192637" cy="587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2125201"/>
              </p:ext>
            </p:extLst>
          </p:nvPr>
        </p:nvGraphicFramePr>
        <p:xfrm>
          <a:off x="2876550" y="3605213"/>
          <a:ext cx="7191375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91" name="Уравнение" r:id="rId10" imgW="2717640" imgH="228600" progId="Equation.3">
                  <p:embed/>
                </p:oleObj>
              </mc:Choice>
              <mc:Fallback>
                <p:oleObj name="Уравнение" r:id="rId10" imgW="2717640" imgH="228600" progId="Equation.3">
                  <p:embed/>
                  <p:pic>
                    <p:nvPicPr>
                      <p:cNvPr id="0" name="Picture 2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6550" y="3605213"/>
                        <a:ext cx="7191375" cy="528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7" name="Группа 16"/>
          <p:cNvGrpSpPr/>
          <p:nvPr/>
        </p:nvGrpSpPr>
        <p:grpSpPr>
          <a:xfrm>
            <a:off x="246448" y="4091981"/>
            <a:ext cx="3626547" cy="1026950"/>
            <a:chOff x="246448" y="4091981"/>
            <a:chExt cx="3626547" cy="1026950"/>
          </a:xfrm>
        </p:grpSpPr>
        <p:grpSp>
          <p:nvGrpSpPr>
            <p:cNvPr id="3" name="Группа 2"/>
            <p:cNvGrpSpPr/>
            <p:nvPr/>
          </p:nvGrpSpPr>
          <p:grpSpPr>
            <a:xfrm>
              <a:off x="378908" y="4133850"/>
              <a:ext cx="3494087" cy="885069"/>
              <a:chOff x="378908" y="4133850"/>
              <a:chExt cx="3494087" cy="885069"/>
            </a:xfrm>
          </p:grpSpPr>
          <p:graphicFrame>
            <p:nvGraphicFramePr>
              <p:cNvPr id="14" name="Object 20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212831312"/>
                  </p:ext>
                </p:extLst>
              </p:nvPr>
            </p:nvGraphicFramePr>
            <p:xfrm>
              <a:off x="412246" y="4133850"/>
              <a:ext cx="3427413" cy="52863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292" name="Уравнение" r:id="rId12" imgW="1295280" imgH="228600" progId="Equation.3">
                      <p:embed/>
                    </p:oleObj>
                  </mc:Choice>
                  <mc:Fallback>
                    <p:oleObj name="Уравнение" r:id="rId12" imgW="1295280" imgH="228600" progId="Equation.3">
                      <p:embed/>
                      <p:pic>
                        <p:nvPicPr>
                          <p:cNvPr id="0" name="Picture 226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3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12246" y="4133850"/>
                            <a:ext cx="3427413" cy="528638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5" name="Object 20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145271809"/>
                  </p:ext>
                </p:extLst>
              </p:nvPr>
            </p:nvGraphicFramePr>
            <p:xfrm>
              <a:off x="378908" y="4490282"/>
              <a:ext cx="3494087" cy="52863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293" name="Уравнение" r:id="rId14" imgW="1320480" imgH="228600" progId="Equation.3">
                      <p:embed/>
                    </p:oleObj>
                  </mc:Choice>
                  <mc:Fallback>
                    <p:oleObj name="Уравнение" r:id="rId14" imgW="1320480" imgH="228600" progId="Equation.3">
                      <p:embed/>
                      <p:pic>
                        <p:nvPicPr>
                          <p:cNvPr id="0" name="Picture 227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78908" y="4490282"/>
                            <a:ext cx="3494087" cy="528637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16" name="Левая фигурная скобка 15"/>
            <p:cNvSpPr/>
            <p:nvPr/>
          </p:nvSpPr>
          <p:spPr>
            <a:xfrm>
              <a:off x="246448" y="4091981"/>
              <a:ext cx="264919" cy="1026950"/>
            </a:xfrm>
            <a:prstGeom prst="leftBrac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8" name="Группа 17"/>
          <p:cNvGrpSpPr/>
          <p:nvPr/>
        </p:nvGrpSpPr>
        <p:grpSpPr>
          <a:xfrm>
            <a:off x="4005264" y="4077427"/>
            <a:ext cx="2243450" cy="1964450"/>
            <a:chOff x="4005264" y="4077427"/>
            <a:chExt cx="2243450" cy="1964450"/>
          </a:xfrm>
        </p:grpSpPr>
        <p:graphicFrame>
          <p:nvGraphicFramePr>
            <p:cNvPr id="22" name="Object 2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15335612"/>
                </p:ext>
              </p:extLst>
            </p:nvPr>
          </p:nvGraphicFramePr>
          <p:xfrm>
            <a:off x="4203605" y="4133850"/>
            <a:ext cx="1982787" cy="5286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94" name="Уравнение" r:id="rId16" imgW="749160" imgH="228600" progId="Equation.3">
                    <p:embed/>
                  </p:oleObj>
                </mc:Choice>
                <mc:Fallback>
                  <p:oleObj name="Уравнение" r:id="rId16" imgW="749160" imgH="228600" progId="Equation.3">
                    <p:embed/>
                    <p:pic>
                      <p:nvPicPr>
                        <p:cNvPr id="0" name="Picture 22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03605" y="4133850"/>
                          <a:ext cx="1982787" cy="52863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3" name="Object 2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09194471"/>
                </p:ext>
              </p:extLst>
            </p:nvPr>
          </p:nvGraphicFramePr>
          <p:xfrm>
            <a:off x="4232589" y="4864974"/>
            <a:ext cx="2016125" cy="5286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95" name="Уравнение" r:id="rId18" imgW="761760" imgH="228600" progId="Equation.3">
                    <p:embed/>
                  </p:oleObj>
                </mc:Choice>
                <mc:Fallback>
                  <p:oleObj name="Уравнение" r:id="rId18" imgW="761760" imgH="228600" progId="Equation.3">
                    <p:embed/>
                    <p:pic>
                      <p:nvPicPr>
                        <p:cNvPr id="0" name="Picture 22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32589" y="4864974"/>
                          <a:ext cx="2016125" cy="52863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1" name="Левая фигурная скобка 20"/>
            <p:cNvSpPr/>
            <p:nvPr/>
          </p:nvSpPr>
          <p:spPr>
            <a:xfrm>
              <a:off x="4005264" y="4077427"/>
              <a:ext cx="264919" cy="1964450"/>
            </a:xfrm>
            <a:prstGeom prst="leftBrac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aphicFrame>
          <p:nvGraphicFramePr>
            <p:cNvPr id="24" name="Object 2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99490595"/>
                </p:ext>
              </p:extLst>
            </p:nvPr>
          </p:nvGraphicFramePr>
          <p:xfrm>
            <a:off x="4215391" y="4538901"/>
            <a:ext cx="1814513" cy="4699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96" name="Уравнение" r:id="rId20" imgW="685800" imgH="203040" progId="Equation.3">
                    <p:embed/>
                  </p:oleObj>
                </mc:Choice>
                <mc:Fallback>
                  <p:oleObj name="Уравнение" r:id="rId20" imgW="685800" imgH="203040" progId="Equation.3">
                    <p:embed/>
                    <p:pic>
                      <p:nvPicPr>
                        <p:cNvPr id="0" name="Picture 23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15391" y="4538901"/>
                          <a:ext cx="1814513" cy="4699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5" name="Object 2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55836580"/>
                </p:ext>
              </p:extLst>
            </p:nvPr>
          </p:nvGraphicFramePr>
          <p:xfrm>
            <a:off x="4251288" y="5331804"/>
            <a:ext cx="1812925" cy="4699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97" name="Уравнение" r:id="rId22" imgW="685800" imgH="203040" progId="Equation.3">
                    <p:embed/>
                  </p:oleObj>
                </mc:Choice>
                <mc:Fallback>
                  <p:oleObj name="Уравнение" r:id="rId22" imgW="685800" imgH="203040" progId="Equation.3">
                    <p:embed/>
                    <p:pic>
                      <p:nvPicPr>
                        <p:cNvPr id="0" name="Picture 23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51288" y="5331804"/>
                          <a:ext cx="1812925" cy="4699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3" name="Object 2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01110568"/>
                </p:ext>
              </p:extLst>
            </p:nvPr>
          </p:nvGraphicFramePr>
          <p:xfrm>
            <a:off x="4218398" y="4864974"/>
            <a:ext cx="2016125" cy="5286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98" name="Уравнение" r:id="rId24" imgW="761760" imgH="228600" progId="Equation.3">
                    <p:embed/>
                  </p:oleObj>
                </mc:Choice>
                <mc:Fallback>
                  <p:oleObj name="Уравнение" r:id="rId24" imgW="761760" imgH="228600" progId="Equation.3">
                    <p:embed/>
                    <p:pic>
                      <p:nvPicPr>
                        <p:cNvPr id="0" name="Picture 23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18398" y="4864974"/>
                          <a:ext cx="2016125" cy="52863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4" name="Object 2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57520965"/>
                </p:ext>
              </p:extLst>
            </p:nvPr>
          </p:nvGraphicFramePr>
          <p:xfrm>
            <a:off x="4237097" y="5331804"/>
            <a:ext cx="1812925" cy="4699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99" name="Уравнение" r:id="rId26" imgW="685800" imgH="203040" progId="Equation.3">
                    <p:embed/>
                  </p:oleObj>
                </mc:Choice>
                <mc:Fallback>
                  <p:oleObj name="Уравнение" r:id="rId26" imgW="685800" imgH="203040" progId="Equation.3">
                    <p:embed/>
                    <p:pic>
                      <p:nvPicPr>
                        <p:cNvPr id="0" name="Picture 23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37097" y="5331804"/>
                          <a:ext cx="1812925" cy="4699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" name="Группа 5"/>
          <p:cNvGrpSpPr/>
          <p:nvPr/>
        </p:nvGrpSpPr>
        <p:grpSpPr>
          <a:xfrm>
            <a:off x="6567918" y="4185340"/>
            <a:ext cx="1953725" cy="933591"/>
            <a:chOff x="6567918" y="4185340"/>
            <a:chExt cx="1953725" cy="933591"/>
          </a:xfrm>
        </p:grpSpPr>
        <p:graphicFrame>
          <p:nvGraphicFramePr>
            <p:cNvPr id="27" name="Object 2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40212758"/>
                </p:ext>
              </p:extLst>
            </p:nvPr>
          </p:nvGraphicFramePr>
          <p:xfrm>
            <a:off x="6964601" y="4211995"/>
            <a:ext cx="1411287" cy="45460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00" name="Уравнение" r:id="rId28" imgW="533160" imgH="215640" progId="Equation.3">
                    <p:embed/>
                  </p:oleObj>
                </mc:Choice>
                <mc:Fallback>
                  <p:oleObj name="Уравнение" r:id="rId28" imgW="533160" imgH="215640" progId="Equation.3">
                    <p:embed/>
                    <p:pic>
                      <p:nvPicPr>
                        <p:cNvPr id="0" name="Picture 23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964601" y="4211995"/>
                          <a:ext cx="1411287" cy="45460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9" name="Левая фигурная скобка 28"/>
            <p:cNvSpPr/>
            <p:nvPr/>
          </p:nvSpPr>
          <p:spPr>
            <a:xfrm>
              <a:off x="6567918" y="4185340"/>
              <a:ext cx="264919" cy="933591"/>
            </a:xfrm>
            <a:prstGeom prst="leftBrac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>
                <a:ln w="19050">
                  <a:solidFill>
                    <a:schemeClr val="tx1"/>
                  </a:solidFill>
                </a:ln>
              </a:endParaRPr>
            </a:p>
          </p:txBody>
        </p:sp>
        <p:graphicFrame>
          <p:nvGraphicFramePr>
            <p:cNvPr id="32" name="Object 2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10186400"/>
                </p:ext>
              </p:extLst>
            </p:nvPr>
          </p:nvGraphicFramePr>
          <p:xfrm>
            <a:off x="7022046" y="4596952"/>
            <a:ext cx="1499597" cy="4132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01" name="Уравнение" r:id="rId30" imgW="685800" imgH="215640" progId="Equation.3">
                    <p:embed/>
                  </p:oleObj>
                </mc:Choice>
                <mc:Fallback>
                  <p:oleObj name="Уравнение" r:id="rId30" imgW="685800" imgH="215640" progId="Equation.3">
                    <p:embed/>
                    <p:pic>
                      <p:nvPicPr>
                        <p:cNvPr id="0" name="Picture 23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022046" y="4596952"/>
                          <a:ext cx="1499597" cy="41327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7" name="Группа 6"/>
          <p:cNvGrpSpPr/>
          <p:nvPr/>
        </p:nvGrpSpPr>
        <p:grpSpPr>
          <a:xfrm>
            <a:off x="6580980" y="5170421"/>
            <a:ext cx="2388929" cy="933591"/>
            <a:chOff x="6580980" y="5170421"/>
            <a:chExt cx="2388929" cy="933591"/>
          </a:xfrm>
        </p:grpSpPr>
        <p:graphicFrame>
          <p:nvGraphicFramePr>
            <p:cNvPr id="28" name="Object 2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85127780"/>
                </p:ext>
              </p:extLst>
            </p:nvPr>
          </p:nvGraphicFramePr>
          <p:xfrm>
            <a:off x="7022046" y="5229263"/>
            <a:ext cx="1947863" cy="4540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02" name="Уравнение" r:id="rId32" imgW="736560" imgH="215640" progId="Equation.3">
                    <p:embed/>
                  </p:oleObj>
                </mc:Choice>
                <mc:Fallback>
                  <p:oleObj name="Уравнение" r:id="rId32" imgW="736560" imgH="215640" progId="Equation.3">
                    <p:embed/>
                    <p:pic>
                      <p:nvPicPr>
                        <p:cNvPr id="0" name="Picture 23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022046" y="5229263"/>
                          <a:ext cx="1947863" cy="4540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" name="Object 2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11487321"/>
                </p:ext>
              </p:extLst>
            </p:nvPr>
          </p:nvGraphicFramePr>
          <p:xfrm>
            <a:off x="6964601" y="5683288"/>
            <a:ext cx="1499597" cy="4132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03" name="Уравнение" r:id="rId34" imgW="685800" imgH="215640" progId="Equation.3">
                    <p:embed/>
                  </p:oleObj>
                </mc:Choice>
                <mc:Fallback>
                  <p:oleObj name="Уравнение" r:id="rId34" imgW="685800" imgH="215640" progId="Equation.3">
                    <p:embed/>
                    <p:pic>
                      <p:nvPicPr>
                        <p:cNvPr id="0" name="Picture 23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964601" y="5683288"/>
                          <a:ext cx="1499597" cy="41327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1" name="Левая фигурная скобка 30"/>
            <p:cNvSpPr/>
            <p:nvPr/>
          </p:nvSpPr>
          <p:spPr>
            <a:xfrm>
              <a:off x="6580980" y="5170421"/>
              <a:ext cx="264919" cy="933591"/>
            </a:xfrm>
            <a:prstGeom prst="leftBrac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>
                <a:ln w="19050">
                  <a:solidFill>
                    <a:schemeClr val="tx1"/>
                  </a:solidFill>
                </a:ln>
              </a:endParaRPr>
            </a:p>
          </p:txBody>
        </p:sp>
      </p:grpSp>
      <p:graphicFrame>
        <p:nvGraphicFramePr>
          <p:cNvPr id="35" name="Объект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4984095"/>
              </p:ext>
            </p:extLst>
          </p:nvPr>
        </p:nvGraphicFramePr>
        <p:xfrm>
          <a:off x="9511810" y="4798814"/>
          <a:ext cx="2117725" cy="411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04" name="Уравнение" r:id="rId36" imgW="799920" imgH="177480" progId="Equation.3">
                  <p:embed/>
                </p:oleObj>
              </mc:Choice>
              <mc:Fallback>
                <p:oleObj name="Уравнение" r:id="rId36" imgW="799920" imgH="177480" progId="Equation.3">
                  <p:embed/>
                  <p:pic>
                    <p:nvPicPr>
                      <p:cNvPr id="0" name="Picture 2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11810" y="4798814"/>
                        <a:ext cx="2117725" cy="411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Объект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0333094"/>
              </p:ext>
            </p:extLst>
          </p:nvPr>
        </p:nvGraphicFramePr>
        <p:xfrm>
          <a:off x="9982200" y="5378450"/>
          <a:ext cx="1176338" cy="41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05" name="Уравнение" r:id="rId38" imgW="444240" imgH="177480" progId="Equation.3">
                  <p:embed/>
                </p:oleObj>
              </mc:Choice>
              <mc:Fallback>
                <p:oleObj name="Уравнение" r:id="rId38" imgW="444240" imgH="177480" progId="Equation.3">
                  <p:embed/>
                  <p:pic>
                    <p:nvPicPr>
                      <p:cNvPr id="0" name="Picture 2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82200" y="5378450"/>
                        <a:ext cx="1176338" cy="411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78165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http://dvsschool.zz.mu/</a:t>
            </a:r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7215" y="255907"/>
            <a:ext cx="1601481" cy="58097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99739" y="836879"/>
            <a:ext cx="116558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smtClean="0">
                <a:solidFill>
                  <a:srgbClr val="FF0000"/>
                </a:solidFill>
              </a:rPr>
              <a:t>003. </a:t>
            </a:r>
            <a:r>
              <a:rPr lang="ru-RU" sz="2400" dirty="0" smtClean="0"/>
              <a:t>Укажите наименьшее неотрицательное целое значение А, при котором        формула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1410056" y="2018015"/>
            <a:ext cx="97402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ложна </a:t>
            </a:r>
            <a:r>
              <a:rPr lang="ru-RU" dirty="0"/>
              <a:t>(то есть принимает значение 0 при любом неотрицательном значении переменной X)</a:t>
            </a:r>
            <a:r>
              <a:rPr lang="ru-RU" sz="2400" dirty="0"/>
              <a:t>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172044" y="1500823"/>
                <a:ext cx="6687344" cy="56335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 &amp;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=0)⋀</m:t>
                    </m:r>
                    <m:bar>
                      <m:barPr>
                        <m:pos m:val="top"/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&amp;35≠0⟼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&amp;52≠0</m:t>
                        </m:r>
                      </m:e>
                    </m:bar>
                  </m:oMath>
                </a14:m>
                <a:r>
                  <a:rPr lang="en-US" sz="3200" dirty="0" smtClean="0"/>
                  <a:t>)</a:t>
                </a:r>
                <a:endParaRPr lang="ru-RU" sz="32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2044" y="1500823"/>
                <a:ext cx="6687344" cy="563359"/>
              </a:xfrm>
              <a:prstGeom prst="rect">
                <a:avLst/>
              </a:prstGeom>
              <a:blipFill>
                <a:blip r:embed="rId3"/>
                <a:stretch>
                  <a:fillRect t="-8602" r="-3008" b="-430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923851" y="3106417"/>
                <a:ext cx="5267083" cy="68300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=0)∧</m:t>
                      </m:r>
                      <m:bar>
                        <m:barPr>
                          <m:pos m:val="top"/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bar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bar>
                            <m:barPr>
                              <m:pos m:val="top"/>
                              <m:ctrlP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barP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35≠0</m:t>
                              </m:r>
                              <m:r>
                                <m:rPr>
                                  <m:nor/>
                                </m:rPr>
                                <a:rPr lang="ru-RU" sz="3200" dirty="0"/>
                                <m:t> </m:t>
                              </m:r>
                            </m:e>
                          </m:bar>
                          <m: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∨52≠0)</m:t>
                          </m:r>
                          <m:r>
                            <m:rPr>
                              <m:nor/>
                            </m:rPr>
                            <a:rPr lang="ru-RU" sz="3200" dirty="0"/>
                            <m:t> </m:t>
                          </m:r>
                        </m:e>
                      </m:bar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851" y="3106417"/>
                <a:ext cx="5267083" cy="68300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923851" y="2511369"/>
                <a:ext cx="5079083" cy="56335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=0)⋀</m:t>
                    </m:r>
                    <m:bar>
                      <m:barPr>
                        <m:pos m:val="top"/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(35≠0⟼52≠0</m:t>
                        </m:r>
                      </m:e>
                    </m:bar>
                  </m:oMath>
                </a14:m>
                <a:r>
                  <a:rPr lang="en-US" sz="3200" dirty="0" smtClean="0"/>
                  <a:t>)</a:t>
                </a:r>
                <a:endParaRPr lang="ru-RU" sz="32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851" y="2511369"/>
                <a:ext cx="5079083" cy="563359"/>
              </a:xfrm>
              <a:prstGeom prst="rect">
                <a:avLst/>
              </a:prstGeom>
              <a:blipFill>
                <a:blip r:embed="rId5"/>
                <a:stretch>
                  <a:fillRect t="-9783" r="-3842" b="-4347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3920644" y="3819114"/>
                <a:ext cx="5174109" cy="56335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=0)∧</m:t>
                      </m:r>
                      <m:bar>
                        <m:barPr>
                          <m:pos m:val="top"/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bar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35=0</m:t>
                          </m:r>
                          <m: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∨52≠0)</m:t>
                          </m:r>
                          <m:r>
                            <m:rPr>
                              <m:nor/>
                            </m:rPr>
                            <a:rPr lang="ru-RU" sz="3200" dirty="0"/>
                            <m:t> </m:t>
                          </m:r>
                        </m:e>
                      </m:bar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0644" y="3819114"/>
                <a:ext cx="5174109" cy="56335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3971940" y="4457816"/>
                <a:ext cx="5170903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=0)∧(35≠0 ∧52=0)</m:t>
                      </m:r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1940" y="4457816"/>
                <a:ext cx="5170903" cy="49244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7" name="Группа 26"/>
          <p:cNvGrpSpPr/>
          <p:nvPr/>
        </p:nvGrpSpPr>
        <p:grpSpPr>
          <a:xfrm>
            <a:off x="5735121" y="4969662"/>
            <a:ext cx="3267814" cy="818902"/>
            <a:chOff x="5735121" y="4969662"/>
            <a:chExt cx="3267814" cy="818902"/>
          </a:xfrm>
        </p:grpSpPr>
        <p:sp>
          <p:nvSpPr>
            <p:cNvPr id="25" name="Левая фигурная скобка 24"/>
            <p:cNvSpPr/>
            <p:nvPr/>
          </p:nvSpPr>
          <p:spPr>
            <a:xfrm rot="16200000">
              <a:off x="7227863" y="3476920"/>
              <a:ext cx="282329" cy="3267814"/>
            </a:xfrm>
            <a:prstGeom prst="leftBrac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172499" y="5203789"/>
              <a:ext cx="39305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>
                  <a:solidFill>
                    <a:srgbClr val="FF0000"/>
                  </a:solidFill>
                </a:rPr>
                <a:t>1</a:t>
              </a:r>
              <a:endParaRPr lang="ru-RU" sz="32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28" name="Группа 27"/>
          <p:cNvGrpSpPr/>
          <p:nvPr/>
        </p:nvGrpSpPr>
        <p:grpSpPr>
          <a:xfrm>
            <a:off x="3920644" y="4996291"/>
            <a:ext cx="1371971" cy="762709"/>
            <a:chOff x="5735121" y="4969662"/>
            <a:chExt cx="3267814" cy="1003577"/>
          </a:xfrm>
        </p:grpSpPr>
        <p:sp>
          <p:nvSpPr>
            <p:cNvPr id="29" name="Левая фигурная скобка 28"/>
            <p:cNvSpPr/>
            <p:nvPr/>
          </p:nvSpPr>
          <p:spPr>
            <a:xfrm rot="16200000">
              <a:off x="7227863" y="3476920"/>
              <a:ext cx="282329" cy="3267814"/>
            </a:xfrm>
            <a:prstGeom prst="leftBrac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7172499" y="5203789"/>
              <a:ext cx="936196" cy="7694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>
                  <a:solidFill>
                    <a:srgbClr val="FF0000"/>
                  </a:solidFill>
                </a:rPr>
                <a:t>0</a:t>
              </a:r>
              <a:endParaRPr lang="ru-RU" sz="3200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93379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2" grpId="0" animBg="1"/>
      <p:bldP spid="23" grpId="0" animBg="1"/>
      <p:bldP spid="2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http://dvsschool.zz.mu/</a:t>
            </a:r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7215" y="255907"/>
            <a:ext cx="1601481" cy="58097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792457" y="344436"/>
                <a:ext cx="5170903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=0)∧(35≠0 ∧52=0)</m:t>
                      </m:r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2457" y="344436"/>
                <a:ext cx="5170903" cy="49244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Группа 7"/>
          <p:cNvGrpSpPr/>
          <p:nvPr/>
        </p:nvGrpSpPr>
        <p:grpSpPr>
          <a:xfrm>
            <a:off x="5606934" y="836879"/>
            <a:ext cx="3267814" cy="818902"/>
            <a:chOff x="5735121" y="4969662"/>
            <a:chExt cx="3267814" cy="818902"/>
          </a:xfrm>
        </p:grpSpPr>
        <p:sp>
          <p:nvSpPr>
            <p:cNvPr id="9" name="Левая фигурная скобка 8"/>
            <p:cNvSpPr/>
            <p:nvPr/>
          </p:nvSpPr>
          <p:spPr>
            <a:xfrm rot="16200000">
              <a:off x="7227863" y="3476920"/>
              <a:ext cx="282329" cy="3267814"/>
            </a:xfrm>
            <a:prstGeom prst="leftBrac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172499" y="5203789"/>
              <a:ext cx="39305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>
                  <a:solidFill>
                    <a:srgbClr val="FF0000"/>
                  </a:solidFill>
                </a:rPr>
                <a:t>1</a:t>
              </a:r>
              <a:endParaRPr lang="ru-RU" sz="32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1" name="Группа 10"/>
          <p:cNvGrpSpPr/>
          <p:nvPr/>
        </p:nvGrpSpPr>
        <p:grpSpPr>
          <a:xfrm>
            <a:off x="3792457" y="863508"/>
            <a:ext cx="1371971" cy="762709"/>
            <a:chOff x="5735121" y="4969662"/>
            <a:chExt cx="3267814" cy="1003577"/>
          </a:xfrm>
        </p:grpSpPr>
        <p:sp>
          <p:nvSpPr>
            <p:cNvPr id="12" name="Левая фигурная скобка 11"/>
            <p:cNvSpPr/>
            <p:nvPr/>
          </p:nvSpPr>
          <p:spPr>
            <a:xfrm rot="16200000">
              <a:off x="7227863" y="3476920"/>
              <a:ext cx="282329" cy="3267814"/>
            </a:xfrm>
            <a:prstGeom prst="leftBrac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172499" y="5203789"/>
              <a:ext cx="936196" cy="7694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>
                  <a:solidFill>
                    <a:srgbClr val="FF0000"/>
                  </a:solidFill>
                </a:rPr>
                <a:t>0</a:t>
              </a:r>
              <a:endParaRPr lang="ru-RU" sz="3200" dirty="0">
                <a:solidFill>
                  <a:srgbClr val="FF0000"/>
                </a:solidFill>
              </a:endParaRPr>
            </a:p>
          </p:txBody>
        </p:sp>
      </p:grp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2790367"/>
              </p:ext>
            </p:extLst>
          </p:nvPr>
        </p:nvGraphicFramePr>
        <p:xfrm>
          <a:off x="245930" y="1655781"/>
          <a:ext cx="5599391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9913">
                  <a:extLst>
                    <a:ext uri="{9D8B030D-6E8A-4147-A177-3AD203B41FA5}">
                      <a16:colId xmlns:a16="http://schemas.microsoft.com/office/drawing/2014/main" val="2911779242"/>
                    </a:ext>
                  </a:extLst>
                </a:gridCol>
                <a:gridCol w="799913">
                  <a:extLst>
                    <a:ext uri="{9D8B030D-6E8A-4147-A177-3AD203B41FA5}">
                      <a16:colId xmlns:a16="http://schemas.microsoft.com/office/drawing/2014/main" val="3870490330"/>
                    </a:ext>
                  </a:extLst>
                </a:gridCol>
                <a:gridCol w="799913">
                  <a:extLst>
                    <a:ext uri="{9D8B030D-6E8A-4147-A177-3AD203B41FA5}">
                      <a16:colId xmlns:a16="http://schemas.microsoft.com/office/drawing/2014/main" val="50410037"/>
                    </a:ext>
                  </a:extLst>
                </a:gridCol>
                <a:gridCol w="799913">
                  <a:extLst>
                    <a:ext uri="{9D8B030D-6E8A-4147-A177-3AD203B41FA5}">
                      <a16:colId xmlns:a16="http://schemas.microsoft.com/office/drawing/2014/main" val="377887888"/>
                    </a:ext>
                  </a:extLst>
                </a:gridCol>
                <a:gridCol w="799913">
                  <a:extLst>
                    <a:ext uri="{9D8B030D-6E8A-4147-A177-3AD203B41FA5}">
                      <a16:colId xmlns:a16="http://schemas.microsoft.com/office/drawing/2014/main" val="3246871369"/>
                    </a:ext>
                  </a:extLst>
                </a:gridCol>
                <a:gridCol w="799913">
                  <a:extLst>
                    <a:ext uri="{9D8B030D-6E8A-4147-A177-3AD203B41FA5}">
                      <a16:colId xmlns:a16="http://schemas.microsoft.com/office/drawing/2014/main" val="2532473013"/>
                    </a:ext>
                  </a:extLst>
                </a:gridCol>
                <a:gridCol w="799913">
                  <a:extLst>
                    <a:ext uri="{9D8B030D-6E8A-4147-A177-3AD203B41FA5}">
                      <a16:colId xmlns:a16="http://schemas.microsoft.com/office/drawing/2014/main" val="7828063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35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1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0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0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0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1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1</a:t>
                      </a:r>
                      <a:endParaRPr lang="ru-RU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217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x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1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?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?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?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1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1</a:t>
                      </a:r>
                      <a:endParaRPr lang="ru-RU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4468195"/>
                  </a:ext>
                </a:extLst>
              </a:tr>
            </a:tbl>
          </a:graphicData>
        </a:graphic>
      </p:graphicFrame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9269501"/>
              </p:ext>
            </p:extLst>
          </p:nvPr>
        </p:nvGraphicFramePr>
        <p:xfrm>
          <a:off x="6163664" y="1655781"/>
          <a:ext cx="5599391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9913">
                  <a:extLst>
                    <a:ext uri="{9D8B030D-6E8A-4147-A177-3AD203B41FA5}">
                      <a16:colId xmlns:a16="http://schemas.microsoft.com/office/drawing/2014/main" val="2911779242"/>
                    </a:ext>
                  </a:extLst>
                </a:gridCol>
                <a:gridCol w="799913">
                  <a:extLst>
                    <a:ext uri="{9D8B030D-6E8A-4147-A177-3AD203B41FA5}">
                      <a16:colId xmlns:a16="http://schemas.microsoft.com/office/drawing/2014/main" val="3870490330"/>
                    </a:ext>
                  </a:extLst>
                </a:gridCol>
                <a:gridCol w="799913">
                  <a:extLst>
                    <a:ext uri="{9D8B030D-6E8A-4147-A177-3AD203B41FA5}">
                      <a16:colId xmlns:a16="http://schemas.microsoft.com/office/drawing/2014/main" val="50410037"/>
                    </a:ext>
                  </a:extLst>
                </a:gridCol>
                <a:gridCol w="799913">
                  <a:extLst>
                    <a:ext uri="{9D8B030D-6E8A-4147-A177-3AD203B41FA5}">
                      <a16:colId xmlns:a16="http://schemas.microsoft.com/office/drawing/2014/main" val="377887888"/>
                    </a:ext>
                  </a:extLst>
                </a:gridCol>
                <a:gridCol w="799913">
                  <a:extLst>
                    <a:ext uri="{9D8B030D-6E8A-4147-A177-3AD203B41FA5}">
                      <a16:colId xmlns:a16="http://schemas.microsoft.com/office/drawing/2014/main" val="3246871369"/>
                    </a:ext>
                  </a:extLst>
                </a:gridCol>
                <a:gridCol w="799913">
                  <a:extLst>
                    <a:ext uri="{9D8B030D-6E8A-4147-A177-3AD203B41FA5}">
                      <a16:colId xmlns:a16="http://schemas.microsoft.com/office/drawing/2014/main" val="2532473013"/>
                    </a:ext>
                  </a:extLst>
                </a:gridCol>
                <a:gridCol w="799913">
                  <a:extLst>
                    <a:ext uri="{9D8B030D-6E8A-4147-A177-3AD203B41FA5}">
                      <a16:colId xmlns:a16="http://schemas.microsoft.com/office/drawing/2014/main" val="7828063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52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1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1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0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1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0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0</a:t>
                      </a:r>
                      <a:endParaRPr lang="ru-RU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217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x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0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0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?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0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?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?</a:t>
                      </a:r>
                      <a:endParaRPr lang="ru-RU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4468195"/>
                  </a:ext>
                </a:extLst>
              </a:tr>
            </a:tbl>
          </a:graphicData>
        </a:graphic>
      </p:graphicFrame>
      <p:cxnSp>
        <p:nvCxnSpPr>
          <p:cNvPr id="16" name="Прямая со стрелкой 15"/>
          <p:cNvCxnSpPr/>
          <p:nvPr/>
        </p:nvCxnSpPr>
        <p:spPr>
          <a:xfrm>
            <a:off x="2640650" y="2843585"/>
            <a:ext cx="2305489" cy="4253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flipH="1">
            <a:off x="7437368" y="2848204"/>
            <a:ext cx="1926806" cy="4207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2" name="Таблица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3496587"/>
              </p:ext>
            </p:extLst>
          </p:nvPr>
        </p:nvGraphicFramePr>
        <p:xfrm>
          <a:off x="1929449" y="3350593"/>
          <a:ext cx="8128001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143">
                  <a:extLst>
                    <a:ext uri="{9D8B030D-6E8A-4147-A177-3AD203B41FA5}">
                      <a16:colId xmlns:a16="http://schemas.microsoft.com/office/drawing/2014/main" val="2407071634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874170408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2648018836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2522449599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204951449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34048336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34628148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x</a:t>
                      </a:r>
                      <a:endParaRPr kumimoji="0" lang="ru-RU" sz="3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kumimoji="0" lang="ru-RU" sz="3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kumimoji="0" lang="ru-RU" sz="3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?</a:t>
                      </a:r>
                      <a:endParaRPr kumimoji="0" lang="ru-RU" sz="3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kumimoji="0" lang="ru-RU" sz="3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</a:t>
                      </a:r>
                      <a:endParaRPr kumimoji="0" lang="ru-RU" sz="3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</a:t>
                      </a:r>
                      <a:endParaRPr kumimoji="0" lang="ru-RU" sz="3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0293400"/>
                  </a:ext>
                </a:extLst>
              </a:tr>
            </a:tbl>
          </a:graphicData>
        </a:graphic>
      </p:graphicFrame>
      <p:graphicFrame>
        <p:nvGraphicFramePr>
          <p:cNvPr id="23" name="Таблица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323737"/>
              </p:ext>
            </p:extLst>
          </p:nvPr>
        </p:nvGraphicFramePr>
        <p:xfrm>
          <a:off x="1929449" y="4052854"/>
          <a:ext cx="8128001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143">
                  <a:extLst>
                    <a:ext uri="{9D8B030D-6E8A-4147-A177-3AD203B41FA5}">
                      <a16:colId xmlns:a16="http://schemas.microsoft.com/office/drawing/2014/main" val="2407071634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874170408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2648018836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2522449599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204951449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34048336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34628148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А</a:t>
                      </a:r>
                      <a:endParaRPr kumimoji="0" lang="ru-RU" sz="3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kumimoji="0" lang="ru-RU" sz="3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kumimoji="0" lang="ru-RU" sz="3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kumimoji="0" lang="ru-RU" sz="3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kumimoji="0" lang="ru-RU" sz="3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</a:t>
                      </a:r>
                      <a:endParaRPr kumimoji="0" lang="ru-RU" sz="3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</a:t>
                      </a:r>
                      <a:endParaRPr kumimoji="0" lang="ru-RU" sz="3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0293400"/>
                  </a:ext>
                </a:extLst>
              </a:tr>
            </a:tbl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5482732" y="5201774"/>
            <a:ext cx="11144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А = 3 </a:t>
            </a:r>
            <a:endParaRPr lang="ru-RU" sz="3200" dirty="0"/>
          </a:p>
        </p:txBody>
      </p:sp>
      <p:sp>
        <p:nvSpPr>
          <p:cNvPr id="25" name="TextBox 24"/>
          <p:cNvSpPr txBox="1"/>
          <p:nvPr/>
        </p:nvSpPr>
        <p:spPr>
          <a:xfrm>
            <a:off x="4878111" y="4755115"/>
            <a:ext cx="22306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err="1" smtClean="0"/>
              <a:t>Т.к</a:t>
            </a:r>
            <a:r>
              <a:rPr lang="ru-RU" dirty="0" smtClean="0"/>
              <a:t> А – наименьшее..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3491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http://dvsschool.zz.mu/</a:t>
            </a:r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7215" y="255907"/>
            <a:ext cx="1601481" cy="580972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86811" y="836879"/>
            <a:ext cx="1142857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solidFill>
                  <a:srgbClr val="FF0000"/>
                </a:solidFill>
              </a:rPr>
              <a:t>00</a:t>
            </a:r>
            <a:r>
              <a:rPr lang="en-US" sz="2400" b="1" dirty="0" smtClean="0">
                <a:solidFill>
                  <a:srgbClr val="FF0000"/>
                </a:solidFill>
              </a:rPr>
              <a:t>4</a:t>
            </a:r>
            <a:r>
              <a:rPr lang="ru-RU" sz="2400" b="1" dirty="0" smtClean="0">
                <a:solidFill>
                  <a:srgbClr val="FF0000"/>
                </a:solidFill>
              </a:rPr>
              <a:t>. </a:t>
            </a:r>
            <a:r>
              <a:rPr lang="ru-RU" sz="2400" dirty="0" smtClean="0">
                <a:solidFill>
                  <a:srgbClr val="555555"/>
                </a:solidFill>
              </a:rPr>
              <a:t>На </a:t>
            </a:r>
            <a:r>
              <a:rPr lang="ru-RU" sz="2400" dirty="0">
                <a:solidFill>
                  <a:srgbClr val="555555"/>
                </a:solidFill>
              </a:rPr>
              <a:t>числовой прямой даны два отрезка: </a:t>
            </a:r>
            <a:r>
              <a:rPr lang="ru-RU" sz="2400" b="1" dirty="0">
                <a:solidFill>
                  <a:srgbClr val="555555"/>
                </a:solidFill>
              </a:rPr>
              <a:t>P=[44,48]</a:t>
            </a:r>
            <a:r>
              <a:rPr lang="ru-RU" sz="2400" dirty="0">
                <a:solidFill>
                  <a:srgbClr val="555555"/>
                </a:solidFill>
              </a:rPr>
              <a:t> и </a:t>
            </a:r>
            <a:r>
              <a:rPr lang="ru-RU" sz="2400" b="1" dirty="0">
                <a:solidFill>
                  <a:srgbClr val="555555"/>
                </a:solidFill>
              </a:rPr>
              <a:t>Q=[23,35]</a:t>
            </a:r>
            <a:r>
              <a:rPr lang="ru-RU" sz="2400" dirty="0">
                <a:solidFill>
                  <a:srgbClr val="555555"/>
                </a:solidFill>
              </a:rPr>
              <a:t>. Укажите </a:t>
            </a:r>
            <a:r>
              <a:rPr lang="ru-RU" sz="2400" b="1" dirty="0">
                <a:solidFill>
                  <a:srgbClr val="555555"/>
                </a:solidFill>
              </a:rPr>
              <a:t>наибольшую </a:t>
            </a:r>
            <a:r>
              <a:rPr lang="ru-RU" sz="2400" dirty="0">
                <a:solidFill>
                  <a:srgbClr val="555555"/>
                </a:solidFill>
              </a:rPr>
              <a:t>возможную длину промежутка </a:t>
            </a:r>
            <a:r>
              <a:rPr lang="ru-RU" sz="2400" b="1" dirty="0">
                <a:solidFill>
                  <a:srgbClr val="555555"/>
                </a:solidFill>
              </a:rPr>
              <a:t>А</a:t>
            </a:r>
            <a:r>
              <a:rPr lang="ru-RU" sz="2400" dirty="0">
                <a:solidFill>
                  <a:srgbClr val="555555"/>
                </a:solidFill>
              </a:rPr>
              <a:t>, для которого формула</a:t>
            </a:r>
          </a:p>
          <a:p>
            <a:pPr algn="ctr"/>
            <a:r>
              <a:rPr lang="ru-RU" sz="2400" b="1" i="1" dirty="0">
                <a:solidFill>
                  <a:srgbClr val="55555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((x ϵ P) → (x ϵ Q)) ∧ (x ϵ A)</a:t>
            </a:r>
            <a:endParaRPr lang="ru-RU" sz="2400" i="1" dirty="0">
              <a:solidFill>
                <a:srgbClr val="55555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>
                <a:solidFill>
                  <a:srgbClr val="555555"/>
                </a:solidFill>
              </a:rPr>
              <a:t>тождественно </a:t>
            </a:r>
            <a:r>
              <a:rPr lang="ru-RU" sz="2400" b="1" dirty="0">
                <a:solidFill>
                  <a:srgbClr val="555555"/>
                </a:solidFill>
              </a:rPr>
              <a:t>ложна</a:t>
            </a:r>
            <a:r>
              <a:rPr lang="ru-RU" sz="2400" dirty="0">
                <a:solidFill>
                  <a:srgbClr val="555555"/>
                </a:solidFill>
              </a:rPr>
              <a:t>, то есть принимает значение 0 при любом значении переменной </a:t>
            </a:r>
            <a:r>
              <a:rPr lang="ru-RU" sz="2400" b="1" dirty="0">
                <a:solidFill>
                  <a:srgbClr val="555555"/>
                </a:solidFill>
              </a:rPr>
              <a:t>x</a:t>
            </a:r>
            <a:r>
              <a:rPr lang="ru-RU" sz="2400" dirty="0">
                <a:solidFill>
                  <a:srgbClr val="555555"/>
                </a:solidFill>
              </a:rPr>
              <a:t>.</a:t>
            </a:r>
            <a:endParaRPr lang="ru-RU" sz="2400" b="0" i="0" dirty="0">
              <a:solidFill>
                <a:srgbClr val="555555"/>
              </a:solidFill>
              <a:effectLst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3291802" y="2775871"/>
                <a:ext cx="5231497" cy="65569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sz="32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barPr>
                      <m:e>
                        <m:r>
                          <a:rPr lang="en-US" sz="32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32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32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l-GR" sz="32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𝜖</m:t>
                        </m:r>
                        <m:r>
                          <a:rPr lang="el-GR" sz="32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sz="32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𝑃</m:t>
                        </m:r>
                        <m:r>
                          <a:rPr lang="en-US" sz="32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bar>
                    <m:r>
                      <a:rPr lang="en-US" sz="32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∨</m:t>
                    </m:r>
                  </m:oMath>
                </a14:m>
                <a:r>
                  <a:rPr lang="en-US" sz="32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(x </a:t>
                </a:r>
                <a:r>
                  <a:rPr lang="el-GR" sz="32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ϵ </a:t>
                </a:r>
                <a:r>
                  <a:rPr lang="en-US" sz="32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Q)) ∧ (x </a:t>
                </a:r>
                <a:r>
                  <a:rPr lang="el-GR" sz="32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ϵ </a:t>
                </a:r>
                <a:r>
                  <a:rPr lang="en-US" sz="32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US" sz="32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)=0</a:t>
                </a:r>
                <a:endParaRPr lang="en-US" sz="3200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1802" y="2775871"/>
                <a:ext cx="5231497" cy="655692"/>
              </a:xfrm>
              <a:prstGeom prst="rect">
                <a:avLst/>
              </a:prstGeom>
              <a:blipFill>
                <a:blip r:embed="rId3"/>
                <a:stretch>
                  <a:fillRect l="-3030" t="-1852" r="-2098" b="-2870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3291802" y="3431563"/>
                <a:ext cx="5608395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r>
                      <a:rPr lang="en-US" sz="32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32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32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∉ </m:t>
                    </m:r>
                    <m:r>
                      <a:rPr lang="en-US" sz="32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𝑃</m:t>
                    </m:r>
                    <m:r>
                      <a:rPr lang="en-US" sz="32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 ∨</m:t>
                    </m:r>
                  </m:oMath>
                </a14:m>
                <a:r>
                  <a:rPr lang="en-US" sz="32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(x </a:t>
                </a:r>
                <a:r>
                  <a:rPr lang="el-GR" sz="32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ϵ </a:t>
                </a:r>
                <a:r>
                  <a:rPr lang="en-US" sz="32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Q)) ∧ (x </a:t>
                </a:r>
                <a:r>
                  <a:rPr lang="el-GR" sz="32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ϵ </a:t>
                </a:r>
                <a:r>
                  <a:rPr lang="en-US" sz="32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US" sz="32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)=0</a:t>
                </a:r>
                <a:endParaRPr lang="en-US" sz="3200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1802" y="3431563"/>
                <a:ext cx="5608395" cy="584775"/>
              </a:xfrm>
              <a:prstGeom prst="rect">
                <a:avLst/>
              </a:prstGeom>
              <a:blipFill>
                <a:blip r:embed="rId4"/>
                <a:stretch>
                  <a:fillRect l="-2826" t="-14583" r="-1848" b="-322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Рисунок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4116" y="4087255"/>
            <a:ext cx="4552950" cy="1838325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7531693" y="4531108"/>
            <a:ext cx="174278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/>
              <a:t>48-44 = 4</a:t>
            </a:r>
          </a:p>
        </p:txBody>
      </p:sp>
    </p:spTree>
    <p:extLst>
      <p:ext uri="{BB962C8B-B14F-4D97-AF65-F5344CB8AC3E}">
        <p14:creationId xmlns:p14="http://schemas.microsoft.com/office/powerpoint/2010/main" val="2395911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http://dvsschool.zz.mu/</a:t>
            </a:r>
            <a:endParaRPr lang="ru-RU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78725" y="525175"/>
            <a:ext cx="8380413" cy="298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Прямоугольник 3"/>
          <p:cNvSpPr/>
          <p:nvPr/>
        </p:nvSpPr>
        <p:spPr>
          <a:xfrm>
            <a:off x="486711" y="477383"/>
            <a:ext cx="8018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005. </a:t>
            </a:r>
            <a:endParaRPr lang="ru-RU" sz="2400" dirty="0"/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7071" y="3380201"/>
            <a:ext cx="5509819" cy="1358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Прямоугольник 6"/>
          <p:cNvSpPr/>
          <p:nvPr/>
        </p:nvSpPr>
        <p:spPr>
          <a:xfrm>
            <a:off x="6754126" y="3279960"/>
            <a:ext cx="24160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 smtClean="0"/>
              <a:t>25 = 11001</a:t>
            </a:r>
            <a:r>
              <a:rPr lang="ru-RU" sz="3600" baseline="-25000" dirty="0" smtClean="0"/>
              <a:t>2</a:t>
            </a:r>
            <a:endParaRPr lang="ru-RU" sz="36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096000" y="3889607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dirty="0" smtClean="0"/>
              <a:t>Значит, число </a:t>
            </a:r>
            <a:r>
              <a:rPr lang="ru-RU" sz="2800" dirty="0" err="1" smtClean="0"/>
              <a:t>x</a:t>
            </a:r>
            <a:r>
              <a:rPr lang="ru-RU" sz="2800" dirty="0" smtClean="0"/>
              <a:t> : 11**1, 01**1,00**,…</a:t>
            </a:r>
            <a:endParaRPr lang="ru-RU" sz="2800" dirty="0"/>
          </a:p>
        </p:txBody>
      </p:sp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69609" y="5231080"/>
            <a:ext cx="5568660" cy="647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413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122843" y="4860039"/>
            <a:ext cx="4371004" cy="1220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414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0134229" y="876052"/>
            <a:ext cx="1352550" cy="16383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3" name="TextBox 12"/>
          <p:cNvSpPr txBox="1"/>
          <p:nvPr/>
        </p:nvSpPr>
        <p:spPr>
          <a:xfrm>
            <a:off x="10010899" y="439387"/>
            <a:ext cx="16433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ИМПЛИКАЦИЯ</a:t>
            </a:r>
            <a:endParaRPr lang="ru-RU" dirty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10272156" y="1721922"/>
            <a:ext cx="1045028" cy="158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/>
      <p:bldP spid="8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http://dvsschool.zz.mu/</a:t>
            </a:r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7215" y="255907"/>
            <a:ext cx="1601481" cy="580972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4022387" y="2009300"/>
            <a:ext cx="242887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 smtClean="0"/>
              <a:t>17 =10001</a:t>
            </a:r>
            <a:r>
              <a:rPr lang="ru-RU" sz="3600" baseline="-25000" dirty="0" smtClean="0"/>
              <a:t>2</a:t>
            </a:r>
            <a:r>
              <a:rPr lang="ru-RU" sz="3600" dirty="0" smtClean="0"/>
              <a:t>.</a:t>
            </a:r>
            <a:endParaRPr lang="ru-RU" sz="3600" dirty="0"/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0238" y="932212"/>
            <a:ext cx="5568660" cy="647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63679" y="1242481"/>
            <a:ext cx="4371004" cy="1220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02463" y="2810989"/>
            <a:ext cx="3540145" cy="60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733489" y="3454545"/>
            <a:ext cx="2284645" cy="701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Прямоугольник 9"/>
          <p:cNvSpPr/>
          <p:nvPr/>
        </p:nvSpPr>
        <p:spPr>
          <a:xfrm>
            <a:off x="320634" y="4709005"/>
            <a:ext cx="1144781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/>
              <a:t>На 4 с конца месте там единица. Во всём остальном </a:t>
            </a:r>
            <a:r>
              <a:rPr lang="ru-RU" sz="3200" dirty="0" err="1" smtClean="0"/>
              <a:t>x</a:t>
            </a:r>
            <a:r>
              <a:rPr lang="ru-RU" sz="3200" dirty="0" smtClean="0"/>
              <a:t> может быть практически любым.</a:t>
            </a:r>
            <a:endParaRPr lang="ru-RU" sz="32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8749181" y="4099358"/>
            <a:ext cx="24160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 smtClean="0"/>
              <a:t>25 = 11001</a:t>
            </a:r>
            <a:r>
              <a:rPr lang="ru-RU" sz="3600" baseline="-25000" dirty="0" smtClean="0"/>
              <a:t>2</a:t>
            </a:r>
            <a:endParaRPr lang="ru-RU" sz="36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120005" y="5666900"/>
            <a:ext cx="184377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 smtClean="0"/>
              <a:t>1000</a:t>
            </a:r>
            <a:r>
              <a:rPr lang="ru-RU" sz="3600" baseline="-25000" dirty="0" smtClean="0"/>
              <a:t>2</a:t>
            </a:r>
            <a:r>
              <a:rPr lang="ru-RU" sz="3600" dirty="0" smtClean="0"/>
              <a:t> =8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720919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  <p:bldP spid="10" grpId="0" build="allAtOnce"/>
      <p:bldP spid="11" grpId="0" build="allAtOnce"/>
      <p:bldP spid="12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http://dvsschool.zz.mu/</a:t>
            </a:r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7215" y="255907"/>
            <a:ext cx="1601481" cy="580972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617996" y="927311"/>
            <a:ext cx="11293476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atin typeface="Courier New" pitchFamily="49" charset="0"/>
                <a:cs typeface="Courier New" pitchFamily="49" charset="0"/>
              </a:rPr>
              <a:t>Источники и литература:</a:t>
            </a:r>
          </a:p>
          <a:p>
            <a:pPr algn="ctr"/>
            <a:endParaRPr lang="ru-RU" sz="32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ru-RU" sz="1600" b="1" dirty="0" smtClean="0">
                <a:latin typeface="Courier New" pitchFamily="49" charset="0"/>
                <a:cs typeface="Courier New" pitchFamily="49" charset="0"/>
              </a:rPr>
              <a:t>1. 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 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endParaRPr lang="ru-RU" sz="1400" dirty="0" smtClean="0"/>
          </a:p>
          <a:p>
            <a:r>
              <a:rPr lang="ru-RU" sz="1400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endParaRPr lang="ru-RU" sz="3200" b="1" dirty="0" smtClean="0">
              <a:latin typeface="Courier New" pitchFamily="49" charset="0"/>
              <a:cs typeface="Courier New" pitchFamily="49" charset="0"/>
            </a:endParaRPr>
          </a:p>
          <a:p>
            <a:endParaRPr lang="ru-RU" sz="3200" b="1" dirty="0" smtClean="0">
              <a:latin typeface="Courier New" pitchFamily="49" charset="0"/>
              <a:cs typeface="Courier New" pitchFamily="49" charset="0"/>
            </a:endParaRPr>
          </a:p>
          <a:p>
            <a:endParaRPr lang="ru-RU" sz="32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0919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557</TotalTime>
  <Words>316</Words>
  <Application>Microsoft Office PowerPoint</Application>
  <PresentationFormat>Широкоэкранный</PresentationFormat>
  <Paragraphs>90</Paragraphs>
  <Slides>9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9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Courier New</vt:lpstr>
      <vt:lpstr>Times New Roman</vt:lpstr>
      <vt:lpstr>Тема Office</vt:lpstr>
      <vt:lpstr>Формула</vt:lpstr>
      <vt:lpstr>Уравнение</vt:lpstr>
      <vt:lpstr>Логические неравенства.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МОЛЕКУЛЯРНАЯ ФИЗИКА</dc:title>
  <dc:creator>DVS</dc:creator>
  <cp:lastModifiedBy>DVS</cp:lastModifiedBy>
  <cp:revision>72</cp:revision>
  <dcterms:created xsi:type="dcterms:W3CDTF">2018-01-14T15:05:31Z</dcterms:created>
  <dcterms:modified xsi:type="dcterms:W3CDTF">2018-12-05T17:28:51Z</dcterms:modified>
</cp:coreProperties>
</file>