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0" r:id="rId2"/>
    <p:sldId id="264" r:id="rId3"/>
    <p:sldId id="256" r:id="rId4"/>
    <p:sldId id="262" r:id="rId5"/>
    <p:sldId id="263" r:id="rId6"/>
    <p:sldId id="266" r:id="rId7"/>
    <p:sldId id="267" r:id="rId8"/>
    <p:sldId id="265" r:id="rId9"/>
    <p:sldId id="261" r:id="rId10"/>
    <p:sldId id="257" r:id="rId11"/>
    <p:sldId id="258" r:id="rId12"/>
    <p:sldId id="259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53C53-B198-42DF-8712-92E3E435BF5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1A84D-36A0-4F8E-BE29-705EB2627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28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494E-8DB5-41B8-9642-75ACE1AC891C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49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65825-C363-406B-B931-EFF51E260715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41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0D7B-0606-4763-94F6-742E3513B9EB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58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090-A630-4082-A8BE-D3BEBD0DF838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8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5741A-A713-45FD-B53B-68F168DEB066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1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629-34EF-4C68-B01A-520826A24634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87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600A-AA5C-408E-AE53-23EF72D37F7B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51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772-0DD9-4189-BEA6-7A9705DE93DE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39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EC18-AB30-4BD4-90C4-76D9807732F2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98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EC2B-59D7-4569-8067-A92595535490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20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49E7-6F6C-4B3E-A15D-9A25BD357815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82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862AB-265D-456A-88F7-6CBC901C71FB}" type="datetime1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AD97B-5E7C-4F5D-9E6A-34918DF5B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31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ge.yandex.ru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ge.yandex.r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polyakov.spb.r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ge.yandex.r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ge.yandex.r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ge.yandex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алгоритмов для исполнителя.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mou72.narod.ru/index_files/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538" y="239281"/>
            <a:ext cx="52578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10" name="Picture 4" descr="http://dvsschool.zz.mu/images/img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7" y="4429919"/>
            <a:ext cx="16859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70704"/>
          </a:xfrm>
        </p:spPr>
        <p:txBody>
          <a:bodyPr>
            <a:normAutofit/>
          </a:bodyPr>
          <a:lstStyle/>
          <a:p>
            <a:r>
              <a:rPr lang="ru-RU" sz="4000" b="1" smtClean="0">
                <a:solidFill>
                  <a:srgbClr val="FF0000"/>
                </a:solidFill>
              </a:rPr>
              <a:t>14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6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99" y="2044931"/>
            <a:ext cx="4143375" cy="4114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54428" y="601026"/>
            <a:ext cx="11524211" cy="120032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Сколько клеток лабиринта соответствуют требованию, что, начав движение в ней и выполнив предложенную программу, РОБОТ уцелеет и остановится в закрашенной клетке (клетка F6)?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68524" y="2044931"/>
            <a:ext cx="7476865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НАЧАЛО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b="1" dirty="0" smtClean="0"/>
              <a:t>         </a:t>
            </a:r>
            <a:r>
              <a:rPr lang="ru-RU" sz="2400" b="1" dirty="0" smtClean="0">
                <a:solidFill>
                  <a:srgbClr val="0070C0"/>
                </a:solidFill>
              </a:rPr>
              <a:t>ПОКА</a:t>
            </a:r>
            <a:r>
              <a:rPr lang="ru-RU" sz="2400" b="1" dirty="0" smtClean="0"/>
              <a:t> </a:t>
            </a:r>
            <a:r>
              <a:rPr lang="ru-RU" sz="2400" b="1" i="1" dirty="0"/>
              <a:t>&lt; справа свободно ИЛИ снизу свободно &gt;</a:t>
            </a:r>
            <a:endParaRPr lang="ru-RU" sz="2400" i="1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ПОКА</a:t>
            </a:r>
            <a:r>
              <a:rPr lang="ru-RU" sz="2400" b="1" dirty="0" smtClean="0"/>
              <a:t> </a:t>
            </a:r>
            <a:r>
              <a:rPr lang="ru-RU" sz="2400" b="1" i="1" dirty="0"/>
              <a:t>&lt; справа свободно &gt;</a:t>
            </a:r>
            <a:endParaRPr lang="ru-RU" sz="2400" i="1" dirty="0"/>
          </a:p>
          <a:p>
            <a:r>
              <a:rPr lang="ru-RU" sz="2400" b="1" i="1" dirty="0"/>
              <a:t>    </a:t>
            </a:r>
            <a:r>
              <a:rPr lang="ru-RU" sz="2400" b="1" i="1" dirty="0" smtClean="0"/>
              <a:t>                      вправо</a:t>
            </a:r>
            <a:endParaRPr lang="ru-RU" sz="2400" i="1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КОНЕЦ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ПОКА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ПОКА </a:t>
            </a:r>
            <a:r>
              <a:rPr lang="ru-RU" sz="2400" b="1" i="1" dirty="0"/>
              <a:t>&lt; снизу свободно &gt;</a:t>
            </a:r>
            <a:endParaRPr lang="ru-RU" sz="2400" i="1" dirty="0"/>
          </a:p>
          <a:p>
            <a:r>
              <a:rPr lang="ru-RU" sz="2400" b="1" i="1" dirty="0"/>
              <a:t>    </a:t>
            </a:r>
            <a:r>
              <a:rPr lang="ru-RU" sz="2400" b="1" i="1" dirty="0" smtClean="0"/>
              <a:t>                    вниз</a:t>
            </a:r>
            <a:endParaRPr lang="ru-RU" sz="2400" i="1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КОНЕЦ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ПОКА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b="1" dirty="0" smtClean="0"/>
              <a:t>         </a:t>
            </a:r>
            <a:r>
              <a:rPr lang="ru-RU" sz="2400" b="1" dirty="0" smtClean="0">
                <a:solidFill>
                  <a:srgbClr val="0070C0"/>
                </a:solidFill>
              </a:rPr>
              <a:t>КОНЕЦ </a:t>
            </a:r>
            <a:r>
              <a:rPr lang="ru-RU" sz="2400" b="1" dirty="0">
                <a:solidFill>
                  <a:srgbClr val="0070C0"/>
                </a:solidFill>
              </a:rPr>
              <a:t>ПОКА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КОНЕЦ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031" y="-87540"/>
            <a:ext cx="1562355" cy="566778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http://dvsschool.zz.mu/</a:t>
            </a: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501774" y="5893554"/>
            <a:ext cx="316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en-US" u="sng" dirty="0">
                <a:hlinkClick r:id="rId4"/>
              </a:rPr>
              <a:t>http</a:t>
            </a:r>
            <a:r>
              <a:rPr lang="ru-RU" u="sng" dirty="0">
                <a:hlinkClick r:id="rId4"/>
              </a:rPr>
              <a:t>://</a:t>
            </a:r>
            <a:r>
              <a:rPr lang="en-US" u="sng" dirty="0" err="1">
                <a:hlinkClick r:id="rId4"/>
              </a:rPr>
              <a:t>ege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yandex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1122208" y="5908800"/>
            <a:ext cx="507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21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14895" y="2527068"/>
            <a:ext cx="2984269" cy="831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690852" y="2535382"/>
            <a:ext cx="8312" cy="70658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98023" y="3017519"/>
            <a:ext cx="1820486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142212" y="3017519"/>
            <a:ext cx="490450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739835" y="3657600"/>
            <a:ext cx="2959329" cy="58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699164" y="3719946"/>
            <a:ext cx="8312" cy="186205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18757" y="4212108"/>
            <a:ext cx="1172095" cy="24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3022585" y="4785621"/>
            <a:ext cx="565265" cy="114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2457321" y="5384365"/>
            <a:ext cx="1130529" cy="76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859700" y="4797051"/>
            <a:ext cx="184773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23210" y="4206477"/>
            <a:ext cx="1406711" cy="563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24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428" y="551148"/>
            <a:ext cx="11524211" cy="120032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Сколько клеток лабиринта соответствуют требованию, что, начав движение в ней и выполнив предложенную программу, РОБОТ уцелеет и остановится в закрашенной клетке (клетка F6)?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68524" y="1795541"/>
            <a:ext cx="7476865" cy="41549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НАЧАЛО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b="1" dirty="0" smtClean="0"/>
              <a:t>       </a:t>
            </a:r>
            <a:r>
              <a:rPr lang="ru-RU" sz="2400" b="1" dirty="0" smtClean="0">
                <a:solidFill>
                  <a:srgbClr val="0070C0"/>
                </a:solidFill>
              </a:rPr>
              <a:t> ПОКА </a:t>
            </a:r>
            <a:r>
              <a:rPr lang="ru-RU" sz="2400" b="1" dirty="0"/>
              <a:t>&lt; </a:t>
            </a:r>
            <a:r>
              <a:rPr lang="ru-RU" sz="2400" b="1" i="1" dirty="0"/>
              <a:t>справа свободно ИЛИ снизу свободно </a:t>
            </a:r>
            <a:r>
              <a:rPr lang="ru-RU" sz="2400" b="1" dirty="0"/>
              <a:t>&gt;</a:t>
            </a:r>
            <a:endParaRPr lang="ru-RU" sz="2400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ЕСЛИ</a:t>
            </a:r>
            <a:r>
              <a:rPr lang="ru-RU" sz="2400" b="1" dirty="0" smtClean="0"/>
              <a:t> </a:t>
            </a:r>
            <a:r>
              <a:rPr lang="ru-RU" sz="2400" b="1" dirty="0"/>
              <a:t>&lt; </a:t>
            </a:r>
            <a:r>
              <a:rPr lang="ru-RU" sz="2400" b="1" i="1" dirty="0"/>
              <a:t>снизу свободно &gt;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ТО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b="1" i="1" dirty="0"/>
              <a:t>    </a:t>
            </a:r>
            <a:r>
              <a:rPr lang="ru-RU" sz="2400" b="1" i="1" dirty="0" smtClean="0"/>
              <a:t>                   в</a:t>
            </a:r>
            <a:r>
              <a:rPr lang="en-US" sz="2400" b="1" i="1" dirty="0" err="1"/>
              <a:t>низ</a:t>
            </a:r>
            <a:endParaRPr lang="ru-RU" sz="2400" i="1" dirty="0"/>
          </a:p>
          <a:p>
            <a:r>
              <a:rPr lang="ru-RU" sz="2400" b="1" i="1" dirty="0"/>
              <a:t>    </a:t>
            </a:r>
            <a:r>
              <a:rPr lang="ru-RU" sz="2400" b="1" i="1" dirty="0" smtClean="0"/>
              <a:t>                   в</a:t>
            </a:r>
            <a:r>
              <a:rPr lang="en-US" sz="2400" b="1" i="1" dirty="0" err="1"/>
              <a:t>низ</a:t>
            </a:r>
            <a:endParaRPr lang="ru-RU" sz="2400" i="1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ИНАЧЕ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b="1" dirty="0"/>
              <a:t>    </a:t>
            </a:r>
            <a:r>
              <a:rPr lang="ru-RU" sz="2400" b="1" dirty="0" smtClean="0"/>
              <a:t>                   </a:t>
            </a:r>
            <a:r>
              <a:rPr lang="ru-RU" sz="2400" b="1" i="1" dirty="0" smtClean="0"/>
              <a:t>вправо</a:t>
            </a:r>
            <a:endParaRPr lang="ru-RU" sz="2400" i="1" dirty="0"/>
          </a:p>
          <a:p>
            <a:r>
              <a:rPr lang="ru-RU" sz="2400" b="1" i="1" dirty="0"/>
              <a:t>    </a:t>
            </a:r>
            <a:r>
              <a:rPr lang="ru-RU" sz="2400" b="1" i="1" dirty="0" smtClean="0"/>
              <a:t>                   вправо</a:t>
            </a:r>
            <a:endParaRPr lang="ru-RU" sz="2400" i="1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КОНЕЦ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ЕСЛИ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b="1" dirty="0" smtClean="0"/>
              <a:t>         </a:t>
            </a:r>
            <a:r>
              <a:rPr lang="ru-RU" sz="2400" b="1" dirty="0" smtClean="0">
                <a:solidFill>
                  <a:srgbClr val="0070C0"/>
                </a:solidFill>
              </a:rPr>
              <a:t>КОНЕЦ </a:t>
            </a:r>
            <a:r>
              <a:rPr lang="ru-RU" sz="2400" b="1" dirty="0">
                <a:solidFill>
                  <a:srgbClr val="0070C0"/>
                </a:solidFill>
              </a:rPr>
              <a:t>ПОКА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КОНЕЦ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031" y="-87540"/>
            <a:ext cx="1562355" cy="566778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01774" y="5893554"/>
            <a:ext cx="316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en-US" u="sng" dirty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 err="1">
                <a:hlinkClick r:id="rId3"/>
              </a:rPr>
              <a:t>ege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yandex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199" y="1959359"/>
            <a:ext cx="4124325" cy="4114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122208" y="59079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8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363287" y="3017959"/>
            <a:ext cx="8312" cy="1113907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371599" y="4226294"/>
            <a:ext cx="8312" cy="1113907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1528003" y="5340201"/>
            <a:ext cx="995668" cy="1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2671763" y="5340201"/>
            <a:ext cx="995668" cy="1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147156" y="2826327"/>
            <a:ext cx="380847" cy="37407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147156" y="4004292"/>
            <a:ext cx="380847" cy="37407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89487" y="5150500"/>
            <a:ext cx="380847" cy="37407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392971" y="5150500"/>
            <a:ext cx="380847" cy="37407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541971" y="5146123"/>
            <a:ext cx="380847" cy="37407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536106" y="3992261"/>
            <a:ext cx="380847" cy="37407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536105" y="2838399"/>
            <a:ext cx="380847" cy="37407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356667" y="2838398"/>
            <a:ext cx="380847" cy="37407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67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428" y="551148"/>
            <a:ext cx="11524211" cy="120032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Сколько клеток лабиринта соответствуют требованию, что, начав движение в ней и выполнив предложенную программу, РОБОТ уцелеет и остановится в закрашенной клетке (клетка F6)?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14967" y="2294961"/>
            <a:ext cx="7476865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ПОКА </a:t>
            </a:r>
            <a:r>
              <a:rPr lang="ru-RU" sz="2400" b="1" i="1" dirty="0"/>
              <a:t>снизу свободно ИЛИ справа свободно</a:t>
            </a:r>
            <a:endParaRPr lang="ru-RU" sz="2400" i="1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ЕСЛИ</a:t>
            </a:r>
            <a:r>
              <a:rPr lang="ru-RU" sz="2400" b="1" dirty="0" smtClean="0"/>
              <a:t> </a:t>
            </a:r>
            <a:r>
              <a:rPr lang="ru-RU" sz="2400" b="1" i="1" dirty="0"/>
              <a:t>справа свободно </a:t>
            </a:r>
            <a:endParaRPr lang="ru-RU" sz="2400" i="1" dirty="0"/>
          </a:p>
          <a:p>
            <a:r>
              <a:rPr lang="ru-RU" sz="2400" b="1" dirty="0"/>
              <a:t>    </a:t>
            </a:r>
            <a:r>
              <a:rPr lang="ru-RU" sz="2400" b="1" dirty="0" smtClean="0"/>
              <a:t>         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ТО</a:t>
            </a:r>
            <a:r>
              <a:rPr lang="ru-RU" sz="2400" b="1" dirty="0" smtClean="0"/>
              <a:t> </a:t>
            </a:r>
            <a:r>
              <a:rPr lang="ru-RU" sz="2400" b="1" i="1" dirty="0"/>
              <a:t>вправо</a:t>
            </a:r>
            <a:endParaRPr lang="ru-RU" sz="2400" i="1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КОНЕЦ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ЕСЛИ</a:t>
            </a:r>
            <a:r>
              <a:rPr lang="ru-RU" sz="2400" b="1" dirty="0"/>
              <a:t>	</a:t>
            </a:r>
            <a:endParaRPr lang="ru-RU" sz="2400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ЕСЛИ </a:t>
            </a:r>
            <a:r>
              <a:rPr lang="ru-RU" sz="2400" b="1" i="1" dirty="0"/>
              <a:t>снизу свободно	</a:t>
            </a:r>
            <a:endParaRPr lang="ru-RU" sz="2400" i="1" dirty="0"/>
          </a:p>
          <a:p>
            <a:r>
              <a:rPr lang="ru-RU" sz="2400" b="1" dirty="0"/>
              <a:t>    </a:t>
            </a:r>
            <a:r>
              <a:rPr lang="ru-RU" sz="2400" b="1" dirty="0" smtClean="0"/>
              <a:t>    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ТО</a:t>
            </a:r>
            <a:r>
              <a:rPr lang="ru-RU" sz="2400" b="1" dirty="0" smtClean="0"/>
              <a:t> </a:t>
            </a:r>
            <a:r>
              <a:rPr lang="ru-RU" sz="2400" b="1" i="1" dirty="0"/>
              <a:t>вниз</a:t>
            </a:r>
            <a:r>
              <a:rPr lang="ru-RU" sz="2400" b="1" dirty="0"/>
              <a:t>	</a:t>
            </a:r>
            <a:endParaRPr lang="ru-RU" sz="2400" dirty="0"/>
          </a:p>
          <a:p>
            <a:r>
              <a:rPr lang="ru-RU" sz="2400" b="1" dirty="0"/>
              <a:t>  </a:t>
            </a:r>
            <a:r>
              <a:rPr lang="ru-RU" sz="2400" b="1" dirty="0" smtClean="0"/>
              <a:t> 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КОНЕЦ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ЕСЛИ</a:t>
            </a:r>
            <a:r>
              <a:rPr lang="ru-RU" sz="2400" b="1" dirty="0"/>
              <a:t>	</a:t>
            </a:r>
            <a:endParaRPr lang="ru-RU" sz="2400" dirty="0"/>
          </a:p>
          <a:p>
            <a:r>
              <a:rPr lang="ru-RU" sz="2400" b="1" dirty="0">
                <a:solidFill>
                  <a:srgbClr val="FF0000"/>
                </a:solidFill>
              </a:rPr>
              <a:t>КОНЕЦ ПОКА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031" y="-87540"/>
            <a:ext cx="1562355" cy="566778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01774" y="5893554"/>
            <a:ext cx="3418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ru-RU" u="sng" dirty="0">
                <a:hlinkClick r:id="rId3"/>
              </a:rPr>
              <a:t>http://kpolyakov.</a:t>
            </a:r>
            <a:r>
              <a:rPr lang="en-US" u="sng" dirty="0" err="1">
                <a:hlinkClick r:id="rId3"/>
              </a:rPr>
              <a:t>spb</a:t>
            </a:r>
            <a:r>
              <a:rPr lang="ru-RU" u="sng" dirty="0">
                <a:hlinkClick r:id="rId3"/>
              </a:rPr>
              <a:t>.</a:t>
            </a:r>
            <a:r>
              <a:rPr lang="ru-RU" u="sng" dirty="0" err="1">
                <a:hlinkClick r:id="rId3"/>
              </a:rPr>
              <a:t>ru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47" y="1921450"/>
            <a:ext cx="4067175" cy="40290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22208" y="589355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19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731520" y="2377440"/>
            <a:ext cx="565265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1294014" y="2463339"/>
            <a:ext cx="2771" cy="62068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407622" y="3070168"/>
            <a:ext cx="565265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1970116" y="3107752"/>
            <a:ext cx="2771" cy="55418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1970116" y="3699518"/>
            <a:ext cx="2771" cy="55418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1970116" y="4253701"/>
            <a:ext cx="2771" cy="55418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1967345" y="4825021"/>
            <a:ext cx="2771" cy="55418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690254" y="2218718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281843" y="2210014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828967" y="2210013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372692" y="2213811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294052" y="2735317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2803038" y="2735317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3371409" y="2749172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253943" y="3286881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2822650" y="3286880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3371408" y="3284533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2253942" y="3893397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801068" y="3880751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3368052" y="3894566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253941" y="4451277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815722" y="4452326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366375" y="4473033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2271109" y="5042115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2815721" y="5033999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3349707" y="5039028"/>
            <a:ext cx="396241" cy="334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53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58130"/>
            <a:ext cx="9144000" cy="92470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Демоверсии ФИПИ.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mou72.narod.ru/index_files/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538" y="239281"/>
            <a:ext cx="52578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2050" name="Picture 2" descr="Картинки по запросу ФИП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16291" y="2881230"/>
            <a:ext cx="4743450" cy="29527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235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5854" y="254961"/>
            <a:ext cx="9144000" cy="92470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Демоверсия ФИПИ-2018.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380" y="1154423"/>
            <a:ext cx="8324602" cy="527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9360132" y="1348871"/>
            <a:ext cx="205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Δ</a:t>
            </a:r>
            <a:r>
              <a:rPr lang="en-US" dirty="0" smtClean="0"/>
              <a:t>X = </a:t>
            </a:r>
            <a:r>
              <a:rPr lang="ru-RU" dirty="0" smtClean="0"/>
              <a:t>4</a:t>
            </a:r>
            <a:r>
              <a:rPr lang="en-US" dirty="0" smtClean="0"/>
              <a:t>+N(a+</a:t>
            </a:r>
            <a:r>
              <a:rPr lang="ru-RU" dirty="0" smtClean="0"/>
              <a:t>4</a:t>
            </a:r>
            <a:r>
              <a:rPr lang="en-US" dirty="0" smtClean="0"/>
              <a:t>)-</a:t>
            </a:r>
            <a:r>
              <a:rPr lang="ru-RU" dirty="0" smtClean="0"/>
              <a:t>28</a:t>
            </a:r>
            <a:r>
              <a:rPr lang="en-US" dirty="0" smtClean="0"/>
              <a:t>=0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360132" y="1650833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Δ</a:t>
            </a:r>
            <a:r>
              <a:rPr lang="en-US" dirty="0" smtClean="0"/>
              <a:t>Y = </a:t>
            </a:r>
            <a:r>
              <a:rPr lang="ru-RU" dirty="0" smtClean="0"/>
              <a:t>6</a:t>
            </a:r>
            <a:r>
              <a:rPr lang="en-US" dirty="0" smtClean="0"/>
              <a:t>+N(b</a:t>
            </a:r>
            <a:r>
              <a:rPr lang="ru-RU" dirty="0" smtClean="0"/>
              <a:t>-6</a:t>
            </a:r>
            <a:r>
              <a:rPr lang="en-US" dirty="0" smtClean="0"/>
              <a:t>)</a:t>
            </a:r>
            <a:r>
              <a:rPr lang="ru-RU" dirty="0" smtClean="0"/>
              <a:t>-22</a:t>
            </a:r>
            <a:r>
              <a:rPr lang="en-US" dirty="0" smtClean="0"/>
              <a:t>=0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863373" y="2453277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N(a+</a:t>
            </a:r>
            <a:r>
              <a:rPr lang="ru-RU" dirty="0" smtClean="0"/>
              <a:t>4</a:t>
            </a:r>
            <a:r>
              <a:rPr lang="en-US" dirty="0" smtClean="0"/>
              <a:t>)=</a:t>
            </a:r>
            <a:r>
              <a:rPr lang="ru-RU" dirty="0" smtClean="0"/>
              <a:t>24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863373" y="2732497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N(b</a:t>
            </a:r>
            <a:r>
              <a:rPr lang="ru-RU" dirty="0" smtClean="0"/>
              <a:t>-6</a:t>
            </a:r>
            <a:r>
              <a:rPr lang="en-US" dirty="0" smtClean="0"/>
              <a:t>)=</a:t>
            </a:r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239465" y="58816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8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58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58130"/>
            <a:ext cx="9144000" cy="92470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чертежник.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mou72.narod.ru/index_files/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538" y="239281"/>
            <a:ext cx="52578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7538" y="3001509"/>
            <a:ext cx="521017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428" y="601026"/>
            <a:ext cx="11524211" cy="120032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i="1" dirty="0" smtClean="0"/>
              <a:t>Сколько </a:t>
            </a:r>
            <a:r>
              <a:rPr lang="ru-RU" sz="2400" i="1" dirty="0"/>
              <a:t>существует </a:t>
            </a:r>
            <a:r>
              <a:rPr lang="ru-RU" sz="2400" i="1" dirty="0">
                <a:solidFill>
                  <a:srgbClr val="FFFF00"/>
                </a:solidFill>
              </a:rPr>
              <a:t>натуральных</a:t>
            </a:r>
            <a:r>
              <a:rPr lang="ru-RU" sz="2400" i="1" dirty="0"/>
              <a:t> значений N, для которых найдутся такие значения чисел a и b, что после выполнения программы Чертёжник возвратится в исходную точку?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031" y="-87540"/>
            <a:ext cx="1562355" cy="566778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01774" y="5893554"/>
            <a:ext cx="316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en-US" u="sng" dirty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 err="1">
                <a:hlinkClick r:id="rId3"/>
              </a:rPr>
              <a:t>ege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yandex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454428" y="2200311"/>
            <a:ext cx="4524895" cy="26407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Сместиться на (</a:t>
            </a:r>
            <a:r>
              <a:rPr lang="en-US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r>
              <a:rPr lang="ru-RU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4)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Повтори N раз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Сместиться на (</a:t>
            </a:r>
            <a:r>
              <a:rPr lang="en-US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b)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Сместиться на (12, 5)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конец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Сместиться на (-9, 32)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Rectangle 1"/>
          <p:cNvSpPr>
            <a:spLocks noChangeArrowheads="1"/>
          </p:cNvSpPr>
          <p:nvPr/>
        </p:nvSpPr>
        <p:spPr bwMode="auto">
          <a:xfrm>
            <a:off x="5054576" y="2200311"/>
            <a:ext cx="69240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rgbClr val="089598"/>
                </a:solidFill>
                <a:effectLst/>
                <a:latin typeface="times" panose="02020603050405020304" pitchFamily="18" charset="0"/>
              </a:rPr>
              <a:t>Натуральными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 называются числа, которые используются для счёта предметов или обозначения номера предмета в ряду однородных предметов: 1, 2, 3, 4, 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5, …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03768" y="3094544"/>
            <a:ext cx="212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Δ</a:t>
            </a:r>
            <a:r>
              <a:rPr lang="en-US" dirty="0" smtClean="0"/>
              <a:t>X = -3+N(a+12)-9=0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5203768" y="3396506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Δ</a:t>
            </a:r>
            <a:r>
              <a:rPr lang="en-US" dirty="0" smtClean="0"/>
              <a:t>Y = 4+N(b+5)+32=0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7500184" y="3094544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N(a+12)=12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7500184" y="3373764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N(b+5)=-36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6257101" y="3959227"/>
            <a:ext cx="4580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Найдем все натуральные делители </a:t>
            </a:r>
            <a:r>
              <a:rPr lang="ru-RU" b="1" dirty="0" smtClean="0">
                <a:solidFill>
                  <a:srgbClr val="FF0000"/>
                </a:solidFill>
              </a:rPr>
              <a:t>12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FF0000"/>
                </a:solidFill>
              </a:rPr>
              <a:t>-36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558373" y="4454578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1, 2, 3, 4, 6, 12.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11122208" y="58894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6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Картинки по запросу чертежник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28" y="4956175"/>
            <a:ext cx="16192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91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7" grpId="0"/>
      <p:bldP spid="68" grpId="0"/>
      <p:bldP spid="69" grpId="0"/>
      <p:bldP spid="70" grpId="0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428" y="601026"/>
            <a:ext cx="11524211" cy="830997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После выполнения этого алгоритма Чертёжник возвращается в исходную точку. Какое </a:t>
            </a:r>
            <a:r>
              <a:rPr lang="ru-RU" sz="2400" dirty="0">
                <a:solidFill>
                  <a:srgbClr val="FFFF00"/>
                </a:solidFill>
              </a:rPr>
              <a:t>наибольшее</a:t>
            </a:r>
            <a:r>
              <a:rPr lang="ru-RU" sz="2400" dirty="0"/>
              <a:t> число повторений могло быть указано в конструкции «Повтори … раз»?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031" y="-87540"/>
            <a:ext cx="1562355" cy="566778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01774" y="5893554"/>
            <a:ext cx="316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en-US" u="sng" dirty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 err="1">
                <a:hlinkClick r:id="rId3"/>
              </a:rPr>
              <a:t>ege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yandex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454428" y="2200311"/>
            <a:ext cx="4524895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Сместиться на (</a:t>
            </a:r>
            <a:r>
              <a:rPr lang="en-US" sz="2400" dirty="0"/>
              <a:t>-1</a:t>
            </a:r>
            <a:r>
              <a:rPr lang="ru-RU" sz="2400" dirty="0"/>
              <a:t>, -</a:t>
            </a:r>
            <a:r>
              <a:rPr lang="en-US" sz="2400" dirty="0"/>
              <a:t>2</a:t>
            </a:r>
            <a:r>
              <a:rPr lang="ru-RU" sz="2400" dirty="0"/>
              <a:t>)</a:t>
            </a:r>
          </a:p>
          <a:p>
            <a:r>
              <a:rPr lang="ru-RU" sz="2400" dirty="0"/>
              <a:t>Повтори N раз</a:t>
            </a:r>
          </a:p>
          <a:p>
            <a:r>
              <a:rPr lang="ru-RU" sz="2400" dirty="0"/>
              <a:t>  Сместиться на (</a:t>
            </a:r>
            <a:r>
              <a:rPr lang="en-US" sz="2400" dirty="0"/>
              <a:t>a</a:t>
            </a:r>
            <a:r>
              <a:rPr lang="ru-RU" sz="2400" dirty="0"/>
              <a:t>, b) </a:t>
            </a:r>
          </a:p>
          <a:p>
            <a:r>
              <a:rPr lang="ru-RU" sz="2400" dirty="0"/>
              <a:t>  Сместиться на (</a:t>
            </a:r>
            <a:r>
              <a:rPr lang="en-US" sz="2400" dirty="0"/>
              <a:t>-</a:t>
            </a:r>
            <a:r>
              <a:rPr lang="ru-RU" sz="2400" dirty="0"/>
              <a:t>1, -</a:t>
            </a:r>
            <a:r>
              <a:rPr lang="en-US" sz="2400" dirty="0"/>
              <a:t>2</a:t>
            </a:r>
            <a:r>
              <a:rPr lang="ru-RU" sz="2400" dirty="0"/>
              <a:t>)</a:t>
            </a:r>
          </a:p>
          <a:p>
            <a:r>
              <a:rPr lang="ru-RU" sz="2400" dirty="0"/>
              <a:t>конец</a:t>
            </a:r>
          </a:p>
          <a:p>
            <a:r>
              <a:rPr lang="ru-RU" sz="2400" dirty="0"/>
              <a:t>Сместиться на (</a:t>
            </a:r>
            <a:r>
              <a:rPr lang="en-US" sz="2400" dirty="0"/>
              <a:t>-20</a:t>
            </a:r>
            <a:r>
              <a:rPr lang="ru-RU" sz="2400" dirty="0"/>
              <a:t>, </a:t>
            </a:r>
            <a:r>
              <a:rPr lang="en-US" sz="2400" dirty="0"/>
              <a:t>-12</a:t>
            </a:r>
            <a:r>
              <a:rPr lang="ru-RU" dirty="0"/>
              <a:t>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7514" y="2132335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Δ</a:t>
            </a:r>
            <a:r>
              <a:rPr lang="en-US" dirty="0" smtClean="0"/>
              <a:t>X = -</a:t>
            </a:r>
            <a:r>
              <a:rPr lang="ru-RU" dirty="0" smtClean="0"/>
              <a:t>1</a:t>
            </a:r>
            <a:r>
              <a:rPr lang="en-US" dirty="0" smtClean="0"/>
              <a:t>+N(a</a:t>
            </a:r>
            <a:r>
              <a:rPr lang="ru-RU" dirty="0" smtClean="0"/>
              <a:t>-1</a:t>
            </a:r>
            <a:r>
              <a:rPr lang="en-US" dirty="0" smtClean="0"/>
              <a:t>)-</a:t>
            </a:r>
            <a:r>
              <a:rPr lang="ru-RU" dirty="0" smtClean="0"/>
              <a:t>20</a:t>
            </a:r>
            <a:r>
              <a:rPr lang="en-US" dirty="0" smtClean="0"/>
              <a:t>=0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5037514" y="2434297"/>
            <a:ext cx="208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Δ</a:t>
            </a:r>
            <a:r>
              <a:rPr lang="en-US" dirty="0" smtClean="0"/>
              <a:t>Y = </a:t>
            </a:r>
            <a:r>
              <a:rPr lang="ru-RU" dirty="0" smtClean="0"/>
              <a:t>-2</a:t>
            </a:r>
            <a:r>
              <a:rPr lang="en-US" dirty="0" smtClean="0"/>
              <a:t>+N(b</a:t>
            </a:r>
            <a:r>
              <a:rPr lang="ru-RU" dirty="0" smtClean="0"/>
              <a:t>-2</a:t>
            </a:r>
            <a:r>
              <a:rPr lang="en-US" dirty="0" smtClean="0"/>
              <a:t>)</a:t>
            </a:r>
            <a:r>
              <a:rPr lang="ru-RU" dirty="0" smtClean="0"/>
              <a:t>-12</a:t>
            </a:r>
            <a:r>
              <a:rPr lang="en-US" dirty="0" smtClean="0"/>
              <a:t>=0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7441995" y="213233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N(a</a:t>
            </a:r>
            <a:r>
              <a:rPr lang="ru-RU" dirty="0" smtClean="0"/>
              <a:t>-1</a:t>
            </a:r>
            <a:r>
              <a:rPr lang="en-US" dirty="0" smtClean="0"/>
              <a:t>)=</a:t>
            </a:r>
            <a:r>
              <a:rPr lang="ru-RU" dirty="0" smtClean="0"/>
              <a:t>21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7441995" y="2411555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N(b</a:t>
            </a:r>
            <a:r>
              <a:rPr lang="ru-RU" dirty="0" smtClean="0"/>
              <a:t>-2</a:t>
            </a:r>
            <a:r>
              <a:rPr lang="en-US" dirty="0" smtClean="0"/>
              <a:t>)=</a:t>
            </a:r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5863350" y="2985141"/>
            <a:ext cx="4688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Найдем наибольший общий делитель </a:t>
            </a:r>
            <a:r>
              <a:rPr lang="ru-RU" b="1" dirty="0" smtClean="0">
                <a:solidFill>
                  <a:srgbClr val="FF0000"/>
                </a:solidFill>
              </a:rPr>
              <a:t>21</a:t>
            </a:r>
            <a:r>
              <a:rPr lang="ru-RU" dirty="0" smtClean="0"/>
              <a:t> и </a:t>
            </a:r>
            <a:r>
              <a:rPr lang="ru-RU" b="1" dirty="0" smtClean="0">
                <a:solidFill>
                  <a:srgbClr val="FF0000"/>
                </a:solidFill>
              </a:rPr>
              <a:t>14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028012" y="351240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7.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11122208" y="58894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7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Картинки по запросу чертежник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28" y="4732405"/>
            <a:ext cx="16192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30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7" grpId="0"/>
      <p:bldP spid="68" grpId="0"/>
      <p:bldP spid="69" grpId="0"/>
      <p:bldP spid="70" grpId="0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428" y="601026"/>
            <a:ext cx="11524211" cy="830997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Найдите целые значения </a:t>
            </a:r>
            <a:r>
              <a:rPr lang="en-US" sz="2400" i="1" dirty="0"/>
              <a:t>a</a:t>
            </a:r>
            <a:r>
              <a:rPr lang="ru-RU" sz="2400" dirty="0"/>
              <a:t> и </a:t>
            </a:r>
            <a:r>
              <a:rPr lang="en-US" sz="2400" i="1" dirty="0"/>
              <a:t>b</a:t>
            </a:r>
            <a:r>
              <a:rPr lang="ru-RU" sz="2400" dirty="0"/>
              <a:t>, для которых после выполнения  программы Чертёжник окажется в исходной точке.  Ответ запишите в виде двух  чисел через запятую.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031" y="-87540"/>
            <a:ext cx="1562355" cy="566778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01774" y="5893554"/>
            <a:ext cx="5313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ru-RU" dirty="0"/>
              <a:t>(В.Ю.  Беспалова, г. Каменск-Уральский)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454428" y="2200311"/>
            <a:ext cx="4524895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Сместиться на (1,–1)</a:t>
            </a:r>
          </a:p>
          <a:p>
            <a:r>
              <a:rPr lang="ru-RU" sz="2400" dirty="0"/>
              <a:t>Повтори 3 раза</a:t>
            </a:r>
          </a:p>
          <a:p>
            <a:r>
              <a:rPr lang="ru-RU" sz="2400" dirty="0"/>
              <a:t>  Сместиться на (a, b) </a:t>
            </a:r>
          </a:p>
          <a:p>
            <a:r>
              <a:rPr lang="ru-RU" sz="2400" dirty="0"/>
              <a:t>  Сместиться на (4, 5)</a:t>
            </a:r>
          </a:p>
          <a:p>
            <a:r>
              <a:rPr lang="ru-RU" sz="2400" dirty="0"/>
              <a:t>конец</a:t>
            </a:r>
          </a:p>
          <a:p>
            <a:r>
              <a:rPr lang="ru-RU" sz="2400" dirty="0"/>
              <a:t>Сместиться на (17, 31)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7514" y="2132335"/>
            <a:ext cx="207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Δ</a:t>
            </a:r>
            <a:r>
              <a:rPr lang="en-US" dirty="0" smtClean="0"/>
              <a:t>X = </a:t>
            </a:r>
            <a:r>
              <a:rPr lang="ru-RU" dirty="0" smtClean="0"/>
              <a:t>1</a:t>
            </a:r>
            <a:r>
              <a:rPr lang="en-US" dirty="0" smtClean="0"/>
              <a:t>+</a:t>
            </a:r>
            <a:r>
              <a:rPr lang="ru-RU" dirty="0" smtClean="0"/>
              <a:t>3</a:t>
            </a:r>
            <a:r>
              <a:rPr lang="en-US" dirty="0" smtClean="0"/>
              <a:t>(a</a:t>
            </a:r>
            <a:r>
              <a:rPr lang="ru-RU" dirty="0" smtClean="0"/>
              <a:t>+4</a:t>
            </a:r>
            <a:r>
              <a:rPr lang="en-US" dirty="0" smtClean="0"/>
              <a:t>)</a:t>
            </a:r>
            <a:r>
              <a:rPr lang="ru-RU" dirty="0" smtClean="0"/>
              <a:t>+17</a:t>
            </a:r>
            <a:r>
              <a:rPr lang="en-US" dirty="0" smtClean="0"/>
              <a:t>=0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5037514" y="2434297"/>
            <a:ext cx="214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Δ</a:t>
            </a:r>
            <a:r>
              <a:rPr lang="en-US" dirty="0" smtClean="0"/>
              <a:t>Y = </a:t>
            </a:r>
            <a:r>
              <a:rPr lang="ru-RU" dirty="0" smtClean="0"/>
              <a:t>-1</a:t>
            </a:r>
            <a:r>
              <a:rPr lang="en-US" dirty="0" smtClean="0"/>
              <a:t>+</a:t>
            </a:r>
            <a:r>
              <a:rPr lang="ru-RU" dirty="0" smtClean="0"/>
              <a:t>3</a:t>
            </a:r>
            <a:r>
              <a:rPr lang="en-US" dirty="0" smtClean="0"/>
              <a:t>(b</a:t>
            </a:r>
            <a:r>
              <a:rPr lang="ru-RU" dirty="0" smtClean="0"/>
              <a:t>+5</a:t>
            </a:r>
            <a:r>
              <a:rPr lang="en-US" dirty="0" smtClean="0"/>
              <a:t>)</a:t>
            </a:r>
            <a:r>
              <a:rPr lang="ru-RU" dirty="0" smtClean="0"/>
              <a:t>+31</a:t>
            </a:r>
            <a:r>
              <a:rPr lang="en-US" dirty="0" smtClean="0"/>
              <a:t>=0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7441995" y="2132335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r>
              <a:rPr lang="en-US" dirty="0" smtClean="0"/>
              <a:t>(a</a:t>
            </a:r>
            <a:r>
              <a:rPr lang="ru-RU" dirty="0" smtClean="0"/>
              <a:t>+4</a:t>
            </a:r>
            <a:r>
              <a:rPr lang="en-US" dirty="0" smtClean="0"/>
              <a:t>)=</a:t>
            </a:r>
            <a:r>
              <a:rPr lang="ru-RU" dirty="0" smtClean="0"/>
              <a:t>-18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7441995" y="2411555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r>
              <a:rPr lang="en-US" dirty="0" smtClean="0"/>
              <a:t>(b</a:t>
            </a:r>
            <a:r>
              <a:rPr lang="ru-RU" dirty="0" smtClean="0"/>
              <a:t>+5</a:t>
            </a:r>
            <a:r>
              <a:rPr lang="en-US" dirty="0" smtClean="0"/>
              <a:t>)=</a:t>
            </a:r>
            <a:r>
              <a:rPr lang="ru-RU" dirty="0" smtClean="0"/>
              <a:t>-30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11122208" y="588704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-10,-15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92075" y="2132335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ru-RU" dirty="0" smtClean="0"/>
              <a:t>+4</a:t>
            </a:r>
            <a:r>
              <a:rPr lang="en-US" dirty="0" smtClean="0"/>
              <a:t>=</a:t>
            </a:r>
            <a:r>
              <a:rPr lang="ru-RU" dirty="0" smtClean="0"/>
              <a:t>-6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992075" y="2411555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ru-RU" dirty="0" smtClean="0"/>
              <a:t>+5</a:t>
            </a:r>
            <a:r>
              <a:rPr lang="en-US" dirty="0" smtClean="0"/>
              <a:t>=</a:t>
            </a:r>
            <a:r>
              <a:rPr lang="ru-RU" dirty="0" smtClean="0"/>
              <a:t>-10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0155832" y="2106223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a=</a:t>
            </a:r>
            <a:r>
              <a:rPr lang="ru-RU" dirty="0" smtClean="0"/>
              <a:t>-10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155832" y="2385443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b=</a:t>
            </a:r>
            <a:r>
              <a:rPr lang="ru-RU" dirty="0" smtClean="0"/>
              <a:t>-15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28" y="4956175"/>
            <a:ext cx="161925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54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7" grpId="0"/>
      <p:bldP spid="68" grpId="0"/>
      <p:bldP spid="71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58130"/>
            <a:ext cx="9144000" cy="92470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редактор.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mou72.narod.ru/index_files/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538" y="239281"/>
            <a:ext cx="52578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7389" y="3288463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428" y="601026"/>
            <a:ext cx="11524211" cy="120032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/>
              <a:t>Какая строка получится в результате применения приведённой выше программы к строке, состоящей из 79 идущих подряд цифр 2? В ответе запишите полученную строку.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031" y="-87540"/>
            <a:ext cx="1562355" cy="566778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01774" y="5893554"/>
            <a:ext cx="2331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неизвестен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454428" y="2200311"/>
            <a:ext cx="4524895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НАЧАЛО</a:t>
            </a:r>
          </a:p>
          <a:p>
            <a:r>
              <a:rPr lang="ru-RU" sz="2400" dirty="0"/>
              <a:t>ПОКА нашлось (2222) ИЛИ нашлось (666)</a:t>
            </a:r>
          </a:p>
          <a:p>
            <a:r>
              <a:rPr lang="ru-RU" sz="2400" dirty="0"/>
              <a:t>  ЕСЛИ нашлось (2222)</a:t>
            </a:r>
          </a:p>
          <a:p>
            <a:r>
              <a:rPr lang="ru-RU" sz="2400" dirty="0"/>
              <a:t>    ТО заменить (2222, 6)</a:t>
            </a:r>
          </a:p>
          <a:p>
            <a:r>
              <a:rPr lang="ru-RU" sz="2400" dirty="0"/>
              <a:t>    ИНАЧЕ заменить (666, 2)</a:t>
            </a:r>
          </a:p>
          <a:p>
            <a:r>
              <a:rPr lang="ru-RU" sz="2400" dirty="0"/>
              <a:t>  КОНЕЦ ЕСЛИ</a:t>
            </a:r>
          </a:p>
          <a:p>
            <a:r>
              <a:rPr lang="ru-RU" sz="2400" dirty="0"/>
              <a:t>КОНЕЦ ПОКА</a:t>
            </a:r>
          </a:p>
          <a:p>
            <a:r>
              <a:rPr lang="ru-RU" sz="2400" dirty="0"/>
              <a:t>КОНЕЦ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16533" y="2202737"/>
            <a:ext cx="44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22222222222…………………………..…….22222222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2" idx="2"/>
          </p:cNvCxnSpPr>
          <p:nvPr/>
        </p:nvCxnSpPr>
        <p:spPr>
          <a:xfrm flipH="1">
            <a:off x="8459294" y="2572069"/>
            <a:ext cx="1" cy="337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234619" y="2942456"/>
            <a:ext cx="4251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622222222…………………………..…….22222222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242932" y="3612853"/>
            <a:ext cx="4017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6622222…………………………..…….22222222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8459294" y="3253072"/>
            <a:ext cx="1" cy="337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70909" y="4268659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666…….6222</a:t>
            </a:r>
            <a:endParaRPr lang="ru-RU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8459294" y="3899327"/>
            <a:ext cx="1" cy="337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70909" y="4915343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2666…….6222</a:t>
            </a:r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8459294" y="4544956"/>
            <a:ext cx="1" cy="337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8459293" y="5196525"/>
            <a:ext cx="1" cy="337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65912" y="5472707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2222666666222</a:t>
            </a:r>
            <a:endParaRPr lang="ru-RU" dirty="0"/>
          </a:p>
        </p:txBody>
      </p:sp>
      <p:sp>
        <p:nvSpPr>
          <p:cNvPr id="13" name="Двойные фигурные скобки 12"/>
          <p:cNvSpPr/>
          <p:nvPr/>
        </p:nvSpPr>
        <p:spPr>
          <a:xfrm>
            <a:off x="6010102" y="2197597"/>
            <a:ext cx="4779817" cy="2347359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9759647" y="3137779"/>
            <a:ext cx="252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19 шестерок и 3 двойки</a:t>
            </a:r>
            <a:endParaRPr lang="ru-RU" dirty="0"/>
          </a:p>
        </p:txBody>
      </p:sp>
      <p:sp>
        <p:nvSpPr>
          <p:cNvPr id="37" name="Двойные фигурные скобки 36"/>
          <p:cNvSpPr/>
          <p:nvPr/>
        </p:nvSpPr>
        <p:spPr>
          <a:xfrm>
            <a:off x="7467600" y="4895346"/>
            <a:ext cx="1804228" cy="92786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 rot="16200000">
            <a:off x="9094276" y="4699875"/>
            <a:ext cx="1343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 двойки </a:t>
            </a:r>
          </a:p>
          <a:p>
            <a:r>
              <a:rPr lang="ru-RU" dirty="0" smtClean="0"/>
              <a:t>7 шестерок </a:t>
            </a:r>
          </a:p>
          <a:p>
            <a:r>
              <a:rPr lang="ru-RU" dirty="0" smtClean="0"/>
              <a:t>и 3 двойки</a:t>
            </a:r>
            <a:endParaRPr lang="ru-RU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flipH="1">
            <a:off x="7898883" y="5832742"/>
            <a:ext cx="608888" cy="332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114567" y="6190651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66666666222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1012588" y="590220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2266222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8435557" y="6368730"/>
            <a:ext cx="467132" cy="13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864571" y="6190651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2266222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8" grpId="0"/>
      <p:bldP spid="30" grpId="0"/>
      <p:bldP spid="33" grpId="0"/>
      <p:bldP spid="13" grpId="0" animBg="1"/>
      <p:bldP spid="14" grpId="0"/>
      <p:bldP spid="37" grpId="0" animBg="1"/>
      <p:bldP spid="38" grpId="0"/>
      <p:bldP spid="40" grpId="0"/>
      <p:bldP spid="19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58130"/>
            <a:ext cx="9144000" cy="92470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робот.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mou72.narod.ru/index_files/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538" y="239281"/>
            <a:ext cx="52578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899073" y="6422852"/>
            <a:ext cx="2187633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http://dvsschool.zz.mu/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5" y="239281"/>
            <a:ext cx="1601481" cy="58097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345" y="2635685"/>
            <a:ext cx="2455978" cy="349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99" y="2044931"/>
            <a:ext cx="4143375" cy="4114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54428" y="601026"/>
            <a:ext cx="11524211" cy="1200329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Сколько клеток лабиринта соответствуют требованию, что, начав движение в ней и выполнив предложенную программу, РОБОТ уцелеет и остановится в закрашенной клетке (клетка F6)?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01774" y="2044931"/>
            <a:ext cx="7476865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НАЧАЛО</a:t>
            </a:r>
          </a:p>
          <a:p>
            <a:r>
              <a:rPr lang="ru-RU" sz="2400" dirty="0" smtClean="0"/>
              <a:t>        </a:t>
            </a:r>
            <a:r>
              <a:rPr lang="ru-RU" sz="2400" b="1" dirty="0" smtClean="0">
                <a:solidFill>
                  <a:srgbClr val="0070C0"/>
                </a:solidFill>
              </a:rPr>
              <a:t>ПОКА</a:t>
            </a:r>
            <a:r>
              <a:rPr lang="ru-RU" sz="2400" dirty="0" smtClean="0"/>
              <a:t> </a:t>
            </a:r>
            <a:r>
              <a:rPr lang="ru-RU" sz="2400" i="1" dirty="0" smtClean="0"/>
              <a:t>&lt; справа свободно ИЛИ снизу свободно &gt;</a:t>
            </a:r>
          </a:p>
          <a:p>
            <a:r>
              <a:rPr lang="ru-RU" sz="2400" dirty="0" smtClean="0"/>
              <a:t>              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ПОКА</a:t>
            </a:r>
            <a:r>
              <a:rPr lang="ru-RU" sz="2400" dirty="0" smtClean="0"/>
              <a:t> </a:t>
            </a:r>
            <a:r>
              <a:rPr lang="ru-RU" sz="2400" i="1" dirty="0" smtClean="0"/>
              <a:t>&lt; снизу свободно &gt;</a:t>
            </a:r>
          </a:p>
          <a:p>
            <a:r>
              <a:rPr lang="ru-RU" sz="2400" dirty="0" smtClean="0"/>
              <a:t>                              </a:t>
            </a:r>
            <a:r>
              <a:rPr lang="ru-RU" sz="2400" i="1" dirty="0" smtClean="0"/>
              <a:t>вниз</a:t>
            </a:r>
          </a:p>
          <a:p>
            <a:r>
              <a:rPr lang="ru-RU" sz="2400" dirty="0" smtClean="0"/>
              <a:t>              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КОНЕЦ ПОКА</a:t>
            </a:r>
          </a:p>
          <a:p>
            <a:r>
              <a:rPr lang="ru-RU" sz="2400" dirty="0" smtClean="0"/>
              <a:t>         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ПОКА</a:t>
            </a:r>
            <a:r>
              <a:rPr lang="ru-RU" sz="2400" dirty="0" smtClean="0"/>
              <a:t> </a:t>
            </a:r>
            <a:r>
              <a:rPr lang="ru-RU" sz="2400" i="1" dirty="0" smtClean="0"/>
              <a:t>&lt; справа свободно &gt;</a:t>
            </a:r>
          </a:p>
          <a:p>
            <a:r>
              <a:rPr lang="ru-RU" sz="2400" dirty="0" smtClean="0"/>
              <a:t>                              </a:t>
            </a:r>
            <a:r>
              <a:rPr lang="ru-RU" sz="2400" i="1" dirty="0" smtClean="0"/>
              <a:t>вправо</a:t>
            </a:r>
          </a:p>
          <a:p>
            <a:r>
              <a:rPr lang="ru-RU" sz="2400" dirty="0" smtClean="0"/>
              <a:t>           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КОНЕЦ ПОКА</a:t>
            </a:r>
          </a:p>
          <a:p>
            <a:r>
              <a:rPr lang="ru-RU" sz="2400" dirty="0" smtClean="0"/>
              <a:t>         </a:t>
            </a:r>
            <a:r>
              <a:rPr lang="ru-RU" sz="2400" b="1" dirty="0" smtClean="0">
                <a:solidFill>
                  <a:srgbClr val="0070C0"/>
                </a:solidFill>
              </a:rPr>
              <a:t>КОНЕЦ ПОКА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КОНЕЦ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031" y="-87540"/>
            <a:ext cx="1562355" cy="566778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http://dvsschool.zz.mu/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01774" y="5893554"/>
            <a:ext cx="316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en-US" u="sng" dirty="0">
                <a:hlinkClick r:id="rId4"/>
              </a:rPr>
              <a:t>http</a:t>
            </a:r>
            <a:r>
              <a:rPr lang="ru-RU" u="sng" dirty="0">
                <a:hlinkClick r:id="rId4"/>
              </a:rPr>
              <a:t>://</a:t>
            </a:r>
            <a:r>
              <a:rPr lang="en-US" u="sng" dirty="0" err="1">
                <a:hlinkClick r:id="rId4"/>
              </a:rPr>
              <a:t>ege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yandex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318077" y="588949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1122208" y="58978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26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2040" y="2305512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30531" y="2302626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718873" y="2302626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307215" y="2302626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895557" y="2302626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465104" y="2302626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822960" y="2842953"/>
            <a:ext cx="0" cy="15960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919942" y="4264429"/>
            <a:ext cx="1076498" cy="110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984880" y="4301763"/>
            <a:ext cx="0" cy="7024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2109569" y="4862945"/>
            <a:ext cx="641033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573222" y="4942869"/>
            <a:ext cx="0" cy="5850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2637884" y="5419898"/>
            <a:ext cx="1210887" cy="110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556953" y="2840445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55341" y="3428009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55341" y="3987471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138369" y="3989039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703417" y="3994265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1695105" y="4556686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299378" y="4581594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307215" y="5169205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868562" y="5169205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451425" y="5182985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138369" y="3457623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130531" y="4563950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1704783" y="2848420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718873" y="3457623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2309056" y="3477283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319479" y="4007910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919411" y="3428191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935541" y="4057420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2908738" y="4589433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3499915" y="3457623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3496690" y="4027988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3448870" y="4580324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2908738" y="2842953"/>
            <a:ext cx="532014" cy="473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04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  <p:bldP spid="14" grpId="1" animBg="1"/>
      <p:bldP spid="14" grpId="2" animBg="1"/>
      <p:bldP spid="15" grpId="0" animBg="1"/>
      <p:bldP spid="16" grpId="0" animBg="1"/>
      <p:bldP spid="16" grpId="1" animBg="1"/>
      <p:bldP spid="17" grpId="0" animBg="1"/>
      <p:bldP spid="18" grpId="0" animBg="1"/>
      <p:bldP spid="18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848</Words>
  <Application>Microsoft Office PowerPoint</Application>
  <PresentationFormat>Широкоэкранный</PresentationFormat>
  <Paragraphs>156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times</vt:lpstr>
      <vt:lpstr>Times New Roman</vt:lpstr>
      <vt:lpstr>Тема Office</vt:lpstr>
      <vt:lpstr>Выполнение алгоритмов для исполнителя.</vt:lpstr>
      <vt:lpstr>Исполнитель чертежник.</vt:lpstr>
      <vt:lpstr>Презентация PowerPoint</vt:lpstr>
      <vt:lpstr>Презентация PowerPoint</vt:lpstr>
      <vt:lpstr>Презентация PowerPoint</vt:lpstr>
      <vt:lpstr>Исполнитель редактор.</vt:lpstr>
      <vt:lpstr>Презентация PowerPoint</vt:lpstr>
      <vt:lpstr>Исполнитель робот.</vt:lpstr>
      <vt:lpstr>Презентация PowerPoint</vt:lpstr>
      <vt:lpstr>Презентация PowerPoint</vt:lpstr>
      <vt:lpstr>Презентация PowerPoint</vt:lpstr>
      <vt:lpstr>Презентация PowerPoint</vt:lpstr>
      <vt:lpstr>Демоверсии ФИПИ.</vt:lpstr>
      <vt:lpstr>Демоверсия ФИПИ-2018.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DVS</dc:creator>
  <cp:lastModifiedBy>DVS</cp:lastModifiedBy>
  <cp:revision>28</cp:revision>
  <dcterms:created xsi:type="dcterms:W3CDTF">2018-02-06T16:56:15Z</dcterms:created>
  <dcterms:modified xsi:type="dcterms:W3CDTF">2018-02-08T14:19:12Z</dcterms:modified>
</cp:coreProperties>
</file>