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91" r:id="rId5"/>
    <p:sldId id="294" r:id="rId6"/>
    <p:sldId id="295" r:id="rId7"/>
    <p:sldId id="302" r:id="rId8"/>
    <p:sldId id="303" r:id="rId9"/>
    <p:sldId id="304" r:id="rId10"/>
    <p:sldId id="305" r:id="rId11"/>
    <p:sldId id="296" r:id="rId12"/>
    <p:sldId id="297" r:id="rId13"/>
    <p:sldId id="300" r:id="rId14"/>
    <p:sldId id="301" r:id="rId15"/>
    <p:sldId id="270" r:id="rId16"/>
    <p:sldId id="278" r:id="rId17"/>
    <p:sldId id="265" r:id="rId18"/>
    <p:sldId id="277" r:id="rId19"/>
    <p:sldId id="275" r:id="rId20"/>
    <p:sldId id="276" r:id="rId21"/>
    <p:sldId id="272" r:id="rId22"/>
    <p:sldId id="273" r:id="rId23"/>
    <p:sldId id="274" r:id="rId24"/>
    <p:sldId id="258" r:id="rId25"/>
    <p:sldId id="279" r:id="rId26"/>
    <p:sldId id="280" r:id="rId27"/>
    <p:sldId id="281" r:id="rId28"/>
    <p:sldId id="282" r:id="rId29"/>
    <p:sldId id="289" r:id="rId30"/>
    <p:sldId id="293" r:id="rId31"/>
    <p:sldId id="283" r:id="rId32"/>
    <p:sldId id="284" r:id="rId33"/>
    <p:sldId id="285" r:id="rId34"/>
    <p:sldId id="286" r:id="rId35"/>
    <p:sldId id="287" r:id="rId36"/>
    <p:sldId id="288" r:id="rId37"/>
    <p:sldId id="292" r:id="rId38"/>
    <p:sldId id="298" r:id="rId39"/>
    <p:sldId id="299" r:id="rId40"/>
    <p:sldId id="306" r:id="rId41"/>
    <p:sldId id="26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162C4-20DD-4F22-8578-582E9F20FD0B}" type="datetimeFigureOut">
              <a:rPr lang="ru-RU" smtClean="0"/>
              <a:t>10.08.2023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74947-5492-43DC-AC68-E99B6B8F6C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8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7C3FC9-4FEF-DBAA-F134-3A6E6DC0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28B465-E4A6-D2C3-D0F7-EF4C5C79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140D2B-4B13-917B-4DE2-9C1ED94B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26B3-A944-4E70-889A-E6CD5B96940B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B08101-4B84-B8FE-0906-6C9AD14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20968E-D4EC-2B17-B1BC-88B43934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F8850D-3F50-162F-D38B-813427FA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918B2E-6477-FB9B-3EC9-DEEDD6F69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10B3D8-F6E7-D517-5C4E-A2F3B64A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240D-D4AC-4904-A60E-F7FE0AFF106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DAECD9-4876-7FB0-1A09-240A3CB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9C42D-FE93-E30F-C741-21BAA4BE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9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D052692-6EDC-02F7-7771-65C590B7C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9C34E3-97C6-3712-CAE7-91D3A7B25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EC8919-D98A-5F21-C37C-FEC6ABFE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2BA-2449-48B8-87B8-550401D2C257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9EB35D-041A-B3A0-4336-35F8EF42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F5549E-4FB0-1E68-6ECF-5A2090B0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3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70C3D-FABB-44BD-85F4-B5CB1C3E1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640925-685E-4180-A24E-E7A9C85A4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C20A53-ABEF-4B3A-807F-00208F89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A05BF-E3BC-4CFF-A5D8-83C88502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22536B-FC59-4593-975D-39CD5904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5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9AD31-69D4-4B85-A626-013F7420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00D9C6-BA76-4AD2-820A-39196358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5B53A5-E25B-42DB-AAE0-1353BAC5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29419-49A6-4785-BC75-6FC09E1A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F0BCF7-E6FF-4D2F-A535-C56FA7C9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4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CC0C31-394D-4288-822B-5914A8FD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3B5911-CABC-4CAC-A8E4-23C664D2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2D381F-9B86-449A-BB05-4942FB6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0ACC01-176B-4466-826D-69CA2B07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5DD1BE-B449-4EE3-BB79-C78F6F03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46203-3672-4CB2-A78E-38B53398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024D5A-D657-4B42-9FD9-66B6DFE56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0CFF32-A6E7-4FA5-AB54-7F4D9BF88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8CBF28-6150-4EC3-85AD-C36F4BB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E0E611-8B1E-4915-B32F-42BB00FF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EC1740-B950-40C8-A647-F2DB93D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2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6111C-03CC-411E-8977-9BEF5761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BEF7A4-428D-4A8C-967C-CCFF81987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B0CD11-A72E-4FB6-9518-8C7C88B46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C419F4-E33F-497D-B46C-D58F86D6A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F8D3E3-D44D-44E2-BA59-6F952049A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FAE238B-BEE5-43A1-8BF4-505B2A3E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E6170A-13D2-4A24-95EE-BABC5A01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443D8DA-333F-4138-92C7-0B39B741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9F9ED-6336-4C97-B2B8-3CA5074F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13C829-12EC-4F79-AB42-6AB7CC4E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7D9793-D7DD-4112-ABFF-3C955720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685675-A599-4365-85A7-C715D818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4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BC97F99-8849-4A87-B712-A14717ED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E13D36-30EC-4425-82CA-37886C68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1A65F5-C8AC-4E7F-BFD5-CCFB9233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6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D8A6F-BCAB-46D5-AFAA-0C15349B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D9FEAC-F142-4912-B3D8-E453DE8E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33797B-19EB-4021-83FB-1279359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489937-9E97-416B-857F-19701E6D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1AE478-15CD-46CB-A84C-67C5C6D5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398FDD-32F7-4501-A6E3-4B7B9A5D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1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4AB-B29A-FE34-DFAA-21C0D65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FB6CFF-856E-FE20-3467-9CB2DA5CA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02CC40-F53E-0A48-717C-E2497ADC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F0EA-4C99-4E54-9668-C197EB5F3847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7FF76-ED04-E8F1-31BF-15F5CE58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489A50-0621-F5A0-828E-F30E4B52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78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E8E1B-AE82-4506-8B29-21C1EC33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9A552F-ADE0-47E4-AD6C-DB54E4798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99AEEF-F1B8-4D1A-B164-2E3E695A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F794A9-CD8D-448B-BBB1-266569CE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DADFF5-BC74-40F9-AFDA-C5EF73DB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2E27EF-D9C1-4534-B90F-471D2A0F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EF05CA-EF5E-4634-96F6-5817B02F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A7FB92-CBB7-4265-8499-B9AA7B90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01DF4F-DCE1-4213-9FD0-9D48CFEF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E6E028-A652-443C-B509-9BD1C0CD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73A12E-7C58-4C14-B48D-252E59F4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6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2815CE-6257-4946-9393-D7C64CB8C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A87312-CD8E-41B8-B3C2-84B92DB8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A1443-181D-43DD-B857-26F2174E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CA2E6-AAD2-4224-B3C4-C3C12F43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1E7D1-D34D-4B2B-A2BC-5BFD16CC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2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C1A061-FFD2-DA7B-E6E6-B0F5593E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695314-75AC-70CC-54BD-604D2314B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260817-E2DD-63EE-9C23-A54753A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54D-A9C3-4A28-B16C-754C82D59C5E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C15948-3AD9-6B34-6F52-A046397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468C0C-C1AA-17A4-59F1-FB4E08C9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86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9DD561-AE40-9C23-1509-6E0629ED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BC38DF-B467-E53B-147A-41F28CC38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6A0235-AA26-077A-EE8C-23CFA23D2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081A9B-8E8F-D715-4ACB-2838761E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4E03-6BD1-4AE2-82F7-DC53380E9424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655B9A-C77F-EA9E-8681-E030A05E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47EB280-21D7-D21E-4E28-BBB92B3F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6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A88C9-A2A2-D5EF-FCA6-5C27E02B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714689-1E5A-344D-46C1-27A66774A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E6FE9E-8681-EC91-09EC-29D9003C8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EBC8B81-D952-852B-97A7-3E9E479E3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1E9C2E6-AE37-2DAA-ED26-009A77F3F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AA5809-A823-CE15-3701-3153E560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CFBA-CEB7-4D88-B171-A191D6D67BE1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521806E-D0AC-EB66-450E-02D82368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6F49C47-CC3F-3583-329C-6E22576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5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2E28E-6BE6-7E8A-CF06-6F4CA97D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85F199-3036-4576-F83C-417D0694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AB50-E8E8-4FFD-B9D6-DA150C854ADB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CF48CF-32B4-E17D-7F8C-18F9BA29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08F2C1-F58A-9CF1-C35B-5623647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3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F596FD-1691-A2C5-2800-07FB8F64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7AECE9-6F2B-B2DE-C130-9677EE28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628C87-E104-707D-EEF3-928F621C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D99EA-8081-A299-218D-D722701B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C4F8FB-94B2-E6F5-A799-1638C79F1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E2FD2C-78A5-D0CD-84D7-F854F1E6E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4E2894-F864-CCA3-1DEC-2948029A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F5AA-7432-418E-BCB2-ABB1B07FA96F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42E7CC-584A-98FA-9B01-611ABFD8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5AF250-0F33-2F39-A381-98178156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6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894E3D-3FA4-5F53-CEF1-B84F7E0A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750A548-CA50-43C4-C8E4-6053A1D53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9EDDAF-CECA-7164-4855-6980E2759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100665-65A4-AD2B-8FA1-7328DC8F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5125-A60E-4C45-9814-684F36DE0832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16DC57-661D-7AF1-AC38-CCF61B40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AD6DFE-2AE1-ECCA-473B-8D6BEE3A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496EFD-FB74-4133-D0F4-B50BF886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269479-BA62-320A-C53A-9EB29EE4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7C1276-CAF9-CFE4-8BC3-D15CD25AA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76B2-DCCA-4B60-BE99-71ADA66CB9B1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E7BB15-C399-3C38-D633-990ED1EB1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86C177-BA44-8B5B-0FB8-E36E45ECF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40ED-50F6-4800-A4FE-F7F99CF87C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EBD39-1B31-4903-AB4F-BF06B202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770835-A26E-4140-91A8-C2F3C54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9D0BE2-9840-4E4B-9196-B622D4B5C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8F63-345D-4EDD-B9CB-A6E0A7F5C3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469BE2-9DAB-419E-B6CB-ACADE3144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D40D12-2283-48BB-B766-7FBD7B129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B768-FF0A-474B-B6EA-77E4FE1D3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ru.wikipedia.org/wiki/%D0%93%D0%B0%D0%BC%D0%B8%D0%BB%D1%8C%D1%82%D0%BE%D0%BD%D0%BE%D0%B2_%D0%B3%D1%80%D0%B0%D1%84#cite_note-_9e932991424220f5-2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kompege.ru/files/UF0CKUyU5.xls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package" Target="../embeddings/_____Microsoft_Excel2.xlsx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6.png"/><Relationship Id="rId7" Type="http://schemas.openxmlformats.org/officeDocument/2006/relationships/package" Target="../embeddings/_____Microsoft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package" Target="../embeddings/_____Microsoft_Excel3.xlsx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6.png"/><Relationship Id="rId7" Type="http://schemas.openxmlformats.org/officeDocument/2006/relationships/package" Target="../embeddings/_____Microsoft_Excel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emf"/><Relationship Id="rId5" Type="http://schemas.openxmlformats.org/officeDocument/2006/relationships/package" Target="../embeddings/_____Microsoft_Excel5.xlsx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ysblok.ru/philology/500-geroev-v-odnoj-sheme-o-chem-govorit-setevoj-analiz-vojny-i-mira/?ysclid=lkwetdf129476279002" TargetMode="External"/><Relationship Id="rId2" Type="http://schemas.openxmlformats.org/officeDocument/2006/relationships/hyperlink" Target="https://www.estetika-art.com/gallery/index.php?option=com_content&amp;view=article&amp;id=83&amp;catid=36:painters-category&amp;Itemid=8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kysmart.ru/articles/mathematic/osnovnye-ponyatiya-teorii-grafov?ysclid=lkz93itwl82613617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06" y="86297"/>
            <a:ext cx="1066072" cy="5274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0C848E-FF40-14B5-E21B-B3CD4F942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1400175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>
                <a:solidFill>
                  <a:schemeClr val="bg1"/>
                </a:solidFill>
              </a:rPr>
              <a:t>10.08.2023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https://dvsschool.ru/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C5922BF-C9F9-10FC-57BC-0F90C025660C}"/>
              </a:ext>
            </a:extLst>
          </p:cNvPr>
          <p:cNvSpPr/>
          <p:nvPr/>
        </p:nvSpPr>
        <p:spPr>
          <a:xfrm>
            <a:off x="1697529" y="1862490"/>
            <a:ext cx="9318577" cy="2585323"/>
          </a:xfrm>
          <a:prstGeom prst="rect">
            <a:avLst/>
          </a:prstGeom>
          <a:noFill/>
          <a:ln cmpd="dbl">
            <a:solidFill>
              <a:schemeClr val="tx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ЕГЭ</a:t>
            </a:r>
            <a:r>
              <a:rPr lang="ru-RU" sz="5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5400" b="1" i="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ИКТ</a:t>
            </a:r>
            <a:r>
              <a:rPr lang="ru-RU" sz="5400" b="1" i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Информационные модели.</a:t>
            </a:r>
          </a:p>
          <a:p>
            <a:pPr algn="ctr"/>
            <a:r>
              <a:rPr lang="ru-RU" sz="5400" b="1" i="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Графы.</a:t>
            </a:r>
            <a:endParaRPr lang="ru-RU" sz="5400" b="1" i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3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5199" y="787400"/>
            <a:ext cx="6958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Один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из первых опубликованных примеров работ по теории графов и применения графов – работа о "задаче с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Кѐнигсбергскими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мостами" (1736 г.), автором которой является выдающийся математик 18-го века Леонард Эйлер. В задаче даны река, острова, которые омываются этой рекой, и несколько мостов. Вопрос задачи: возможно ли, выйдя из некоторого пункта, пройти каждый мост только по одному разу и вернуться в начальный пункт?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763242"/>
            <a:ext cx="4233640" cy="264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04" y="687258"/>
            <a:ext cx="2224231" cy="278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447019" y="92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Классические задачи теории графов и их 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1022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9399" y="223504"/>
            <a:ext cx="11692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Задачу можно смоделировать следующим образом: 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к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каждому участку суши прикрепляется одна точка, а две точки соединяются линией тогда и только тогда, когда соответствующие участки суши соединены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мостом. 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79399" y="1977878"/>
            <a:ext cx="6417734" cy="3817653"/>
            <a:chOff x="2628900" y="2162496"/>
            <a:chExt cx="6604000" cy="41275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2162496"/>
              <a:ext cx="6604000" cy="412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Овал 10"/>
            <p:cNvSpPr/>
            <p:nvPr/>
          </p:nvSpPr>
          <p:spPr>
            <a:xfrm>
              <a:off x="7230534" y="3692821"/>
              <a:ext cx="203200" cy="22013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4927600" y="2362200"/>
              <a:ext cx="2802467" cy="1669287"/>
            </a:xfrm>
            <a:prstGeom prst="arc">
              <a:avLst>
                <a:gd name="adj1" fmla="val 16200000"/>
                <a:gd name="adj2" fmla="val 159135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20383368">
              <a:off x="5579533" y="3649283"/>
              <a:ext cx="2243668" cy="2487109"/>
            </a:xfrm>
            <a:prstGeom prst="arc">
              <a:avLst>
                <a:gd name="adj1" fmla="val 19325659"/>
                <a:gd name="adj2" fmla="val 12514471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558385" y="3802887"/>
              <a:ext cx="29615" cy="9244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5486400" y="3601041"/>
              <a:ext cx="203200" cy="22013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91300" y="5988641"/>
              <a:ext cx="203200" cy="22013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328833" y="2252133"/>
              <a:ext cx="203200" cy="22013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17240258">
              <a:off x="5379416" y="2554962"/>
              <a:ext cx="1600807" cy="1313983"/>
            </a:xfrm>
            <a:prstGeom prst="arc">
              <a:avLst>
                <a:gd name="adj1" fmla="val 13338582"/>
                <a:gd name="adj2" fmla="val 2113205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 rot="10995120">
              <a:off x="4957792" y="2647494"/>
              <a:ext cx="1433254" cy="1105143"/>
            </a:xfrm>
            <a:prstGeom prst="arc">
              <a:avLst>
                <a:gd name="adj1" fmla="val 17174032"/>
                <a:gd name="adj2" fmla="val 57513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958977" y="2362199"/>
              <a:ext cx="120224" cy="72479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/>
            <p:cNvSpPr/>
            <p:nvPr/>
          </p:nvSpPr>
          <p:spPr>
            <a:xfrm>
              <a:off x="5079201" y="2252131"/>
              <a:ext cx="1249632" cy="355600"/>
            </a:xfrm>
            <a:prstGeom prst="arc">
              <a:avLst>
                <a:gd name="adj1" fmla="val 10893227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 rot="10995120" flipV="1">
              <a:off x="4588807" y="3722110"/>
              <a:ext cx="1795253" cy="1361703"/>
            </a:xfrm>
            <a:prstGeom prst="arc">
              <a:avLst>
                <a:gd name="adj1" fmla="val 16581201"/>
                <a:gd name="adj2" fmla="val 21430572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491517" y="4265135"/>
              <a:ext cx="120224" cy="72479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Дуга 31"/>
            <p:cNvSpPr/>
            <p:nvPr/>
          </p:nvSpPr>
          <p:spPr>
            <a:xfrm rot="20383368">
              <a:off x="4483504" y="4097058"/>
              <a:ext cx="1927342" cy="1874654"/>
            </a:xfrm>
            <a:prstGeom prst="arc">
              <a:avLst>
                <a:gd name="adj1" fmla="val 6811887"/>
                <a:gd name="adj2" fmla="val 12514471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>
              <a:stCxn id="32" idx="0"/>
            </p:cNvCxnSpPr>
            <p:nvPr/>
          </p:nvCxnSpPr>
          <p:spPr>
            <a:xfrm>
              <a:off x="5393736" y="5974249"/>
              <a:ext cx="1197564" cy="1244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20" idx="6"/>
              <a:endCxn id="11" idx="2"/>
            </p:cNvCxnSpPr>
            <p:nvPr/>
          </p:nvCxnSpPr>
          <p:spPr>
            <a:xfrm>
              <a:off x="5689600" y="3711108"/>
              <a:ext cx="1540934" cy="917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6908801" y="1986314"/>
            <a:ext cx="5165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Courier New"/>
              </a:rPr>
              <a:t>Ответ Эйлера на вопрос задачи состоит в следующем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. Если 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существует такой путь, то у каждой вершины должно быть только чётное число рёбер. Но в получившемся графе есть вершины, у которых нечётное число рёбер. 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Задача 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не имеет положительного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074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4198" y="148276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ourier New"/>
              </a:rPr>
              <a:t>Табличное представление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29" y="1435630"/>
            <a:ext cx="44862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778933" y="3488267"/>
            <a:ext cx="753534" cy="75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А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470664" y="1435630"/>
            <a:ext cx="753534" cy="75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В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90800" y="2887133"/>
            <a:ext cx="753534" cy="75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С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216400" y="3441700"/>
            <a:ext cx="753534" cy="75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urier New" pitchFamily="49" charset="0"/>
                <a:cs typeface="Courier New" pitchFamily="49" charset="0"/>
              </a:rPr>
              <a:t>D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единительная линия 11"/>
          <p:cNvCxnSpPr>
            <a:stCxn id="8" idx="0"/>
            <a:endCxn id="34" idx="3"/>
          </p:cNvCxnSpPr>
          <p:nvPr/>
        </p:nvCxnSpPr>
        <p:spPr>
          <a:xfrm flipV="1">
            <a:off x="1155700" y="2078812"/>
            <a:ext cx="1425316" cy="1409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6" idx="0"/>
            <a:endCxn id="34" idx="5"/>
          </p:cNvCxnSpPr>
          <p:nvPr/>
        </p:nvCxnSpPr>
        <p:spPr>
          <a:xfrm flipH="1" flipV="1">
            <a:off x="3113846" y="2078812"/>
            <a:ext cx="1479321" cy="1362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8" idx="6"/>
            <a:endCxn id="36" idx="2"/>
          </p:cNvCxnSpPr>
          <p:nvPr/>
        </p:nvCxnSpPr>
        <p:spPr>
          <a:xfrm flipV="1">
            <a:off x="1532467" y="3818467"/>
            <a:ext cx="2683933" cy="465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5" idx="0"/>
            <a:endCxn id="34" idx="4"/>
          </p:cNvCxnSpPr>
          <p:nvPr/>
        </p:nvCxnSpPr>
        <p:spPr>
          <a:xfrm flipH="1" flipV="1">
            <a:off x="2847431" y="2189164"/>
            <a:ext cx="120136" cy="697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8" idx="7"/>
            <a:endCxn id="35" idx="2"/>
          </p:cNvCxnSpPr>
          <p:nvPr/>
        </p:nvCxnSpPr>
        <p:spPr>
          <a:xfrm flipV="1">
            <a:off x="1422115" y="3263900"/>
            <a:ext cx="1168685" cy="334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5" idx="6"/>
            <a:endCxn id="36" idx="1"/>
          </p:cNvCxnSpPr>
          <p:nvPr/>
        </p:nvCxnSpPr>
        <p:spPr>
          <a:xfrm>
            <a:off x="3344334" y="3263900"/>
            <a:ext cx="982418" cy="2881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4053" y="290803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42469" y="236391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17448" y="381846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18365" y="234612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6932" y="234612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69864" y="296504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9332" y="148276"/>
            <a:ext cx="362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urier New"/>
              </a:rPr>
              <a:t>Гамильтонов цикл</a:t>
            </a:r>
            <a:endParaRPr lang="ru-RU" sz="2800" b="1" dirty="0">
              <a:latin typeface="Courier New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54" y="306565"/>
            <a:ext cx="6391660" cy="63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569" y="3554010"/>
            <a:ext cx="6396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02122"/>
                </a:solidFill>
                <a:latin typeface="Courier New" pitchFamily="49" charset="0"/>
                <a:cs typeface="Courier New" pitchFamily="49" charset="0"/>
              </a:rPr>
              <a:t>Гамильтоновым </a:t>
            </a:r>
            <a:r>
              <a:rPr lang="ru-RU" sz="2400" b="1" i="1" dirty="0">
                <a:solidFill>
                  <a:srgbClr val="202122"/>
                </a:solidFill>
                <a:latin typeface="Courier New" pitchFamily="49" charset="0"/>
                <a:cs typeface="Courier New" pitchFamily="49" charset="0"/>
              </a:rPr>
              <a:t>циклом</a:t>
            </a:r>
            <a:r>
              <a:rPr lang="ru-RU" sz="2400" dirty="0">
                <a:solidFill>
                  <a:srgbClr val="202122"/>
                </a:solidFill>
                <a:latin typeface="Courier New" pitchFamily="49" charset="0"/>
                <a:cs typeface="Courier New" pitchFamily="49" charset="0"/>
              </a:rPr>
              <a:t> является такой цикл (замкнутый путь), который проходит через каждую вершину данного графа ровно по одному разу</a:t>
            </a:r>
            <a:r>
              <a:rPr lang="ru-RU" sz="2400" baseline="30000" dirty="0">
                <a:solidFill>
                  <a:srgbClr val="0645AD"/>
                </a:solidFill>
                <a:latin typeface="Courier New" pitchFamily="49" charset="0"/>
                <a:cs typeface="Courier New" pitchFamily="49" charset="0"/>
                <a:hlinkClick r:id="rId5"/>
              </a:rPr>
              <a:t>[2]</a:t>
            </a:r>
            <a:r>
              <a:rPr lang="ru-RU" sz="2400" dirty="0">
                <a:solidFill>
                  <a:srgbClr val="202122"/>
                </a:solidFill>
                <a:latin typeface="Courier New" pitchFamily="49" charset="0"/>
                <a:cs typeface="Courier New" pitchFamily="49" charset="0"/>
              </a:rPr>
              <a:t>; то есть простой цикл, в который входят все вершины графа.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81" y="724214"/>
            <a:ext cx="2315151" cy="277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30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0090" y="102483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Courier New"/>
              </a:rPr>
              <a:t>ЗАДАЧИ</a:t>
            </a:r>
            <a:r>
              <a:rPr lang="ru-RU" sz="3200" b="1" dirty="0">
                <a:solidFill>
                  <a:srgbClr val="000000"/>
                </a:solidFill>
                <a:latin typeface="Courier New"/>
              </a:rPr>
              <a:t>, ПРИВОДЯЩИЕ К ГРАФАМ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705" y="4908206"/>
            <a:ext cx="11320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400" dirty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«Войне и мире» диалоговые сети больше помогают понять межличностные взаимоотношения персонажей и обращают наше внимание на «мир», а сети соседства позволяют исследовать и «войну».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400" y="535385"/>
            <a:ext cx="6383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Сетевой анализ (</a:t>
            </a:r>
            <a:r>
              <a:rPr lang="ru-RU" sz="2400" dirty="0" err="1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network</a:t>
            </a:r>
            <a:r>
              <a:rPr lang="ru-RU" sz="2400" dirty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analysis</a:t>
            </a:r>
            <a:r>
              <a:rPr lang="ru-RU" sz="2400" dirty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), появившийся в социологии для изучения сообществ, предполагает представление информации в виде сети, или математических </a:t>
            </a:r>
            <a:r>
              <a:rPr lang="ru-RU" sz="2400" dirty="0" smtClean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графов. Такой </a:t>
            </a:r>
            <a:r>
              <a:rPr lang="ru-RU" sz="2400" dirty="0">
                <a:solidFill>
                  <a:srgbClr val="141414"/>
                </a:solidFill>
                <a:latin typeface="Courier New" pitchFamily="49" charset="0"/>
                <a:cs typeface="Courier New" pitchFamily="49" charset="0"/>
              </a:rPr>
              <a:t>способ визуализации не только помогает быстрее проанализировать любое литературное произведение, но и предлагает новое видение классического сюжета.</a:t>
            </a:r>
            <a:r>
              <a:rPr lang="ru-RU" dirty="0">
                <a:solidFill>
                  <a:srgbClr val="141414"/>
                </a:solidFill>
                <a:latin typeface="verdana"/>
              </a:rPr>
              <a:t> 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9" y="1483125"/>
            <a:ext cx="6159311" cy="275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687258"/>
            <a:ext cx="7492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ourier New"/>
              </a:rPr>
              <a:t>Задача </a:t>
            </a:r>
            <a:r>
              <a:rPr lang="ru-RU" sz="2400" b="1" dirty="0">
                <a:solidFill>
                  <a:srgbClr val="FF0000"/>
                </a:solidFill>
                <a:latin typeface="Courier New"/>
              </a:rPr>
              <a:t>1.1. 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Как вы помните, охотник за мертвыми душами Павел Иванович Чичиков побывал у известных вам помещиков по одному разу у каждого. Он посещал их в следующем порядке: Манилова, Коробочку, Ноздрева, Собакевича, Плюшкина, </a:t>
            </a:r>
            <a:r>
              <a:rPr lang="ru-RU" sz="2400" dirty="0" err="1" smtClean="0">
                <a:solidFill>
                  <a:srgbClr val="000000"/>
                </a:solidFill>
                <a:latin typeface="Courier New"/>
              </a:rPr>
              <a:t>Тентетникова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генерала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Бетрищева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Петуха,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Констанжогло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полковника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Кошкарева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. Найдена схема, на которой Чичиков набросал взаимное расположение имений и проселочных дорог, соединяющих 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их. </a:t>
            </a:r>
            <a:endParaRPr lang="ru-RU" sz="24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80" y="1092200"/>
            <a:ext cx="3800638" cy="380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00090" y="102483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Courier New"/>
              </a:rPr>
              <a:t>ЗАДАЧИ</a:t>
            </a:r>
            <a:r>
              <a:rPr lang="ru-RU" sz="3200" b="1" dirty="0">
                <a:solidFill>
                  <a:srgbClr val="000000"/>
                </a:solidFill>
                <a:latin typeface="Courier New"/>
              </a:rPr>
              <a:t>, ПРИВОДЯЩИЕ К ГРАФАМ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120768"/>
            <a:ext cx="10855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0000"/>
                </a:solidFill>
                <a:latin typeface="Courier New"/>
              </a:rPr>
              <a:t>Установите, какое имение кому принадлежит, если ни по одной из дорог Чичиков не проезжал более одного раза.</a:t>
            </a:r>
          </a:p>
        </p:txBody>
      </p:sp>
    </p:spTree>
    <p:extLst>
      <p:ext uri="{BB962C8B-B14F-4D97-AF65-F5344CB8AC3E}">
        <p14:creationId xmlns:p14="http://schemas.microsoft.com/office/powerpoint/2010/main" val="31329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94" y="159775"/>
            <a:ext cx="8372946" cy="40959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933" y="4154439"/>
            <a:ext cx="1186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400" dirty="0">
                <a:solidFill>
                  <a:srgbClr val="000000"/>
                </a:solidFill>
                <a:latin typeface="Courier New"/>
              </a:rPr>
              <a:t>Он посещал их в следующем порядке: Манилова, Коробочку, Ноздрева, Собакевича, Плюшкина,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Тентетникова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генерала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Бетрищева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Петуха,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Констанжогло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, полковника </a:t>
            </a:r>
            <a:r>
              <a:rPr lang="ru-RU" sz="2400" dirty="0" err="1">
                <a:solidFill>
                  <a:srgbClr val="000000"/>
                </a:solidFill>
                <a:latin typeface="Courier New"/>
              </a:rPr>
              <a:t>Кошкарева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134" y="5354768"/>
            <a:ext cx="10787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 algn="just"/>
            <a:r>
              <a:rPr lang="ru-RU" sz="2400" dirty="0">
                <a:solidFill>
                  <a:srgbClr val="000000"/>
                </a:solidFill>
                <a:latin typeface="Courier New"/>
              </a:rPr>
              <a:t>Установите, какое имение кому принадлежит, если ни по одной из дорог Чичиков не проезжал более одного раза.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123267" y="1405468"/>
            <a:ext cx="2544232" cy="1946446"/>
            <a:chOff x="4123267" y="1405468"/>
            <a:chExt cx="2544232" cy="1946446"/>
          </a:xfrm>
        </p:grpSpPr>
        <p:sp>
          <p:nvSpPr>
            <p:cNvPr id="7" name="Умножение 6"/>
            <p:cNvSpPr/>
            <p:nvPr/>
          </p:nvSpPr>
          <p:spPr>
            <a:xfrm>
              <a:off x="4123267" y="2116668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множение 12"/>
            <p:cNvSpPr/>
            <p:nvPr/>
          </p:nvSpPr>
          <p:spPr>
            <a:xfrm>
              <a:off x="6074833" y="1405468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множение 16"/>
            <p:cNvSpPr/>
            <p:nvPr/>
          </p:nvSpPr>
          <p:spPr>
            <a:xfrm>
              <a:off x="5918200" y="2735896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78867" y="2827867"/>
            <a:ext cx="2497666" cy="838200"/>
            <a:chOff x="4478867" y="2827867"/>
            <a:chExt cx="2497666" cy="83820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478867" y="2827867"/>
              <a:ext cx="931334" cy="745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555067" y="3488267"/>
              <a:ext cx="2421466" cy="177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5139270" y="846667"/>
            <a:ext cx="338668" cy="1807632"/>
            <a:chOff x="5139270" y="846667"/>
            <a:chExt cx="338668" cy="180763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5139270" y="846667"/>
              <a:ext cx="135465" cy="8043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342473" y="1849966"/>
              <a:ext cx="135465" cy="8043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 flipH="1">
            <a:off x="3208867" y="753533"/>
            <a:ext cx="1837266" cy="12679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Умножение 33"/>
          <p:cNvSpPr/>
          <p:nvPr/>
        </p:nvSpPr>
        <p:spPr>
          <a:xfrm>
            <a:off x="5880099" y="409793"/>
            <a:ext cx="592666" cy="61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6819899" y="2427887"/>
            <a:ext cx="592666" cy="61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7683500" y="2584382"/>
            <a:ext cx="592666" cy="61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7188201" y="2735896"/>
            <a:ext cx="372532" cy="648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Умножение 38"/>
          <p:cNvSpPr/>
          <p:nvPr/>
        </p:nvSpPr>
        <p:spPr>
          <a:xfrm>
            <a:off x="7882466" y="2152277"/>
            <a:ext cx="592666" cy="61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188201" y="2152277"/>
            <a:ext cx="338666" cy="4242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Умножение 41"/>
          <p:cNvSpPr/>
          <p:nvPr/>
        </p:nvSpPr>
        <p:spPr>
          <a:xfrm>
            <a:off x="7535332" y="1759461"/>
            <a:ext cx="592666" cy="61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7082364" y="846667"/>
            <a:ext cx="139701" cy="10164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27903" y="753533"/>
            <a:ext cx="1477430" cy="14542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17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04801" y="159774"/>
            <a:ext cx="11675532" cy="6283359"/>
            <a:chOff x="1816394" y="159775"/>
            <a:chExt cx="8372946" cy="409595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394" y="159775"/>
              <a:ext cx="8372946" cy="409595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4123267" y="1405468"/>
              <a:ext cx="2544232" cy="1946446"/>
              <a:chOff x="4123267" y="1405468"/>
              <a:chExt cx="2544232" cy="1946446"/>
            </a:xfrm>
          </p:grpSpPr>
          <p:sp>
            <p:nvSpPr>
              <p:cNvPr id="7" name="Умножение 6"/>
              <p:cNvSpPr/>
              <p:nvPr/>
            </p:nvSpPr>
            <p:spPr>
              <a:xfrm>
                <a:off x="4123267" y="2116668"/>
                <a:ext cx="592666" cy="61601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Умножение 12"/>
              <p:cNvSpPr/>
              <p:nvPr/>
            </p:nvSpPr>
            <p:spPr>
              <a:xfrm>
                <a:off x="6074833" y="1405468"/>
                <a:ext cx="592666" cy="61601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Умножение 16"/>
              <p:cNvSpPr/>
              <p:nvPr/>
            </p:nvSpPr>
            <p:spPr>
              <a:xfrm>
                <a:off x="5918200" y="2735896"/>
                <a:ext cx="592666" cy="61601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478867" y="2827867"/>
              <a:ext cx="2497666" cy="838200"/>
              <a:chOff x="4478867" y="2827867"/>
              <a:chExt cx="2497666" cy="83820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4478867" y="2827867"/>
                <a:ext cx="931334" cy="74506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4555067" y="3488267"/>
                <a:ext cx="2421466" cy="177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5139270" y="846667"/>
              <a:ext cx="338668" cy="1807632"/>
              <a:chOff x="5139270" y="846667"/>
              <a:chExt cx="338668" cy="1807632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139270" y="846667"/>
                <a:ext cx="135465" cy="8043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342473" y="1849966"/>
                <a:ext cx="135465" cy="8043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208867" y="753533"/>
              <a:ext cx="1837266" cy="126795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Умножение 33"/>
            <p:cNvSpPr/>
            <p:nvPr/>
          </p:nvSpPr>
          <p:spPr>
            <a:xfrm>
              <a:off x="5880099" y="409793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Умножение 34"/>
            <p:cNvSpPr/>
            <p:nvPr/>
          </p:nvSpPr>
          <p:spPr>
            <a:xfrm>
              <a:off x="6819899" y="2427887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Умножение 35"/>
            <p:cNvSpPr/>
            <p:nvPr/>
          </p:nvSpPr>
          <p:spPr>
            <a:xfrm>
              <a:off x="7683500" y="2584382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7188201" y="2735896"/>
              <a:ext cx="372532" cy="6487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Умножение 38"/>
            <p:cNvSpPr/>
            <p:nvPr/>
          </p:nvSpPr>
          <p:spPr>
            <a:xfrm>
              <a:off x="7882466" y="2152277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188201" y="2152277"/>
              <a:ext cx="338666" cy="4242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Умножение 41"/>
            <p:cNvSpPr/>
            <p:nvPr/>
          </p:nvSpPr>
          <p:spPr>
            <a:xfrm>
              <a:off x="7535332" y="1759461"/>
              <a:ext cx="592666" cy="61601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7082364" y="846667"/>
              <a:ext cx="139701" cy="10164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327903" y="753533"/>
              <a:ext cx="1477430" cy="145421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90" y="2556488"/>
            <a:ext cx="1188136" cy="1422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6942" y="3986475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abriola" pitchFamily="82" charset="0"/>
              </a:rPr>
              <a:t>М </a:t>
            </a:r>
            <a:r>
              <a:rPr lang="ru-RU" sz="2800" i="1" dirty="0" err="1" smtClean="0">
                <a:latin typeface="Gabriola" pitchFamily="82" charset="0"/>
              </a:rPr>
              <a:t>анилов</a:t>
            </a:r>
            <a:endParaRPr lang="ru-RU" sz="2800" i="1" dirty="0">
              <a:latin typeface="Gabriola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28" y="85373"/>
            <a:ext cx="1100617" cy="13976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09125" y="139679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abriola" pitchFamily="82" charset="0"/>
              </a:rPr>
              <a:t>Коробочка</a:t>
            </a:r>
            <a:endParaRPr lang="ru-RU" sz="2800" i="1" dirty="0">
              <a:latin typeface="Gabriola" pitchFamily="8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28" y="108974"/>
            <a:ext cx="666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18" y="1721866"/>
            <a:ext cx="1197801" cy="16426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085306" y="307249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abriola" pitchFamily="82" charset="0"/>
              </a:rPr>
              <a:t>Ноздрев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27" y="3624433"/>
            <a:ext cx="476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82993"/>
            <a:ext cx="1181452" cy="1507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801747" y="4795034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abriola" pitchFamily="82" charset="0"/>
              </a:rPr>
              <a:t>Собакевич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1" y="4794056"/>
            <a:ext cx="1315335" cy="1649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15" y="5265816"/>
            <a:ext cx="49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936081" y="6081967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abriola" pitchFamily="82" charset="0"/>
              </a:rPr>
              <a:t>Плюшкин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8" y="5672063"/>
            <a:ext cx="628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282127" y="5795531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>
                <a:solidFill>
                  <a:srgbClr val="000000"/>
                </a:solidFill>
                <a:latin typeface="Gabriola" pitchFamily="82" charset="0"/>
              </a:rPr>
              <a:t>Тентетников</a:t>
            </a:r>
            <a:endParaRPr lang="ru-RU" sz="2800" i="1" dirty="0" smtClean="0">
              <a:latin typeface="Gabriola" pitchFamily="82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39" y="3132142"/>
            <a:ext cx="1326220" cy="1692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899318" y="4567143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 smtClean="0">
                <a:solidFill>
                  <a:srgbClr val="000000"/>
                </a:solidFill>
                <a:latin typeface="Gabriola" pitchFamily="82" charset="0"/>
              </a:rPr>
              <a:t>Бетрищев</a:t>
            </a:r>
            <a:endParaRPr lang="ru-RU" sz="2800" i="1" dirty="0" smtClean="0">
              <a:latin typeface="Gabriola" pitchFamily="82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20" y="1950644"/>
            <a:ext cx="1161590" cy="1520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201458" y="244080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0000"/>
                </a:solidFill>
                <a:latin typeface="Gabriola" pitchFamily="82" charset="0"/>
              </a:rPr>
              <a:t>Петух</a:t>
            </a:r>
            <a:endParaRPr lang="ru-RU" sz="2800" i="1" dirty="0" smtClean="0"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21023" y="295487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>
                <a:solidFill>
                  <a:srgbClr val="000000"/>
                </a:solidFill>
                <a:latin typeface="Gabriola" pitchFamily="82" charset="0"/>
              </a:rPr>
              <a:t>Констанжогло</a:t>
            </a:r>
            <a:endParaRPr lang="ru-RU" sz="2800" i="1" dirty="0">
              <a:latin typeface="Gabriola" pitchFamily="8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78" y="5062061"/>
            <a:ext cx="999819" cy="1220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Прямоугольник 20"/>
          <p:cNvSpPr/>
          <p:nvPr/>
        </p:nvSpPr>
        <p:spPr>
          <a:xfrm>
            <a:off x="9773484" y="3771031"/>
            <a:ext cx="1636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0000"/>
                </a:solidFill>
                <a:latin typeface="Gabriola" pitchFamily="82" charset="0"/>
              </a:rPr>
              <a:t>Полковника </a:t>
            </a:r>
          </a:p>
          <a:p>
            <a:pPr algn="ctr"/>
            <a:r>
              <a:rPr lang="ru-RU" sz="2800" i="1" dirty="0" err="1" smtClean="0">
                <a:solidFill>
                  <a:srgbClr val="000000"/>
                </a:solidFill>
                <a:latin typeface="Gabriola" pitchFamily="82" charset="0"/>
              </a:rPr>
              <a:t>Кошкарев</a:t>
            </a:r>
            <a:endParaRPr lang="ru-RU" sz="2800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665" y="337235"/>
            <a:ext cx="11980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/>
              </a:rPr>
              <a:t>Задача 1.2. 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Лист бумаги Плюшкин разрезает на три части. Некоторые из полученных листов он также разрезает на три части. Несколько новых листиков он вновь разрезает на три более 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мелкие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и т. д. Сколько Плюшкин получает листиков бумаги, если разрезает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листов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?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45015" y="2616203"/>
            <a:ext cx="1485899" cy="1549400"/>
            <a:chOff x="512233" y="2683934"/>
            <a:chExt cx="1485899" cy="1549400"/>
          </a:xfrm>
        </p:grpSpPr>
        <p:sp>
          <p:nvSpPr>
            <p:cNvPr id="3" name="Овал 2"/>
            <p:cNvSpPr/>
            <p:nvPr/>
          </p:nvSpPr>
          <p:spPr>
            <a:xfrm>
              <a:off x="1087967" y="4013201"/>
              <a:ext cx="211666" cy="22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12233" y="2683935"/>
              <a:ext cx="211666" cy="220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38766" y="2683934"/>
              <a:ext cx="211666" cy="220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86466" y="2683935"/>
              <a:ext cx="211666" cy="220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3" idx="0"/>
              <a:endCxn id="7" idx="4"/>
            </p:cNvCxnSpPr>
            <p:nvPr/>
          </p:nvCxnSpPr>
          <p:spPr>
            <a:xfrm flipH="1" flipV="1">
              <a:off x="618066" y="2904068"/>
              <a:ext cx="575734" cy="110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3" idx="0"/>
              <a:endCxn id="12" idx="4"/>
            </p:cNvCxnSpPr>
            <p:nvPr/>
          </p:nvCxnSpPr>
          <p:spPr>
            <a:xfrm flipV="1">
              <a:off x="1193800" y="2904068"/>
              <a:ext cx="698499" cy="110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3" idx="0"/>
              <a:endCxn id="11" idx="4"/>
            </p:cNvCxnSpPr>
            <p:nvPr/>
          </p:nvCxnSpPr>
          <p:spPr>
            <a:xfrm flipV="1">
              <a:off x="1193800" y="2904067"/>
              <a:ext cx="50799" cy="11091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59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147732" y="3390903"/>
            <a:ext cx="692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urier New"/>
              </a:rPr>
              <a:t>Если </a:t>
            </a:r>
            <a:r>
              <a:rPr lang="ru-RU" sz="2400" b="1" dirty="0">
                <a:solidFill>
                  <a:srgbClr val="000000"/>
                </a:solidFill>
                <a:latin typeface="Courier New"/>
              </a:rPr>
              <a:t>же было разрезано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k </a:t>
            </a:r>
            <a:r>
              <a:rPr lang="ru-RU" sz="2400" b="1" dirty="0">
                <a:solidFill>
                  <a:srgbClr val="000000"/>
                </a:solidFill>
                <a:latin typeface="Courier New"/>
              </a:rPr>
              <a:t>листов, то образовалось </a:t>
            </a:r>
            <a:r>
              <a:rPr lang="ru-RU" sz="2400" b="1" dirty="0">
                <a:solidFill>
                  <a:srgbClr val="FF0000"/>
                </a:solidFill>
                <a:latin typeface="Courier New"/>
              </a:rPr>
              <a:t>1 + </a:t>
            </a:r>
            <a:r>
              <a:rPr lang="en-US" sz="2400" b="1" dirty="0">
                <a:solidFill>
                  <a:srgbClr val="FF0000"/>
                </a:solidFill>
                <a:latin typeface="Courier New"/>
              </a:rPr>
              <a:t>2k </a:t>
            </a:r>
            <a:r>
              <a:rPr lang="ru-RU" sz="2400" b="1" dirty="0" smtClean="0">
                <a:solidFill>
                  <a:srgbClr val="000000"/>
                </a:solidFill>
                <a:latin typeface="Courier New"/>
              </a:rPr>
              <a:t>листов.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177799" y="2229309"/>
            <a:ext cx="4648202" cy="4355999"/>
            <a:chOff x="1269998" y="2229310"/>
            <a:chExt cx="4648202" cy="4466066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1269998" y="3558577"/>
              <a:ext cx="4648202" cy="3136799"/>
              <a:chOff x="3526362" y="3433432"/>
              <a:chExt cx="4648202" cy="3136799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3526362" y="4407730"/>
                <a:ext cx="1769539" cy="1373033"/>
                <a:chOff x="110062" y="3429635"/>
                <a:chExt cx="1769539" cy="1373033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800100" y="4582535"/>
                  <a:ext cx="211666" cy="2201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110062" y="3429635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800100" y="3458634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1667935" y="3451454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8" name="Прямая соединительная линия 27"/>
                <p:cNvCxnSpPr>
                  <a:stCxn id="24" idx="0"/>
                  <a:endCxn id="25" idx="4"/>
                </p:cNvCxnSpPr>
                <p:nvPr/>
              </p:nvCxnSpPr>
              <p:spPr>
                <a:xfrm flipH="1" flipV="1">
                  <a:off x="215895" y="3649768"/>
                  <a:ext cx="690038" cy="9327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>
                  <a:stCxn id="24" idx="0"/>
                  <a:endCxn id="27" idx="4"/>
                </p:cNvCxnSpPr>
                <p:nvPr/>
              </p:nvCxnSpPr>
              <p:spPr>
                <a:xfrm flipV="1">
                  <a:off x="905933" y="3671587"/>
                  <a:ext cx="867835" cy="9109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>
                  <a:stCxn id="24" idx="0"/>
                  <a:endCxn id="26" idx="4"/>
                </p:cNvCxnSpPr>
                <p:nvPr/>
              </p:nvCxnSpPr>
              <p:spPr>
                <a:xfrm flipV="1">
                  <a:off x="905933" y="3678767"/>
                  <a:ext cx="0" cy="9037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3738028" y="3433432"/>
                <a:ext cx="1212856" cy="1223430"/>
                <a:chOff x="-359839" y="3784604"/>
                <a:chExt cx="1212856" cy="1223430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18533" y="4787901"/>
                  <a:ext cx="211666" cy="2201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-359839" y="3793068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118533" y="3784605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641351" y="3784604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>
                  <a:stCxn id="32" idx="0"/>
                  <a:endCxn id="33" idx="4"/>
                </p:cNvCxnSpPr>
                <p:nvPr/>
              </p:nvCxnSpPr>
              <p:spPr>
                <a:xfrm flipH="1" flipV="1">
                  <a:off x="-254006" y="4013201"/>
                  <a:ext cx="478372" cy="7747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>
                  <a:stCxn id="32" idx="0"/>
                  <a:endCxn id="35" idx="4"/>
                </p:cNvCxnSpPr>
                <p:nvPr/>
              </p:nvCxnSpPr>
              <p:spPr>
                <a:xfrm flipV="1">
                  <a:off x="224366" y="4004737"/>
                  <a:ext cx="522818" cy="7831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>
                  <a:stCxn id="32" idx="0"/>
                  <a:endCxn id="34" idx="4"/>
                </p:cNvCxnSpPr>
                <p:nvPr/>
              </p:nvCxnSpPr>
              <p:spPr>
                <a:xfrm flipV="1">
                  <a:off x="224366" y="4004738"/>
                  <a:ext cx="0" cy="78316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6688665" y="3662029"/>
                <a:ext cx="1485899" cy="1549400"/>
                <a:chOff x="512233" y="2683934"/>
                <a:chExt cx="1485899" cy="1549400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1087967" y="4013201"/>
                  <a:ext cx="211666" cy="2201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512233" y="2683935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1138766" y="2683934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1786466" y="2683935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4" name="Прямая соединительная линия 43"/>
                <p:cNvCxnSpPr>
                  <a:stCxn id="40" idx="0"/>
                  <a:endCxn id="41" idx="4"/>
                </p:cNvCxnSpPr>
                <p:nvPr/>
              </p:nvCxnSpPr>
              <p:spPr>
                <a:xfrm flipH="1" flipV="1">
                  <a:off x="618066" y="2904068"/>
                  <a:ext cx="575734" cy="11091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>
                  <a:stCxn id="40" idx="0"/>
                  <a:endCxn id="43" idx="4"/>
                </p:cNvCxnSpPr>
                <p:nvPr/>
              </p:nvCxnSpPr>
              <p:spPr>
                <a:xfrm flipV="1">
                  <a:off x="1193800" y="2904068"/>
                  <a:ext cx="698499" cy="11091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40" idx="0"/>
                  <a:endCxn id="42" idx="4"/>
                </p:cNvCxnSpPr>
                <p:nvPr/>
              </p:nvCxnSpPr>
              <p:spPr>
                <a:xfrm flipV="1">
                  <a:off x="1193800" y="2904067"/>
                  <a:ext cx="50799" cy="110913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4216400" y="4991296"/>
                <a:ext cx="3255431" cy="1578935"/>
                <a:chOff x="-579966" y="2654399"/>
                <a:chExt cx="3255431" cy="1578935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1087967" y="4013201"/>
                  <a:ext cx="211666" cy="2201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-579966" y="3223732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1138766" y="2683934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2463799" y="2654399"/>
                  <a:ext cx="211666" cy="2201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2" name="Прямая соединительная линия 51"/>
                <p:cNvCxnSpPr>
                  <a:stCxn id="48" idx="0"/>
                  <a:endCxn id="49" idx="4"/>
                </p:cNvCxnSpPr>
                <p:nvPr/>
              </p:nvCxnSpPr>
              <p:spPr>
                <a:xfrm flipH="1" flipV="1">
                  <a:off x="-474133" y="3443865"/>
                  <a:ext cx="1667933" cy="56933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>
                  <a:stCxn id="48" idx="0"/>
                  <a:endCxn id="51" idx="4"/>
                </p:cNvCxnSpPr>
                <p:nvPr/>
              </p:nvCxnSpPr>
              <p:spPr>
                <a:xfrm flipV="1">
                  <a:off x="1193800" y="2874532"/>
                  <a:ext cx="1375832" cy="11386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>
                  <a:stCxn id="48" idx="0"/>
                  <a:endCxn id="50" idx="4"/>
                </p:cNvCxnSpPr>
                <p:nvPr/>
              </p:nvCxnSpPr>
              <p:spPr>
                <a:xfrm flipV="1">
                  <a:off x="1193800" y="2904067"/>
                  <a:ext cx="50799" cy="110913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Группа 76"/>
            <p:cNvGrpSpPr/>
            <p:nvPr/>
          </p:nvGrpSpPr>
          <p:grpSpPr>
            <a:xfrm>
              <a:off x="1894417" y="2229310"/>
              <a:ext cx="1485899" cy="1549400"/>
              <a:chOff x="512233" y="2683934"/>
              <a:chExt cx="1485899" cy="154940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1087967" y="4013201"/>
                <a:ext cx="211666" cy="2201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512233" y="2683935"/>
                <a:ext cx="211666" cy="220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1138766" y="2683934"/>
                <a:ext cx="211666" cy="220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786466" y="2683935"/>
                <a:ext cx="211666" cy="220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2" name="Прямая соединительная линия 81"/>
              <p:cNvCxnSpPr>
                <a:stCxn id="78" idx="0"/>
                <a:endCxn id="79" idx="4"/>
              </p:cNvCxnSpPr>
              <p:nvPr/>
            </p:nvCxnSpPr>
            <p:spPr>
              <a:xfrm flipH="1" flipV="1">
                <a:off x="618066" y="2904068"/>
                <a:ext cx="575734" cy="11091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>
                <a:stCxn id="78" idx="0"/>
                <a:endCxn id="81" idx="4"/>
              </p:cNvCxnSpPr>
              <p:nvPr/>
            </p:nvCxnSpPr>
            <p:spPr>
              <a:xfrm flipV="1">
                <a:off x="1193800" y="2904068"/>
                <a:ext cx="698499" cy="11091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>
                <a:stCxn id="78" idx="0"/>
                <a:endCxn id="80" idx="4"/>
              </p:cNvCxnSpPr>
              <p:nvPr/>
            </p:nvCxnSpPr>
            <p:spPr>
              <a:xfrm flipV="1">
                <a:off x="1193800" y="2904067"/>
                <a:ext cx="50799" cy="11091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6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867" y="765824"/>
            <a:ext cx="7027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urier New"/>
              </a:rPr>
              <a:t>Задача 1.3. 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Сколько различных обедов П. И. Чичиков мог насчитать из блюд, выставленных на столе у П. П. Петуха, если бы на каждый обед выбирать только одно холодное блюдо, одно первое, одно второе, одно третье? На столе у 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П.П</a:t>
            </a:r>
            <a:r>
              <a:rPr lang="ru-RU" sz="2400" dirty="0">
                <a:solidFill>
                  <a:srgbClr val="000000"/>
                </a:solidFill>
                <a:latin typeface="Courier New"/>
              </a:rPr>
              <a:t>. Петуха на этот раз были выставлены из холодных блюд студень с хреном, свежая </a:t>
            </a:r>
            <a:r>
              <a:rPr lang="ru-RU" sz="2400" dirty="0" smtClean="0">
                <a:solidFill>
                  <a:srgbClr val="000000"/>
                </a:solidFill>
                <a:latin typeface="Courier New"/>
              </a:rPr>
              <a:t>икра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стерляжья,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свежепросоленная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белужина;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32" y="1354667"/>
            <a:ext cx="3949268" cy="2533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08789" y="4424471"/>
            <a:ext cx="1069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на первое — уха из стерлядей, щи с грибами; на второе — осетрина жареная, теленок жареный на вертеле, на третье — арбузы, груши.</a:t>
            </a:r>
          </a:p>
        </p:txBody>
      </p:sp>
      <p:sp>
        <p:nvSpPr>
          <p:cNvPr id="8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9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33" y="423516"/>
            <a:ext cx="9238005" cy="64666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4932" y="918861"/>
            <a:ext cx="6383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800" b="1" i="1" dirty="0">
                <a:latin typeface="Gabriola" pitchFamily="82" charset="0"/>
              </a:rPr>
              <a:t>Леди </a:t>
            </a:r>
            <a:r>
              <a:rPr lang="ru-RU" sz="2800" b="1" i="1" dirty="0" err="1">
                <a:latin typeface="Gabriola" pitchFamily="82" charset="0"/>
              </a:rPr>
              <a:t>Кинсли</a:t>
            </a:r>
            <a:r>
              <a:rPr lang="ru-RU" sz="2800" b="1" i="1" dirty="0">
                <a:latin typeface="Gabriola" pitchFamily="82" charset="0"/>
              </a:rPr>
              <a:t> знала, что единственный способ улучшить плохое настроение – бесстрастно проанализировать душевное состояние. Она честно попыталась разобраться в себе, но результат ее не удовлетворил.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1414" y="3072009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Gabriola" pitchFamily="82" charset="0"/>
              </a:rPr>
              <a:t>Эрих Мария </a:t>
            </a:r>
            <a:r>
              <a:rPr lang="ru-RU" sz="3200" b="1" i="1" dirty="0" smtClean="0">
                <a:latin typeface="Gabriola" pitchFamily="82" charset="0"/>
              </a:rPr>
              <a:t>Ремарк</a:t>
            </a:r>
            <a:endParaRPr lang="ru-RU" sz="3200" b="1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04356"/>
            <a:ext cx="100584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09967" y="167759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/>
              </a:rPr>
              <a:t>ОТЫСКАНИЕ </a:t>
            </a:r>
            <a:r>
              <a:rPr lang="ru-RU" sz="2800" b="1" dirty="0">
                <a:solidFill>
                  <a:srgbClr val="000000"/>
                </a:solidFill>
                <a:latin typeface="Courier New"/>
              </a:rPr>
              <a:t>КРАТЧАЙШЕГО ПУТИ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734" y="989168"/>
            <a:ext cx="8035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На рисунке 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изображена 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схема местности. Передвигаться из пункта в пункт можно только в направлении стрелок. В каждом пункте можно бывать не более одного раза. Сколькими </a:t>
            </a: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способами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можно попасть из пункта 1 в пункт 9? У какого из этих путей наименьшая длина? У какого наибольшая длина? Ответить на эти вопросы помогают деревья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25" y="1064896"/>
            <a:ext cx="3606349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3563" y="167759"/>
            <a:ext cx="426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Courier New"/>
              </a:rPr>
              <a:t>ГРАФЫ В ЗАДАЧАХ ЕГЭ</a:t>
            </a:r>
            <a:endParaRPr lang="ru-RU" sz="28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731" y="685193"/>
            <a:ext cx="11879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Формулировка задания №1 ЕГЭ 2023 из демоверсии ФИПИ</a:t>
            </a:r>
          </a:p>
          <a:p>
            <a:pPr fontAlgn="base"/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На рисунке схема дорог Н-ского района изображена в виде графа, в таблице содержатся сведения о протяжённости каждой из этих дорог (в километрах).</a:t>
            </a:r>
            <a:endParaRPr lang="ru-RU" sz="2400" b="0" i="0" dirty="0"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3" y="1855462"/>
            <a:ext cx="7049558" cy="23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952" y="4216336"/>
            <a:ext cx="107611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Так как таблицу и схему рисовали независимо друг от друга, то нумерация населённых пунктов в таблице никак не связана с буквенными обозначениями на графе. Определите, какова 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сумма протяжённостей дорог из пункта D в пункт B и из пункта F в пункт A</a:t>
            </a: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В ответе запишите целое число.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8FB51C32-1B10-CA1E-7B8D-06F23ABF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271C-02B2-423F-BF26-854EB96B05CD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5A99BAA8-56A2-5F6C-F521-5814153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https://dvsschool.ru/</a:t>
            </a:r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C38D72AB-76B1-7840-8392-186213F9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23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7" y="969832"/>
            <a:ext cx="11929065" cy="399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06911" y="1782000"/>
            <a:ext cx="478219" cy="2003286"/>
            <a:chOff x="5906911" y="1782000"/>
            <a:chExt cx="478219" cy="20032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923213" y="1782000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06911" y="2627693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940778" y="3077400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34373" y="3043532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4796" y="133492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7016" y="4282352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5454" y="1334920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021" y="1374508"/>
            <a:ext cx="4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5182" y="2200181"/>
            <a:ext cx="4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1477" y="3473678"/>
            <a:ext cx="511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7943" y="1357574"/>
            <a:ext cx="511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20269" y="2613391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53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62687" y="423658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10484" y="5323055"/>
            <a:ext cx="1992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53+5=58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8884863" y="2554124"/>
            <a:ext cx="589337" cy="10780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555597" y="4333154"/>
            <a:ext cx="2333470" cy="13130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  <p:bldP spid="25" grpId="0"/>
      <p:bldP spid="26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133" y="183697"/>
            <a:ext cx="10803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рисунке изображена схема дорог N-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ского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района. В таблице звёздочкой обозначено наличие дороги из одного населённого пункта в другой. Отсутствие звёздочки означает, что такой дороги нет.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8" y="1753357"/>
            <a:ext cx="8178800" cy="291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5533" y="4649501"/>
            <a:ext cx="11235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Каждому населённому пункту на схеме соответствует его номер в таблице, но неизвестно, какой именно номер. Определите, какие номера в таблице могут соответствовать населённым пунктам С и Е на схеме. В ответе запишите эти два номера в возрастающем порядке без пробелов и знаков препинания.</a:t>
            </a:r>
          </a:p>
        </p:txBody>
      </p:sp>
    </p:spTree>
    <p:extLst>
      <p:ext uri="{BB962C8B-B14F-4D97-AF65-F5344CB8AC3E}">
        <p14:creationId xmlns:p14="http://schemas.microsoft.com/office/powerpoint/2010/main" val="7289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2" y="939534"/>
            <a:ext cx="10692249" cy="38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5532" y="4892838"/>
            <a:ext cx="11235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Определите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 какие номера в таблице могут соответствовать населённым пунктам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С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и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Е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на схеме. В ответе запишите эти два номера в возрастающем порядке без пробелов и знаков препинания.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8709" y="227306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25213" y="135020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8813" y="202421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4210" y="411811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7517" y="4117216"/>
            <a:ext cx="4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3903" y="1230082"/>
            <a:ext cx="4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7880" y="2062084"/>
            <a:ext cx="511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62497" y="1230085"/>
            <a:ext cx="511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3433" y="3287483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899" y="1247776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6559" y="1247776"/>
            <a:ext cx="43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3433" y="2857337"/>
            <a:ext cx="43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39921" y="166937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7654" y="123854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18424" y="580998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4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334" y="151473"/>
            <a:ext cx="11904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Досрочная волна ЕГЭ. 2023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год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рисунке схема дорог Н-ского района изображена в виде графа, в таблице содержатся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сведения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о протяжённости каждой из этих дорог (в километрах).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47" y="1810280"/>
            <a:ext cx="6122463" cy="26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8233" y="4512768"/>
            <a:ext cx="11726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Так как таблицу и схему рисовали независимо друг от друга, то нумерация населенных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пунктов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в таблице никак не связана с буквенными обозначениями на графе. Определите, какова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протяженность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дороги из пункта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 пункт Е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. В ответе запишите целое число – так, как оно указано в таблице.</a:t>
            </a:r>
          </a:p>
        </p:txBody>
      </p:sp>
    </p:spTree>
    <p:extLst>
      <p:ext uri="{BB962C8B-B14F-4D97-AF65-F5344CB8AC3E}">
        <p14:creationId xmlns:p14="http://schemas.microsoft.com/office/powerpoint/2010/main" val="16132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1226929" y="343085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" y="2098767"/>
            <a:ext cx="9846402" cy="43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6999" y="159775"/>
            <a:ext cx="11726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Так как таблицу и схему рисовали независимо друг от друга, то нумерация населенных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пунктов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в таблице никак не связана с буквенными обозначениями на графе. Определите, какова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протяженность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дороги из пункта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 пункт Е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. В ответе запишите целое число – так, как оно указано в таблице.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52279" y="237816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22156" y="534218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04487" y="2903779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4679" y="51928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23760" y="33085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77665" y="2903779"/>
            <a:ext cx="405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9456" y="290377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55820" y="4952107"/>
            <a:ext cx="405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5118" y="522101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6631" y="51928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90254" y="520204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53681" y="425825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84148" y="425825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00250" y="3308524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08416" y="493458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14803" y="2903779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35072" y="4138739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94381" y="2886845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00124" y="4538895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06135" y="5755051"/>
            <a:ext cx="43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575414" y="2903779"/>
            <a:ext cx="43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74455" y="1930400"/>
            <a:ext cx="0" cy="4487333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686751"/>
            <a:ext cx="1170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На рисунке представлена схема дорог, связывающих города А, Б, В, Г, Д, Е, Ж, II, К, Л. По каждой дороге можно двигаться только в одном направлении, указанном стрелкой.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количество различных путей ненулевой длины, которые начинаются и заканчиваются в городе Е, не содержат этот город в качестве промежуточного пункта и проходят через промежуточные города не более одного раза.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49" y="3364406"/>
            <a:ext cx="5152902" cy="29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29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" y="266700"/>
            <a:ext cx="10637151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7636932" y="3107266"/>
            <a:ext cx="279400" cy="29633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8" idx="6"/>
          </p:cNvCxnSpPr>
          <p:nvPr/>
        </p:nvCxnSpPr>
        <p:spPr>
          <a:xfrm flipV="1">
            <a:off x="7916332" y="3255432"/>
            <a:ext cx="226906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144001" y="3403600"/>
            <a:ext cx="1168398" cy="19460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82734" y="3272365"/>
            <a:ext cx="4436530" cy="20773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346624" y="31072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50866" y="524933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5782735" y="5427133"/>
            <a:ext cx="3107265" cy="677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82735" y="53338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endCxn id="8" idx="3"/>
          </p:cNvCxnSpPr>
          <p:nvPr/>
        </p:nvCxnSpPr>
        <p:spPr>
          <a:xfrm flipV="1">
            <a:off x="5782734" y="3360202"/>
            <a:ext cx="1895115" cy="18891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569202" y="3356200"/>
            <a:ext cx="535723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>
            <a:stCxn id="8" idx="2"/>
          </p:cNvCxnSpPr>
          <p:nvPr/>
        </p:nvCxnSpPr>
        <p:spPr>
          <a:xfrm flipH="1">
            <a:off x="3683000" y="3255433"/>
            <a:ext cx="3953932" cy="1693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90224" y="32596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838200" y="3255432"/>
            <a:ext cx="2531533" cy="1693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6349" y="309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35349" y="53338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703210" y="3424766"/>
            <a:ext cx="759657" cy="19091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6600" y="3403599"/>
            <a:ext cx="1828800" cy="193026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712883" y="54021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844800" y="5461000"/>
            <a:ext cx="2616200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844800" y="3360202"/>
            <a:ext cx="4792132" cy="206693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703210" y="1227667"/>
            <a:ext cx="759657" cy="194733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838200" y="1227667"/>
            <a:ext cx="1727200" cy="187959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419587" y="1597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783178" y="1597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3624090" y="1159933"/>
            <a:ext cx="2396066" cy="199010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844800" y="1033466"/>
            <a:ext cx="3073400" cy="4963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112933" y="1159933"/>
            <a:ext cx="1564916" cy="19308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916332" y="2349035"/>
            <a:ext cx="535723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050866" y="2112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78762" y="19048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537828" y="44619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08610" y="4182996"/>
            <a:ext cx="88678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5575310" y="3568931"/>
            <a:ext cx="1761057" cy="176493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733" y="888075"/>
            <a:ext cx="72305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В переводе с греческого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граф — «пишу»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«описываю». В современном мире граф описывает отношения. И наоборот: любое отношение можно описать в виде графа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indent="541338"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Теория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графов — обширный раздел дискретной математики, в котором системно изучают свойства графов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 Теория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графов широко применяется в решении экономических и управленческих задач, в программировании, химии, конструировании и изучении электрических цепей, коммуникации, психологии, социологии, лингвистике и в других областях.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4153" y="1597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Что же такое граф?</a:t>
            </a:r>
            <a:endParaRPr lang="ru-RU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2014" y="1020233"/>
            <a:ext cx="4572000" cy="3429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0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58983"/>
              </p:ext>
            </p:extLst>
          </p:nvPr>
        </p:nvGraphicFramePr>
        <p:xfrm>
          <a:off x="8395247" y="761387"/>
          <a:ext cx="3678767" cy="381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Лист" r:id="rId5" imgW="5410280" imgH="5610003" progId="Excel.Sheet.12">
                  <p:embed/>
                </p:oleObj>
              </mc:Choice>
              <mc:Fallback>
                <p:oleObj name="Лист" r:id="rId5" imgW="5410280" imgH="5610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95247" y="761387"/>
                        <a:ext cx="3678767" cy="381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3200" y="661492"/>
            <a:ext cx="7831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 файле содержится информация о совокупности </a:t>
            </a:r>
            <a:r>
              <a:rPr lang="ru-RU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вычислительных процессов, которые могут выполняться параллельно или последовательно. Будем говорить, что процесс </a:t>
            </a:r>
            <a:r>
              <a:rPr lang="ru-RU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зависит от процесса </a:t>
            </a:r>
            <a:r>
              <a:rPr lang="ru-RU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если для выполнения процесса </a:t>
            </a:r>
            <a:r>
              <a:rPr lang="ru-RU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необходимы результаты выполнения процесса </a:t>
            </a:r>
            <a:r>
              <a:rPr lang="ru-RU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В этом случае процессы могут выполняться только последовательно. Информация о процессах представлена в файле в виде таблицы. В первом столбце таблицы указан идентификатор процесса (ID), во втором столбце таблицы – время его выполнения в миллисекундах, в третьем столбце перечислены с разделителем «;» ID процессов, от которых зависит данный процесс. Если процесс является независимым, то в таблице указано значение 0</a:t>
            </a:r>
            <a:r>
              <a:rPr lang="ru-RU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200" y="4507633"/>
            <a:ext cx="11870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Определите минимальное время, через которое завершится выполнение всей совокупности процессов, при условии, что все независимые друг от друга процессы могут выполняться параллельно.  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Типовой пример имеет иллюстративный характер. Для выполнения задания используйте данные из прилагаемого файла.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Файлы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к заданию:</a:t>
            </a:r>
            <a:r>
              <a:rPr lang="ru-RU" dirty="0">
                <a:latin typeface="Courier New" pitchFamily="49" charset="0"/>
                <a:cs typeface="Courier New" pitchFamily="49" charset="0"/>
                <a:hlinkClick r:id="rId7"/>
              </a:rPr>
              <a:t>22.xlsx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77979"/>
              </p:ext>
            </p:extLst>
          </p:nvPr>
        </p:nvGraphicFramePr>
        <p:xfrm>
          <a:off x="139694" y="201890"/>
          <a:ext cx="3678767" cy="381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Лист" r:id="rId5" imgW="5410280" imgH="5610003" progId="Excel.Sheet.12">
                  <p:embed/>
                </p:oleObj>
              </mc:Choice>
              <mc:Fallback>
                <p:oleObj name="Лист" r:id="rId5" imgW="5410280" imgH="5610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694" y="201890"/>
                        <a:ext cx="3678767" cy="381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/>
          <p:nvPr/>
        </p:nvSpPr>
        <p:spPr>
          <a:xfrm>
            <a:off x="8805334" y="43084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1</a:t>
            </a:r>
            <a:r>
              <a:rPr lang="ru-RU" sz="2200" b="1" dirty="0" smtClean="0"/>
              <a:t>5</a:t>
            </a:r>
            <a:endParaRPr lang="ru-RU" sz="2200" b="1" dirty="0"/>
          </a:p>
        </p:txBody>
      </p:sp>
      <p:sp>
        <p:nvSpPr>
          <p:cNvPr id="15" name="Овал 14"/>
          <p:cNvSpPr/>
          <p:nvPr/>
        </p:nvSpPr>
        <p:spPr>
          <a:xfrm>
            <a:off x="4673601" y="43084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</a:t>
            </a:r>
            <a:endParaRPr lang="ru-RU" sz="2200" b="1" dirty="0"/>
          </a:p>
        </p:txBody>
      </p:sp>
      <p:sp>
        <p:nvSpPr>
          <p:cNvPr id="16" name="Овал 15"/>
          <p:cNvSpPr/>
          <p:nvPr/>
        </p:nvSpPr>
        <p:spPr>
          <a:xfrm>
            <a:off x="6197601" y="43084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2</a:t>
            </a:r>
            <a:endParaRPr lang="ru-RU" sz="2200" b="1" dirty="0"/>
          </a:p>
        </p:txBody>
      </p:sp>
      <p:sp>
        <p:nvSpPr>
          <p:cNvPr id="17" name="Овал 16"/>
          <p:cNvSpPr/>
          <p:nvPr/>
        </p:nvSpPr>
        <p:spPr>
          <a:xfrm>
            <a:off x="7594601" y="43084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4</a:t>
            </a:r>
            <a:endParaRPr lang="ru-RU" sz="2200" b="1" dirty="0"/>
          </a:p>
        </p:txBody>
      </p:sp>
      <p:cxnSp>
        <p:nvCxnSpPr>
          <p:cNvPr id="19" name="Прямая соединительная линия 18"/>
          <p:cNvCxnSpPr>
            <a:stCxn id="15" idx="4"/>
          </p:cNvCxnSpPr>
          <p:nvPr/>
        </p:nvCxnSpPr>
        <p:spPr>
          <a:xfrm>
            <a:off x="5003801" y="1122462"/>
            <a:ext cx="668866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4"/>
          </p:cNvCxnSpPr>
          <p:nvPr/>
        </p:nvCxnSpPr>
        <p:spPr>
          <a:xfrm flipH="1">
            <a:off x="5672667" y="1122462"/>
            <a:ext cx="855134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342467" y="1771964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7</a:t>
            </a:r>
            <a:endParaRPr lang="ru-RU" sz="2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817532" y="2463585"/>
            <a:ext cx="855134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672667" y="2463585"/>
            <a:ext cx="1003296" cy="64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487332" y="3113087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5</a:t>
            </a:r>
            <a:endParaRPr lang="ru-RU" sz="2200" b="1" dirty="0"/>
          </a:p>
        </p:txBody>
      </p:sp>
      <p:sp>
        <p:nvSpPr>
          <p:cNvPr id="28" name="Овал 27"/>
          <p:cNvSpPr/>
          <p:nvPr/>
        </p:nvSpPr>
        <p:spPr>
          <a:xfrm>
            <a:off x="6345763" y="3113083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6</a:t>
            </a:r>
            <a:endParaRPr lang="ru-RU" sz="22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924800" y="1122462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594601" y="1771962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8</a:t>
            </a:r>
            <a:endParaRPr lang="ru-RU" sz="22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135533" y="1122462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8805334" y="177196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3</a:t>
            </a:r>
            <a:endParaRPr lang="ru-RU" sz="22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35532" y="2463587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805334" y="3113085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5</a:t>
            </a:r>
            <a:endParaRPr lang="ru-RU" sz="22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211734" y="2463587"/>
            <a:ext cx="668866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9647764" y="311308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6</a:t>
            </a:r>
            <a:endParaRPr lang="ru-RU" sz="22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672666" y="2463587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334000" y="3113084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9</a:t>
            </a:r>
            <a:endParaRPr lang="ru-RU" sz="22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84428" y="3792854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345762" y="444235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9</a:t>
            </a:r>
            <a:endParaRPr lang="ru-RU" sz="22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9986430" y="3792859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9647764" y="4442356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9</a:t>
            </a:r>
            <a:endParaRPr lang="ru-RU" sz="22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933267" y="2463585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594601" y="3113082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10</a:t>
            </a:r>
            <a:endParaRPr lang="ru-RU" sz="22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144000" y="3792853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805334" y="4442350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10</a:t>
            </a:r>
            <a:endParaRPr lang="ru-RU" sz="22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685361" y="3792864"/>
            <a:ext cx="0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5346695" y="444236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11</a:t>
            </a:r>
            <a:endParaRPr lang="ru-RU" sz="2200" b="1" dirty="0"/>
          </a:p>
        </p:txBody>
      </p:sp>
      <p:cxnSp>
        <p:nvCxnSpPr>
          <p:cNvPr id="51" name="Прямая соединительная линия 50"/>
          <p:cNvCxnSpPr>
            <a:endCxn id="52" idx="0"/>
          </p:cNvCxnSpPr>
          <p:nvPr/>
        </p:nvCxnSpPr>
        <p:spPr>
          <a:xfrm>
            <a:off x="9986429" y="5146034"/>
            <a:ext cx="827020" cy="35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0483249" y="550024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11</a:t>
            </a:r>
            <a:endParaRPr lang="ru-RU" sz="2200" b="1" dirty="0"/>
          </a:p>
        </p:txBody>
      </p:sp>
      <p:cxnSp>
        <p:nvCxnSpPr>
          <p:cNvPr id="53" name="Прямая соединительная линия 52"/>
          <p:cNvCxnSpPr>
            <a:stCxn id="39" idx="4"/>
          </p:cNvCxnSpPr>
          <p:nvPr/>
        </p:nvCxnSpPr>
        <p:spPr>
          <a:xfrm flipH="1">
            <a:off x="4825998" y="3804705"/>
            <a:ext cx="838202" cy="649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4487332" y="4454413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12</a:t>
            </a:r>
            <a:endParaRPr lang="ru-RU" sz="2200" b="1" dirty="0"/>
          </a:p>
        </p:txBody>
      </p:sp>
      <p:cxnSp>
        <p:nvCxnSpPr>
          <p:cNvPr id="56" name="Прямая соединительная линия 55"/>
          <p:cNvCxnSpPr>
            <a:endCxn id="57" idx="0"/>
          </p:cNvCxnSpPr>
          <p:nvPr/>
        </p:nvCxnSpPr>
        <p:spPr>
          <a:xfrm flipH="1">
            <a:off x="9876367" y="5146034"/>
            <a:ext cx="118527" cy="35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546167" y="550024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12</a:t>
            </a:r>
            <a:endParaRPr lang="ru-RU" sz="2200" b="1" dirty="0"/>
          </a:p>
        </p:txBody>
      </p:sp>
      <p:cxnSp>
        <p:nvCxnSpPr>
          <p:cNvPr id="58" name="Прямая соединительная линия 57"/>
          <p:cNvCxnSpPr>
            <a:stCxn id="39" idx="4"/>
          </p:cNvCxnSpPr>
          <p:nvPr/>
        </p:nvCxnSpPr>
        <p:spPr>
          <a:xfrm flipH="1">
            <a:off x="3826928" y="3804705"/>
            <a:ext cx="1837272" cy="64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488262" y="4454418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14</a:t>
            </a:r>
            <a:endParaRPr lang="ru-RU" sz="2200" b="1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8382000" y="5146039"/>
            <a:ext cx="1612890" cy="324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8051800" y="5470890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14</a:t>
            </a:r>
            <a:endParaRPr lang="ru-RU" sz="22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9127053" y="1122462"/>
            <a:ext cx="668866" cy="649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9465719" y="1771964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13</a:t>
            </a:r>
            <a:endParaRPr lang="ru-RU" sz="2200" b="1" dirty="0"/>
          </a:p>
        </p:txBody>
      </p:sp>
      <p:sp>
        <p:nvSpPr>
          <p:cNvPr id="66" name="Овал 65"/>
          <p:cNvSpPr/>
          <p:nvPr/>
        </p:nvSpPr>
        <p:spPr>
          <a:xfrm>
            <a:off x="795852" y="550024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13</a:t>
            </a:r>
            <a:endParaRPr lang="ru-RU" sz="2200" b="1" dirty="0"/>
          </a:p>
        </p:txBody>
      </p:sp>
      <p:cxnSp>
        <p:nvCxnSpPr>
          <p:cNvPr id="67" name="Прямая соединительная линия 66"/>
          <p:cNvCxnSpPr>
            <a:stCxn id="66" idx="0"/>
            <a:endCxn id="59" idx="4"/>
          </p:cNvCxnSpPr>
          <p:nvPr/>
        </p:nvCxnSpPr>
        <p:spPr>
          <a:xfrm flipV="1">
            <a:off x="1126052" y="5146039"/>
            <a:ext cx="2692410" cy="354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6354228" y="5449720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14</a:t>
            </a:r>
            <a:endParaRPr lang="ru-RU" sz="2200" b="1" dirty="0"/>
          </a:p>
        </p:txBody>
      </p:sp>
      <p:cxnSp>
        <p:nvCxnSpPr>
          <p:cNvPr id="74" name="Прямая соединительная линия 73"/>
          <p:cNvCxnSpPr>
            <a:stCxn id="42" idx="4"/>
          </p:cNvCxnSpPr>
          <p:nvPr/>
        </p:nvCxnSpPr>
        <p:spPr>
          <a:xfrm flipH="1">
            <a:off x="6675961" y="5133972"/>
            <a:ext cx="1" cy="32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5355161" y="5493985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16</a:t>
            </a:r>
            <a:endParaRPr lang="ru-RU" sz="22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5685361" y="5146140"/>
            <a:ext cx="1" cy="32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4487331" y="5493985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16</a:t>
            </a:r>
            <a:endParaRPr lang="ru-RU" sz="2200" b="1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4817531" y="5146140"/>
            <a:ext cx="1" cy="32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595961" y="5521986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18</a:t>
            </a:r>
            <a:endParaRPr lang="ru-RU" sz="2200" b="1" dirty="0"/>
          </a:p>
        </p:txBody>
      </p:sp>
      <p:cxnSp>
        <p:nvCxnSpPr>
          <p:cNvPr id="81" name="Прямая соединительная линия 80"/>
          <p:cNvCxnSpPr>
            <a:stCxn id="59" idx="4"/>
            <a:endCxn id="80" idx="0"/>
          </p:cNvCxnSpPr>
          <p:nvPr/>
        </p:nvCxnSpPr>
        <p:spPr>
          <a:xfrm flipH="1">
            <a:off x="1926161" y="5146039"/>
            <a:ext cx="1892301" cy="375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2929456" y="550024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10</a:t>
            </a:r>
            <a:endParaRPr lang="ru-RU" sz="2200" b="1" dirty="0"/>
          </a:p>
        </p:txBody>
      </p:sp>
      <p:cxnSp>
        <p:nvCxnSpPr>
          <p:cNvPr id="85" name="Прямая соединительная линия 84"/>
          <p:cNvCxnSpPr>
            <a:stCxn id="54" idx="4"/>
            <a:endCxn id="84" idx="0"/>
          </p:cNvCxnSpPr>
          <p:nvPr/>
        </p:nvCxnSpPr>
        <p:spPr>
          <a:xfrm flipH="1">
            <a:off x="3259656" y="5146034"/>
            <a:ext cx="1557876" cy="35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4106323" y="6191870"/>
            <a:ext cx="1557876" cy="35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8" idx="4"/>
          </p:cNvCxnSpPr>
          <p:nvPr/>
        </p:nvCxnSpPr>
        <p:spPr>
          <a:xfrm flipH="1">
            <a:off x="4148661" y="6185606"/>
            <a:ext cx="668870" cy="360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3589843" y="6181470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10</a:t>
            </a:r>
            <a:endParaRPr lang="ru-RU" sz="2200" b="1" dirty="0"/>
          </a:p>
        </p:txBody>
      </p:sp>
      <p:sp>
        <p:nvSpPr>
          <p:cNvPr id="94" name="Овал 93"/>
          <p:cNvSpPr/>
          <p:nvPr/>
        </p:nvSpPr>
        <p:spPr>
          <a:xfrm>
            <a:off x="2142057" y="6166379"/>
            <a:ext cx="660399" cy="6916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17</a:t>
            </a:r>
            <a:endParaRPr lang="ru-RU" sz="2200" b="1" dirty="0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6871753" y="6023025"/>
            <a:ext cx="590548" cy="13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8805320" y="6141341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18</a:t>
            </a:r>
            <a:endParaRPr lang="ru-RU" sz="2200" b="1" dirty="0"/>
          </a:p>
        </p:txBody>
      </p:sp>
      <p:sp>
        <p:nvSpPr>
          <p:cNvPr id="99" name="Овал 98"/>
          <p:cNvSpPr/>
          <p:nvPr/>
        </p:nvSpPr>
        <p:spPr>
          <a:xfrm>
            <a:off x="7167027" y="6166378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18</a:t>
            </a:r>
            <a:endParaRPr lang="ru-RU" sz="2200" b="1" dirty="0"/>
          </a:p>
        </p:txBody>
      </p:sp>
      <p:cxnSp>
        <p:nvCxnSpPr>
          <p:cNvPr id="102" name="Прямая соединительная линия 101"/>
          <p:cNvCxnSpPr>
            <a:stCxn id="62" idx="6"/>
            <a:endCxn id="98" idx="0"/>
          </p:cNvCxnSpPr>
          <p:nvPr/>
        </p:nvCxnSpPr>
        <p:spPr>
          <a:xfrm>
            <a:off x="8712199" y="5816701"/>
            <a:ext cx="423321" cy="324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106324" y="5949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180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638591" y="6074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218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4747679" y="20298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218</a:t>
            </a:r>
            <a:endParaRPr lang="ru-RU" dirty="0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2734733" y="3792853"/>
            <a:ext cx="2057399" cy="736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2294457" y="4442349"/>
            <a:ext cx="660399" cy="69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10</a:t>
            </a:r>
            <a:endParaRPr lang="ru-RU" sz="22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20245" y="32742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111</a:t>
            </a:r>
            <a:endParaRPr lang="ru-RU" dirty="0"/>
          </a:p>
        </p:txBody>
      </p:sp>
      <p:cxnSp>
        <p:nvCxnSpPr>
          <p:cNvPr id="112" name="Прямая соединительная линия 111"/>
          <p:cNvCxnSpPr>
            <a:endCxn id="94" idx="1"/>
          </p:cNvCxnSpPr>
          <p:nvPr/>
        </p:nvCxnSpPr>
        <p:spPr>
          <a:xfrm>
            <a:off x="2142057" y="6150971"/>
            <a:ext cx="96713" cy="1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7924800" y="6200274"/>
            <a:ext cx="660399" cy="6916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17</a:t>
            </a:r>
            <a:endParaRPr lang="ru-RU" sz="2200" b="1" dirty="0"/>
          </a:p>
        </p:txBody>
      </p:sp>
      <p:cxnSp>
        <p:nvCxnSpPr>
          <p:cNvPr id="115" name="Прямая соединительная линия 114"/>
          <p:cNvCxnSpPr>
            <a:stCxn id="99" idx="6"/>
            <a:endCxn id="114" idx="2"/>
          </p:cNvCxnSpPr>
          <p:nvPr/>
        </p:nvCxnSpPr>
        <p:spPr>
          <a:xfrm>
            <a:off x="7827426" y="6512189"/>
            <a:ext cx="97374" cy="33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9571573" y="6191870"/>
            <a:ext cx="660399" cy="6916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17</a:t>
            </a:r>
            <a:endParaRPr lang="ru-RU" sz="2200" b="1" dirty="0"/>
          </a:p>
        </p:txBody>
      </p:sp>
      <p:cxnSp>
        <p:nvCxnSpPr>
          <p:cNvPr id="119" name="Прямая соединительная линия 118"/>
          <p:cNvCxnSpPr>
            <a:endCxn id="118" idx="2"/>
          </p:cNvCxnSpPr>
          <p:nvPr/>
        </p:nvCxnSpPr>
        <p:spPr>
          <a:xfrm>
            <a:off x="9474199" y="6503785"/>
            <a:ext cx="97374" cy="33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658299" y="4615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268</a:t>
            </a:r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5147730" y="29049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156</a:t>
            </a:r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3220400" y="42462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136</a:t>
            </a:r>
            <a:endParaRPr lang="ru-RU" dirty="0"/>
          </a:p>
        </p:txBody>
      </p:sp>
      <p:sp>
        <p:nvSpPr>
          <p:cNvPr id="124" name="TextBox 123"/>
          <p:cNvSpPr txBox="1"/>
          <p:nvPr/>
        </p:nvSpPr>
        <p:spPr>
          <a:xfrm>
            <a:off x="2239417" y="56831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209</a:t>
            </a:r>
            <a:endParaRPr lang="ru-RU" dirty="0"/>
          </a:p>
        </p:txBody>
      </p:sp>
      <p:sp>
        <p:nvSpPr>
          <p:cNvPr id="125" name="TextBox 124"/>
          <p:cNvSpPr txBox="1"/>
          <p:nvPr/>
        </p:nvSpPr>
        <p:spPr>
          <a:xfrm>
            <a:off x="2817464" y="63360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257</a:t>
            </a:r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557469" y="1140409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180+218+156+136+209+257=1156</a:t>
            </a:r>
            <a:endParaRPr lang="ru-RU" dirty="0"/>
          </a:p>
        </p:txBody>
      </p:sp>
      <p:sp>
        <p:nvSpPr>
          <p:cNvPr id="127" name="TextBox 126"/>
          <p:cNvSpPr txBox="1"/>
          <p:nvPr/>
        </p:nvSpPr>
        <p:spPr>
          <a:xfrm>
            <a:off x="6961502" y="32742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206</a:t>
            </a:r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7054636" y="4603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156</a:t>
            </a:r>
            <a:endParaRPr lang="ru-RU" dirty="0"/>
          </a:p>
        </p:txBody>
      </p:sp>
      <p:sp>
        <p:nvSpPr>
          <p:cNvPr id="129" name="TextBox 128"/>
          <p:cNvSpPr txBox="1"/>
          <p:nvPr/>
        </p:nvSpPr>
        <p:spPr>
          <a:xfrm>
            <a:off x="7096970" y="55219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136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6738300" y="63614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209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7656938" y="652913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257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8137985" y="1453997"/>
            <a:ext cx="402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180+218+206+156+136+209+257=1362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9476514" y="6074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152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8396603" y="19331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259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10283262" y="32742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206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10308163" y="46032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156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8537472" y="55219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136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8925762" y="6015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209</a:t>
            </a:r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10121871" y="63552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257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8051801" y="2535569"/>
            <a:ext cx="402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152+259+206+156+136+209+257=1375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78902"/>
              </p:ext>
            </p:extLst>
          </p:nvPr>
        </p:nvGraphicFramePr>
        <p:xfrm>
          <a:off x="482071" y="950383"/>
          <a:ext cx="46577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Лист" r:id="rId5" imgW="4657695" imgH="4581303" progId="Excel.Sheet.12">
                  <p:embed/>
                </p:oleObj>
              </mc:Choice>
              <mc:Fallback>
                <p:oleObj name="Лист" r:id="rId5" imgW="4657695" imgH="4581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071" y="950383"/>
                        <a:ext cx="465772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12559"/>
              </p:ext>
            </p:extLst>
          </p:nvPr>
        </p:nvGraphicFramePr>
        <p:xfrm>
          <a:off x="6222471" y="941917"/>
          <a:ext cx="46577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Лист" r:id="rId7" imgW="4657695" imgH="4581303" progId="Excel.Sheet.12">
                  <p:embed/>
                </p:oleObj>
              </mc:Choice>
              <mc:Fallback>
                <p:oleObj name="Лист" r:id="rId7" imgW="4657695" imgH="4581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2471" y="941917"/>
                        <a:ext cx="465772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3803" y="41123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07012" y="403592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2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1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3803" y="41123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07012" y="403592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2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1" y="872895"/>
            <a:ext cx="4409348" cy="54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9" y="805160"/>
            <a:ext cx="3863607" cy="54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3803" y="41123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3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7012" y="403592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4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389315"/>
              </p:ext>
            </p:extLst>
          </p:nvPr>
        </p:nvGraphicFramePr>
        <p:xfrm>
          <a:off x="502709" y="1068917"/>
          <a:ext cx="46672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Лист" r:id="rId5" imgW="4667270" imgH="4581303" progId="Excel.Sheet.12">
                  <p:embed/>
                </p:oleObj>
              </mc:Choice>
              <mc:Fallback>
                <p:oleObj name="Лист" r:id="rId5" imgW="4667270" imgH="4581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709" y="1068917"/>
                        <a:ext cx="466725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27464"/>
              </p:ext>
            </p:extLst>
          </p:nvPr>
        </p:nvGraphicFramePr>
        <p:xfrm>
          <a:off x="6225117" y="1001184"/>
          <a:ext cx="46863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Лист" r:id="rId7" imgW="4686420" imgH="4581303" progId="Excel.Sheet.12">
                  <p:embed/>
                </p:oleObj>
              </mc:Choice>
              <mc:Fallback>
                <p:oleObj name="Лист" r:id="rId7" imgW="4686420" imgH="4581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5117" y="1001184"/>
                        <a:ext cx="46863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7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3803" y="41123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3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7012" y="403592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Дополнительное задание №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4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5" y="872895"/>
            <a:ext cx="4452115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95" y="830826"/>
            <a:ext cx="3247847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36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5" y="687258"/>
            <a:ext cx="11756765" cy="565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86" y="-1239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722813" flipV="1">
            <a:off x="351318" y="1779925"/>
            <a:ext cx="5069302" cy="15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8634" y="143533"/>
            <a:ext cx="1093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Для столбца «С»: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Данные  - Текст по столбцам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(Важно!! Указать разделитель «;»)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5" y="687258"/>
            <a:ext cx="11756765" cy="565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86" y="-1239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370" y="143533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ячейку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G2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=ВПР(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C2;$A:$K;11;0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.Копируем от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G2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до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J19.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7394868">
            <a:off x="3840615" y="-1839006"/>
            <a:ext cx="197705" cy="723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5" y="687258"/>
            <a:ext cx="11756765" cy="565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86" y="-1239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040" y="143533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ячейку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N9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=МАКС(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K2:K19)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7111275" flipH="1">
            <a:off x="6044057" y="-3587792"/>
            <a:ext cx="155360" cy="11282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39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1333500"/>
            <a:ext cx="3267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5243" y="316637"/>
            <a:ext cx="9242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Граф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— это геометрическая фигура, которая состоит из точек и линий, которые их соединяют. Точки называют вершинами графа, а линии — ребрами.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2000" y="2137236"/>
            <a:ext cx="6004049" cy="2362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5550" y="1980273"/>
            <a:ext cx="889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Два ребра называются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смежными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если у них есть общая вершина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Два ребра называются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кратными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если они соединяют одну и ту же пару вершин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Ребро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называется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петлей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если его концы совпадают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Степенью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вершины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называют количество ребер, для которых она является концевой (при этом петли считают дважды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Вершина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называется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изолированной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если она не является концом ни для одного ребра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Вершина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называется в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исячей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если из неё выходит ровно одно ребро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Граф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без кратных ребер и петель называется обыкновенным. </a:t>
            </a:r>
          </a:p>
        </p:txBody>
      </p:sp>
    </p:spTree>
    <p:extLst>
      <p:ext uri="{BB962C8B-B14F-4D97-AF65-F5344CB8AC3E}">
        <p14:creationId xmlns:p14="http://schemas.microsoft.com/office/powerpoint/2010/main" val="4121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40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1693" y="653143"/>
            <a:ext cx="11405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Проспект Кирова. Художник Жуков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Павел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Николаевич (</a:t>
            </a:r>
            <a:r>
              <a:rPr lang="ru-RU" dirty="0">
                <a:latin typeface="Courier New" pitchFamily="49" charset="0"/>
                <a:cs typeface="Courier New" pitchFamily="49" charset="0"/>
                <a:hlinkClick r:id="rId2"/>
              </a:rPr>
              <a:t>Жуков Павел Николаевич (</a:t>
            </a:r>
            <a:r>
              <a:rPr lang="en-US" dirty="0">
                <a:latin typeface="Courier New" pitchFamily="49" charset="0"/>
                <a:cs typeface="Courier New" pitchFamily="49" charset="0"/>
                <a:hlinkClick r:id="rId2"/>
              </a:rPr>
              <a:t>estetika-art.com</a:t>
            </a:r>
            <a:r>
              <a:rPr lang="en-US" dirty="0" smtClean="0">
                <a:latin typeface="Courier New" pitchFamily="49" charset="0"/>
                <a:cs typeface="Courier New" pitchFamily="49" charset="0"/>
                <a:hlinkClick r:id="rId2"/>
              </a:rPr>
              <a:t>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Березина 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Л. </a:t>
            </a:r>
            <a:r>
              <a:rPr lang="ru-RU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Ю. Графы </a:t>
            </a:r>
            <a:r>
              <a:rPr lang="ru-RU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и их применение: Пособие для учителей. — М.: Просвещение, 1979</a:t>
            </a:r>
            <a:r>
              <a:rPr lang="ru-RU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hlinkClick r:id="rId3"/>
              </a:rPr>
              <a:t>Сетевой анализ в литературе: 500 персонажей «Войны и мира» в одной схеме (sysblok.ru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hlinkClick r:id="rId4"/>
              </a:rPr>
              <a:t>Основные понятия Теории Графов (skysmart.ru)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65" y="687258"/>
            <a:ext cx="2481935" cy="2233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278309"/>
            <a:ext cx="4031839" cy="27781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676" y="3245346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Неориентированный граф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7399" y="3245345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Ориентированный граф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69" y="580295"/>
            <a:ext cx="3505463" cy="27251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15766" y="3245344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Взвешенный граф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67" y="3681766"/>
            <a:ext cx="2945009" cy="25549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94993" y="609397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Граф - дерево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7020" y="222669"/>
            <a:ext cx="6228494" cy="67129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Сеть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 — это граф с циклом.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3292312" y="4969598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58043" y="2783218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710725" y="2779537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93360" y="1474561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929177" y="4968133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5" name="Прямая соединительная линия 24"/>
          <p:cNvCxnSpPr>
            <a:stCxn id="20" idx="0"/>
            <a:endCxn id="23" idx="3"/>
          </p:cNvCxnSpPr>
          <p:nvPr/>
        </p:nvCxnSpPr>
        <p:spPr>
          <a:xfrm flipV="1">
            <a:off x="3472312" y="1781840"/>
            <a:ext cx="2173769" cy="318775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6" name="Прямая соединительная линия 25"/>
          <p:cNvCxnSpPr>
            <a:stCxn id="23" idx="5"/>
            <a:endCxn id="24" idx="0"/>
          </p:cNvCxnSpPr>
          <p:nvPr/>
        </p:nvCxnSpPr>
        <p:spPr>
          <a:xfrm>
            <a:off x="5900639" y="1781840"/>
            <a:ext cx="2208538" cy="318629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7" name="Прямая соединительная линия 26"/>
          <p:cNvCxnSpPr>
            <a:stCxn id="24" idx="2"/>
            <a:endCxn id="21" idx="5"/>
          </p:cNvCxnSpPr>
          <p:nvPr/>
        </p:nvCxnSpPr>
        <p:spPr>
          <a:xfrm flipH="1" flipV="1">
            <a:off x="2765322" y="3090497"/>
            <a:ext cx="5163855" cy="205763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8" name="Прямая соединительная линия 27"/>
          <p:cNvCxnSpPr>
            <a:stCxn id="21" idx="6"/>
            <a:endCxn id="22" idx="2"/>
          </p:cNvCxnSpPr>
          <p:nvPr/>
        </p:nvCxnSpPr>
        <p:spPr>
          <a:xfrm flipV="1">
            <a:off x="2818043" y="2959537"/>
            <a:ext cx="5892682" cy="368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9" name="Прямая соединительная линия 28"/>
          <p:cNvCxnSpPr>
            <a:stCxn id="22" idx="3"/>
            <a:endCxn id="20" idx="6"/>
          </p:cNvCxnSpPr>
          <p:nvPr/>
        </p:nvCxnSpPr>
        <p:spPr>
          <a:xfrm flipH="1">
            <a:off x="3652312" y="3086816"/>
            <a:ext cx="5111134" cy="20627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517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4" y="980113"/>
            <a:ext cx="8424333" cy="511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87"/>
          <p:cNvSpPr txBox="1"/>
          <p:nvPr/>
        </p:nvSpPr>
        <p:spPr>
          <a:xfrm>
            <a:off x="3596899" y="322156"/>
            <a:ext cx="4090834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b="1" kern="0" dirty="0" smtClean="0">
                <a:latin typeface="Courier New" pitchFamily="49" charset="0"/>
                <a:ea typeface="Blogger Sans" panose="02000506030000020004" pitchFamily="50" charset="0"/>
                <a:cs typeface="Courier New" pitchFamily="49" charset="0"/>
                <a:sym typeface="Calibri"/>
                <a:rtl val="0"/>
              </a:rPr>
              <a:t>Иерархическая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331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285" y="280078"/>
            <a:ext cx="10581847" cy="1471511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Дерево</a:t>
            </a:r>
            <a:r>
              <a:rPr lang="ru-RU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 — это граф, в котором нет циклов, то есть в нём нельзя из некоторой вершины пройти по различным рёбрам и вернуться в ту же вершину.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285" y="1897505"/>
            <a:ext cx="11707914" cy="73284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Корень дерева</a:t>
            </a:r>
            <a:r>
              <a:rPr lang="ru-RU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 — это одна единственная главная его вершина.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56" y="2721542"/>
            <a:ext cx="6627811" cy="35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AD3-BF53-416E-8E23-62AA0FECA0F0}" type="datetime1">
              <a:rPr lang="ru-RU" smtClean="0"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40ED-50F6-4800-A4FE-F7F99CF87CD7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09550C-C1CC-68C0-BF9A-21796E4A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6" y="4892838"/>
            <a:ext cx="976928" cy="180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7C5B71-8B74-1293-9832-CC6CFD95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2" y="159775"/>
            <a:ext cx="1066072" cy="5274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3886" y="159775"/>
            <a:ext cx="10751181" cy="1102179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Потомки</a:t>
            </a:r>
            <a:r>
              <a:rPr lang="ru-RU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 — это вершины, которые соответствуют классам нижнего уровня.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886" y="1474949"/>
            <a:ext cx="11920128" cy="73284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Листья</a:t>
            </a:r>
            <a:r>
              <a:rPr lang="ru-RU" sz="2400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Arial"/>
                <a:rtl val="0"/>
              </a:rPr>
              <a:t> — это вершины, которые не имеют потомков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71" y="2414416"/>
            <a:ext cx="8043862" cy="36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1894</Words>
  <Application>Microsoft Office PowerPoint</Application>
  <PresentationFormat>Произвольный</PresentationFormat>
  <Paragraphs>347</Paragraphs>
  <Slides>40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1_Тема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DVS_FILMS</dc:creator>
  <cp:lastModifiedBy>Учитель</cp:lastModifiedBy>
  <cp:revision>185</cp:revision>
  <dcterms:created xsi:type="dcterms:W3CDTF">2023-03-07T06:06:15Z</dcterms:created>
  <dcterms:modified xsi:type="dcterms:W3CDTF">2023-08-10T04:20:31Z</dcterms:modified>
</cp:coreProperties>
</file>