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93" r:id="rId3"/>
    <p:sldId id="294" r:id="rId4"/>
    <p:sldId id="295" r:id="rId5"/>
    <p:sldId id="292" r:id="rId6"/>
    <p:sldId id="296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71" r:id="rId16"/>
    <p:sldId id="257" r:id="rId17"/>
    <p:sldId id="258" r:id="rId18"/>
    <p:sldId id="259" r:id="rId19"/>
    <p:sldId id="260" r:id="rId20"/>
    <p:sldId id="256" r:id="rId21"/>
    <p:sldId id="261" r:id="rId22"/>
    <p:sldId id="262" r:id="rId23"/>
    <p:sldId id="263" r:id="rId24"/>
    <p:sldId id="264" r:id="rId25"/>
    <p:sldId id="265" r:id="rId26"/>
    <p:sldId id="266" r:id="rId27"/>
    <p:sldId id="267" r:id="rId28"/>
    <p:sldId id="268" r:id="rId29"/>
    <p:sldId id="270" r:id="rId30"/>
    <p:sldId id="269" r:id="rId31"/>
    <p:sldId id="272" r:id="rId32"/>
    <p:sldId id="273" r:id="rId33"/>
    <p:sldId id="274" r:id="rId34"/>
    <p:sldId id="275" r:id="rId35"/>
    <p:sldId id="276" r:id="rId36"/>
    <p:sldId id="277" r:id="rId37"/>
    <p:sldId id="278" r:id="rId38"/>
    <p:sldId id="279" r:id="rId39"/>
    <p:sldId id="280" r:id="rId4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C73F46-DAFC-4A2D-A23F-35E5D03C9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EB8DA92-1855-4452-B89C-8E13D698A9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31B052-2BE5-4173-B99B-63A143362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4D4D-5F5E-4C45-B0B8-0A71FCDB894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EFFD0E-D203-4425-BE48-328FCAE4E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2A451B-58C8-4306-A1E9-1FBFCAC25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D4EA-A298-4E5F-8A07-584E09C79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0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BA0CAD-CE99-46F8-BE95-7712EE7B9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ED50402-CE28-4F6C-ACB4-98F4C3A3A1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2FB841-70A8-4615-84BC-ECE0DD56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4D4D-5F5E-4C45-B0B8-0A71FCDB894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51CA0F-9D13-4788-B9CB-654680BA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CB046A-00A4-48AD-981A-8F879DBDC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D4EA-A298-4E5F-8A07-584E09C79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92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9BCE7CB-2C89-41E7-B51C-F66097610C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0B19A16-C654-4260-BD3C-3367DD805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05787B-94B0-4952-BEFE-FD017EF4C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4D4D-5F5E-4C45-B0B8-0A71FCDB894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706ADB-6280-4D26-AD58-48496116A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AFAA24-FBEA-42BA-899B-22B2FC1F8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D4EA-A298-4E5F-8A07-584E09C79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647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C2323-6865-4AC0-800E-52CADFD64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1A833C-6F76-4B12-8CDF-1C91EDB93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B9BE12-54C6-4E06-8DAA-69B8C9C4A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4D4D-5F5E-4C45-B0B8-0A71FCDB894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C1B1E7-5298-474A-AF5A-EA84E0793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E634BB-4DB6-4534-A4A4-E90C22B9A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D4EA-A298-4E5F-8A07-584E09C79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192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D8768D-1D85-442E-8262-99B312E99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4FD1764-9CC8-43C1-9CB2-14DFAF6D74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593548-25BF-4098-990A-E731AE1F5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4D4D-5F5E-4C45-B0B8-0A71FCDB894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ED31DD-F222-46C5-A7E7-E40DD1508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D96C22-0867-408B-B595-E4580A4D4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D4EA-A298-4E5F-8A07-584E09C79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620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6333EF-FE85-43B2-A911-0248CB2A0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CA6100-A816-4239-9281-7868BF6404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7847FCC-B074-4039-971B-384DC409CB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4649AB0-89F2-4412-9F31-AE738A7C9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4D4D-5F5E-4C45-B0B8-0A71FCDB894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B03549-E1EF-4374-91C6-F8004D9F3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E227F90-5CA5-4640-8D23-3151E5DE4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D4EA-A298-4E5F-8A07-584E09C79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846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15DB83-B207-4C3B-9218-897ABE099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57F6DE-2DEA-48A1-9A7F-1C89D45DC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D3A118-423D-45D0-9C0D-AE2C8A5FE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B75F4F7-1C4E-48E8-81A3-CFACA82B0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BF7AF81-05A9-40E2-A6DF-6BDDDA0BAE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F234545-6BB1-470F-9FEB-E602682FD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4D4D-5F5E-4C45-B0B8-0A71FCDB894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D7DEFE-59BF-4EF5-9927-52B4F66E2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37AAB2D-0127-4CFC-A4D9-0E2171AC5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D4EA-A298-4E5F-8A07-584E09C79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878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F05C90-6F5B-40B7-92AE-B25C5B161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80F8619-693E-4E85-B0E6-0CE049AB0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4D4D-5F5E-4C45-B0B8-0A71FCDB894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18ACDE4-AD95-4029-87E0-96C440576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76EB3FB-8F2A-442D-8EED-859E08E32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D4EA-A298-4E5F-8A07-584E09C79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952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188BCD0-E336-490E-A5B6-BBC988240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4D4D-5F5E-4C45-B0B8-0A71FCDB894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6C9C67E-A710-4110-9EF9-7C48B4EEB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EF29B2C-88FC-4423-8A64-832DE8442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D4EA-A298-4E5F-8A07-584E09C79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920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A95118-BE9E-4C6A-8213-383BB2FCF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EC2B68-915C-4C3D-B3FE-4E6CEF9BD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8AD381-AF5E-4DB8-92A6-47D0894896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425FE47-602C-4AF5-A84B-CAED643F8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4D4D-5F5E-4C45-B0B8-0A71FCDB894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062EB8-3AAC-48C4-AB5D-8C714EF70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5E04E9E-3923-4163-A9A5-08E4CE01D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D4EA-A298-4E5F-8A07-584E09C79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853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467B93-8798-4064-9511-D74FC60D6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4FAC2DA-E8C0-4BE4-A2AB-2D170E91F5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EE93362-6222-47D9-9F07-960599598F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7684CC5-E2E1-4B08-875D-49297B435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54D4D-5F5E-4C45-B0B8-0A71FCDB894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362DC7F-F968-4FC1-B990-EDE17AC29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2F26B0D-0F72-41EB-AE10-A92B305D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4D4EA-A298-4E5F-8A07-584E09C79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95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89C3F1-8B53-428C-91D2-6BFEDF47E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8BEC11-8692-4612-83EA-FE69B5F9C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1BD68B-EE58-488B-8927-172D3EC66B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54D4D-5F5E-4C45-B0B8-0A71FCDB8941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D7DBB9-2FBD-4719-8AD8-F697CF3C3B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834033-F0ED-4E64-9EB7-A852547428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D4EA-A298-4E5F-8A07-584E09C79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260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8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DFCE684-5466-43B3-A006-27BDA052E2E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1145"/>
            <a:ext cx="12192000" cy="614268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3864391-1222-4985-86BB-A1B68F401BD4}"/>
              </a:ext>
            </a:extLst>
          </p:cNvPr>
          <p:cNvSpPr txBox="1"/>
          <p:nvPr/>
        </p:nvSpPr>
        <p:spPr>
          <a:xfrm>
            <a:off x="798489" y="2642161"/>
            <a:ext cx="1121749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Работа со строками</a:t>
            </a:r>
            <a:r>
              <a:rPr lang="en-U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ru-RU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67C8D1-F022-4F59-BC72-2F1267108988}"/>
              </a:ext>
            </a:extLst>
          </p:cNvPr>
          <p:cNvSpPr txBox="1"/>
          <p:nvPr/>
        </p:nvSpPr>
        <p:spPr>
          <a:xfrm>
            <a:off x="1582491" y="2092181"/>
            <a:ext cx="902701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Python.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940CA4-822D-4701-A3DD-B96E2FE757A2}"/>
              </a:ext>
            </a:extLst>
          </p:cNvPr>
          <p:cNvSpPr txBox="1"/>
          <p:nvPr/>
        </p:nvSpPr>
        <p:spPr>
          <a:xfrm>
            <a:off x="1464434" y="3725996"/>
            <a:ext cx="90270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По материалам Яндекс Учебника)</a:t>
            </a:r>
          </a:p>
        </p:txBody>
      </p:sp>
    </p:spTree>
    <p:extLst>
      <p:ext uri="{BB962C8B-B14F-4D97-AF65-F5344CB8AC3E}">
        <p14:creationId xmlns:p14="http://schemas.microsoft.com/office/powerpoint/2010/main" val="1866162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1A88BBA-9432-417E-8A2F-0482727DD1FC}"/>
              </a:ext>
            </a:extLst>
          </p:cNvPr>
          <p:cNvSpPr txBox="1"/>
          <p:nvPr/>
        </p:nvSpPr>
        <p:spPr>
          <a:xfrm>
            <a:off x="318752" y="571710"/>
            <a:ext cx="116586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Метод </a:t>
            </a:r>
            <a:r>
              <a:rPr lang="ru-RU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Метод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string.find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ищет в строке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первое вхождение подстроки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и отдаёт индекс его начала. Если такой подстроки нет, то отдаёт число -1.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Подстрокой называется часть строки. Например, "слон" — это подстрока строки "Не прислоняться!".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1F74CD7-1D03-4EE5-AB82-AD3CCFB29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643" y="3119504"/>
            <a:ext cx="8283649" cy="18002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2EBF7B1-3518-48B1-85C7-84D24125F7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7026" y="3119504"/>
            <a:ext cx="1534866" cy="18267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1322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C1224C-6728-410C-BD97-535B5097606B}"/>
              </a:ext>
            </a:extLst>
          </p:cNvPr>
          <p:cNvSpPr txBox="1"/>
          <p:nvPr/>
        </p:nvSpPr>
        <p:spPr>
          <a:xfrm>
            <a:off x="164205" y="471847"/>
            <a:ext cx="1177450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Метод </a:t>
            </a:r>
            <a:r>
              <a:rPr lang="ru-RU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rfind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Подстрока может повторяться в строке несколько раз. Если нам нужно найти не первую (левую), а последнюю (правую) подстроку, то вместо метода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нужно использовать метод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rfind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Этот метод тоже отдаёт индекс начала подстроки, но подстрока эта — последняя.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F9FD8FC-4024-42DC-A80E-B3238DCD5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998" y="3428999"/>
            <a:ext cx="9048387" cy="2044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7702174-2139-4F39-BFA8-27D0D88CAB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4833" y="3382023"/>
            <a:ext cx="1558880" cy="20914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23420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30EDB4-9F8B-4841-91D0-479BDFA05E78}"/>
              </a:ext>
            </a:extLst>
          </p:cNvPr>
          <p:cNvSpPr txBox="1"/>
          <p:nvPr/>
        </p:nvSpPr>
        <p:spPr>
          <a:xfrm>
            <a:off x="228598" y="552495"/>
            <a:ext cx="1180026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Метод </a:t>
            </a:r>
            <a:r>
              <a:rPr lang="ru-RU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Еще один полезный метод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string.count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считает, сколько раз подстроку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можно найти в строке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4D32AF2-7E5A-4541-A106-DCA95150AF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859" y="2136753"/>
            <a:ext cx="8315338" cy="38390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BDBECD9-7FEB-4719-912D-DEA0AB12C2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9639" y="2941206"/>
            <a:ext cx="1350739" cy="21201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4321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551FB6C-C781-45F7-966D-7A862DA1A9C9}"/>
              </a:ext>
            </a:extLst>
          </p:cNvPr>
          <p:cNvSpPr txBox="1"/>
          <p:nvPr/>
        </p:nvSpPr>
        <p:spPr>
          <a:xfrm>
            <a:off x="189962" y="574878"/>
            <a:ext cx="1183890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Метод </a:t>
            </a:r>
            <a:r>
              <a:rPr lang="ru-RU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replace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Иногда необходимо поменять в строке одну подстроку на другую.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Метод </a:t>
            </a:r>
            <a:r>
              <a:rPr lang="ru-RU" sz="24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string.replace</a:t>
            </a:r>
            <a:r>
              <a:rPr lang="ru-RU" sz="2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ru-RU" sz="24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</a:t>
            </a:r>
            <a:r>
              <a:rPr lang="ru-RU" sz="2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24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ru-RU" sz="2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возвращает новую строку. Новая строка равна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в которой все подстроки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поменяли на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 Сама строка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при этом не поменялась.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65B70B-44F8-4884-B379-31648D1F0F3A}"/>
              </a:ext>
            </a:extLst>
          </p:cNvPr>
          <p:cNvSpPr txBox="1"/>
          <p:nvPr/>
        </p:nvSpPr>
        <p:spPr>
          <a:xfrm>
            <a:off x="1683911" y="3429000"/>
            <a:ext cx="9314645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txt1 = '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Макс достал бутерброд и съел бутерброд.'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txt2 = txt1.replace('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бутерброд', 'учебник')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print(txt2)</a:t>
            </a:r>
            <a:endParaRPr lang="ru-RU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AF295D-18A3-4A37-9966-75CC7A0DCE5B}"/>
              </a:ext>
            </a:extLst>
          </p:cNvPr>
          <p:cNvSpPr txBox="1"/>
          <p:nvPr/>
        </p:nvSpPr>
        <p:spPr>
          <a:xfrm>
            <a:off x="1683911" y="5175127"/>
            <a:ext cx="7344179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Вывод</a:t>
            </a:r>
          </a:p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Макс достал учебник и съел учебник.</a:t>
            </a:r>
          </a:p>
        </p:txBody>
      </p:sp>
    </p:spTree>
    <p:extLst>
      <p:ext uri="{BB962C8B-B14F-4D97-AF65-F5344CB8AC3E}">
        <p14:creationId xmlns:p14="http://schemas.microsoft.com/office/powerpoint/2010/main" val="3700136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D900FBA-50CD-4973-B952-C7F963826683}"/>
              </a:ext>
            </a:extLst>
          </p:cNvPr>
          <p:cNvSpPr txBox="1"/>
          <p:nvPr/>
        </p:nvSpPr>
        <p:spPr>
          <a:xfrm>
            <a:off x="408904" y="648983"/>
            <a:ext cx="1159420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Форматированные строки</a:t>
            </a:r>
          </a:p>
          <a:p>
            <a:endParaRPr lang="ru-R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Часто бывает нужно не только найти или заменить слова в заданной строке, но и, наоборот, составить свою строку, используя значения выражений или переменных. Мы так уже делали с помощью функции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и сложения строк: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5D4457-0A1B-4B6C-8323-FA167AE086A2}"/>
              </a:ext>
            </a:extLst>
          </p:cNvPr>
          <p:cNvSpPr txBox="1"/>
          <p:nvPr/>
        </p:nvSpPr>
        <p:spPr>
          <a:xfrm>
            <a:off x="1254616" y="3300529"/>
            <a:ext cx="9902781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= input()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 = int(input())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Кот ' +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+ ' 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съел ' +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str(n) + ' 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котлет.')</a:t>
            </a:r>
          </a:p>
        </p:txBody>
      </p:sp>
    </p:spTree>
    <p:extLst>
      <p:ext uri="{BB962C8B-B14F-4D97-AF65-F5344CB8AC3E}">
        <p14:creationId xmlns:p14="http://schemas.microsoft.com/office/powerpoint/2010/main" val="2980498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69D93B-44B2-4187-A1FA-D0FC215E8DBE}"/>
              </a:ext>
            </a:extLst>
          </p:cNvPr>
          <p:cNvSpPr txBox="1"/>
          <p:nvPr/>
        </p:nvSpPr>
        <p:spPr>
          <a:xfrm>
            <a:off x="3046927" y="2771034"/>
            <a:ext cx="609814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Индексы строк</a:t>
            </a:r>
          </a:p>
        </p:txBody>
      </p:sp>
    </p:spTree>
    <p:extLst>
      <p:ext uri="{BB962C8B-B14F-4D97-AF65-F5344CB8AC3E}">
        <p14:creationId xmlns:p14="http://schemas.microsoft.com/office/powerpoint/2010/main" val="2309162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C14B192-DEF1-4589-A798-99872EBE0671}"/>
              </a:ext>
            </a:extLst>
          </p:cNvPr>
          <p:cNvSpPr txBox="1"/>
          <p:nvPr/>
        </p:nvSpPr>
        <p:spPr>
          <a:xfrm>
            <a:off x="280114" y="430042"/>
            <a:ext cx="1180026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Задача 1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Макс писал сочинение по литературе. Сочинение длинное, мыслей много, а писать от руки Макс не любит. Поэтому он стал сокращать слова, оставляя только первую и последнюю буквы с дефисом между ними.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Дано слово. Выведи, как его написал Макс.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7A4FE66-DE9E-4C8A-9C3B-F32609A56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114" y="3047999"/>
            <a:ext cx="5755784" cy="133081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5475869-D7AE-497E-88F7-0E70FC6ADD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2814" y="3047999"/>
            <a:ext cx="3964713" cy="286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020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33AAF95-9B13-4F2C-B2D1-D72E0E5486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0125" y="3553951"/>
            <a:ext cx="2658279" cy="258976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48822F0-908C-4D7B-99AB-C4EFA7EFBD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699" y="3553951"/>
            <a:ext cx="5064062" cy="14031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BDD0D71-642E-408E-84B4-A99397153EEC}"/>
              </a:ext>
            </a:extLst>
          </p:cNvPr>
          <p:cNvSpPr txBox="1"/>
          <p:nvPr/>
        </p:nvSpPr>
        <p:spPr>
          <a:xfrm>
            <a:off x="344509" y="626394"/>
            <a:ext cx="1161996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Задача 2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Учительница поставила Максу двойку за невразумительное сочинение и потребовала над каждым словом написать пропущенные буквы. Максу лень, и вместо всех букв он пишет только ту, что посередине.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Дано слово с нечётным количеством букв. Выведи букву посередине.</a:t>
            </a:r>
          </a:p>
        </p:txBody>
      </p:sp>
    </p:spTree>
    <p:extLst>
      <p:ext uri="{BB962C8B-B14F-4D97-AF65-F5344CB8AC3E}">
        <p14:creationId xmlns:p14="http://schemas.microsoft.com/office/powerpoint/2010/main" val="1516906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E401C6-8C31-4F7E-988C-D3CC0A4F4C83}"/>
              </a:ext>
            </a:extLst>
          </p:cNvPr>
          <p:cNvSpPr txBox="1"/>
          <p:nvPr/>
        </p:nvSpPr>
        <p:spPr>
          <a:xfrm>
            <a:off x="241478" y="449257"/>
            <a:ext cx="1171011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Задача 3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Вася написал бота — приятного собеседника. Бот улавливает интонацию человека и отвечает в том же духе. Чтобы это сделать, он проверяет последний символ сообщения и пишет одну из четырёх реплик.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Дано сообщение. Если оно заканчивается точкой, выведи "серьёзно", если вопросительным знаком — "вопрос", если восклицательным знаком — "ура", а иначе — "непонятно".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E01A144-819C-41A1-89BD-879047A453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958" y="3428999"/>
            <a:ext cx="4899138" cy="298858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947E017-E950-4AFB-B7FC-8AB7F47C28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6748" y="3428999"/>
            <a:ext cx="2629235" cy="264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48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5BFE158-97D0-48CE-81B1-F6F391EF5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2790" y="3757672"/>
            <a:ext cx="4257675" cy="253365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13374CC-D55E-41E5-8F56-61EDE8A283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239" y="3521236"/>
            <a:ext cx="3717970" cy="295866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C27063-B639-4BFB-BD1A-64FDAAE5F4C7}"/>
              </a:ext>
            </a:extLst>
          </p:cNvPr>
          <p:cNvSpPr txBox="1"/>
          <p:nvPr/>
        </p:nvSpPr>
        <p:spPr>
          <a:xfrm>
            <a:off x="300238" y="566678"/>
            <a:ext cx="1159152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Задача 4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Вася с Алисой писали друг другу на стене во «ВКонтакте» зашифрованные сообщения. Сначала это были акростихи (первые буквы каждой строки складывались в сообщение). Их друзья разгадали шифр. Тогда ребята его поменяли. Теперь в сообщение складываются последние буквы каждой строки.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Дан очередной пост, а после него — строка "стоп". Выведи зашифрованное сообщение (слово "стоп" в сообщение не входит).</a:t>
            </a:r>
          </a:p>
        </p:txBody>
      </p:sp>
    </p:spTree>
    <p:extLst>
      <p:ext uri="{BB962C8B-B14F-4D97-AF65-F5344CB8AC3E}">
        <p14:creationId xmlns:p14="http://schemas.microsoft.com/office/powerpoint/2010/main" val="2509276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1EFB040-363C-4032-83C7-7A4BA9046101}"/>
              </a:ext>
            </a:extLst>
          </p:cNvPr>
          <p:cNvSpPr txBox="1"/>
          <p:nvPr/>
        </p:nvSpPr>
        <p:spPr>
          <a:xfrm>
            <a:off x="222340" y="0"/>
            <a:ext cx="1174875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Индексы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В Python у всех символов строки есть номера, и можно получить символ по его номеру. Символы строки пронумерованы слева направо начиная с 0. Эти номера называются индексами. Можно воспринимать индекс как расстояние от начала строки до символа. Посмотрим на схему со строкой "строка" и индексами, проставленными между символами: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F722BD79-36E7-45B9-9DA7-2CA7616031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186002"/>
              </p:ext>
            </p:extLst>
          </p:nvPr>
        </p:nvGraphicFramePr>
        <p:xfrm>
          <a:off x="3133681" y="2687320"/>
          <a:ext cx="6502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93521906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23580413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8684534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6772798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53027099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2234898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29118647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382799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770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36876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B349B55-F671-405B-974E-4D428408DB49}"/>
              </a:ext>
            </a:extLst>
          </p:cNvPr>
          <p:cNvSpPr txBox="1"/>
          <p:nvPr/>
        </p:nvSpPr>
        <p:spPr>
          <a:xfrm>
            <a:off x="222340" y="3593211"/>
            <a:ext cx="1174213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На такой схеме символ по индексу — это символ справа от него.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По индексу символа мы можем получить этот символ, записав индекс в квадратных скобках сразу после строки.</a:t>
            </a:r>
          </a:p>
          <a:p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Для получения, например, символа "у" строки s = "симулянт" понадобится команда s[3].</a:t>
            </a:r>
          </a:p>
        </p:txBody>
      </p:sp>
    </p:spTree>
    <p:extLst>
      <p:ext uri="{BB962C8B-B14F-4D97-AF65-F5344CB8AC3E}">
        <p14:creationId xmlns:p14="http://schemas.microsoft.com/office/powerpoint/2010/main" val="11918052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D79C711-1247-4FFE-84C0-1A275769DA9D}"/>
              </a:ext>
            </a:extLst>
          </p:cNvPr>
          <p:cNvSpPr txBox="1"/>
          <p:nvPr/>
        </p:nvSpPr>
        <p:spPr>
          <a:xfrm>
            <a:off x="344510" y="382011"/>
            <a:ext cx="1171011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Задача 4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Вася с Алисой писали друг другу на стене во «ВКонтакте» зашифрованные сообщения. Сначала это были акростихи (первые буквы каждой строки складывались в сообщение). Их друзья разгадали шифр. Тогда ребята его поменяли. Теперь в сообщение складываются последние буквы каждой строки.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Дан очередной пост, а после него — строка "стоп". Выведи зашифрованное сообщение (слово "стоп" в сообщение не входит).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C7E6449-FF77-48AD-B76C-C683275B4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834" y="3428999"/>
            <a:ext cx="3711799" cy="283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110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63D25A3-661A-4885-BF8F-A9B9BDDC9871}"/>
              </a:ext>
            </a:extLst>
          </p:cNvPr>
          <p:cNvSpPr txBox="1"/>
          <p:nvPr/>
        </p:nvSpPr>
        <p:spPr>
          <a:xfrm>
            <a:off x="-2146" y="880803"/>
            <a:ext cx="1219414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Задача 1</a:t>
            </a:r>
          </a:p>
          <a:p>
            <a:pPr indent="811213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Вася и его одноклассница Эмилия играют в слова. Вася загадывает слово, пишет его первую и последнюю буквы, а между ними — столько точек, сколько букв пропущено. Эмилия должна угадать слово.</a:t>
            </a:r>
          </a:p>
          <a:p>
            <a:pPr indent="811213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Дано слово. Выведи, как записал его Вася.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B3B91C-C692-4B81-AB08-D1139A1BA366}"/>
              </a:ext>
            </a:extLst>
          </p:cNvPr>
          <p:cNvSpPr txBox="1"/>
          <p:nvPr/>
        </p:nvSpPr>
        <p:spPr>
          <a:xfrm>
            <a:off x="4301544" y="419138"/>
            <a:ext cx="3586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Домашняя работа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FB6C27A-FC25-4073-9A0C-73C770B2AE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219" y="3189126"/>
            <a:ext cx="7249982" cy="314727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8EA55C6-D2A8-46B7-AE1B-6BA27EA8CE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1348" y="3231950"/>
            <a:ext cx="3416803" cy="212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7492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6DFCD0E-A508-4F13-AF15-FEDEE29D0526}"/>
              </a:ext>
            </a:extLst>
          </p:cNvPr>
          <p:cNvSpPr txBox="1"/>
          <p:nvPr/>
        </p:nvSpPr>
        <p:spPr>
          <a:xfrm>
            <a:off x="189962" y="491268"/>
            <a:ext cx="1176163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Задача 2</a:t>
            </a:r>
          </a:p>
          <a:p>
            <a:pPr indent="811213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Первоклассник Петя пишет предложения, все слова в котором начинаются на букву П. Дано Петино предложение. Начинается ли оно с прописной (большой) буквы? Выведи "ДА" или "НЕТ".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A151D1-6A35-479B-919A-C9A9F4EA8F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4744" y="4005518"/>
            <a:ext cx="8839200" cy="230505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AC71253-D11E-4D2E-B7AC-26ABE6D5B5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962" y="2175973"/>
            <a:ext cx="46101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195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6CF2FD-18F3-410E-908C-BE2A58D08CED}"/>
              </a:ext>
            </a:extLst>
          </p:cNvPr>
          <p:cNvSpPr txBox="1"/>
          <p:nvPr/>
        </p:nvSpPr>
        <p:spPr>
          <a:xfrm>
            <a:off x="215720" y="526737"/>
            <a:ext cx="1178738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Задача 3</a:t>
            </a:r>
            <a:endParaRPr lang="ru-RU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Вася запустил программу и получил ошибку. Он подозревает, что где-то не так поставил кавычки.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Дана строка в кавычках. Совпадает ли закрывающая кавычка с открывающей? Выведи "ДА" или "НЕТ".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1EE9F9E-6975-4AE0-929E-DAEEA5ABBA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610" y="2207005"/>
            <a:ext cx="3299406" cy="412425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D9B3F3B-79AF-4B39-B47C-E50BE95006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448" y="2520464"/>
            <a:ext cx="5623283" cy="310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848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C9789BD-70D1-4607-BCC0-EA76A1FEB700}"/>
              </a:ext>
            </a:extLst>
          </p:cNvPr>
          <p:cNvSpPr txBox="1"/>
          <p:nvPr/>
        </p:nvSpPr>
        <p:spPr>
          <a:xfrm>
            <a:off x="267235" y="529904"/>
            <a:ext cx="1169723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Задача 4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Вася устал искать ошибку и решил взять каждую строку в двойные кавычки ("строка"). Если двойные кавычки уже стоят, делать ничего не надо.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Дана очередная строка. Помоги Васе.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A6DE0EA-A1AB-4FC3-A90C-A568EC532A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1471" y="2468896"/>
            <a:ext cx="2700270" cy="343159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E3154C7-21BA-46B1-AB5A-6B41680B42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987" y="2729717"/>
            <a:ext cx="6387452" cy="364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94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55A488-8221-4080-8467-828F89F5695C}"/>
              </a:ext>
            </a:extLst>
          </p:cNvPr>
          <p:cNvSpPr txBox="1"/>
          <p:nvPr/>
        </p:nvSpPr>
        <p:spPr>
          <a:xfrm>
            <a:off x="267236" y="539409"/>
            <a:ext cx="1171011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Задача 5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У редактора школьной газеты Кости опять дедлайн, аврал, ахтунг и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абырвалг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 В заголовке должно быть ровно n символов, а тот, что придумала креативная команда (третьеклассница Соня), короче. Недолго думая, Костя добавил к заголовку его последний символ столько раз, что получилось n символов.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Дан Сонин заголовок и число n. Выведи, что вышло у Кости.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306972-986F-47A7-8A75-52654AFD5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6453" y="3217065"/>
            <a:ext cx="2867025" cy="284797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1B1DBCA-B30C-416B-8F0F-36A047A9A9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673" y="3302954"/>
            <a:ext cx="3749293" cy="307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293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3AC08A9-0F25-4700-B1D0-CEE9A7ACF50E}"/>
              </a:ext>
            </a:extLst>
          </p:cNvPr>
          <p:cNvSpPr txBox="1"/>
          <p:nvPr/>
        </p:nvSpPr>
        <p:spPr>
          <a:xfrm>
            <a:off x="267236" y="961244"/>
            <a:ext cx="1180026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Задача 1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Вася недавно изучил индексы и пока в них путается. В программе у него есть строка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символ s и индекс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 Вася считает, что по индексу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в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стоит символ s. Прав ли он? Выведи "ДА" или "НЕТ".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Дано такое число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что символ по нему всегда найдётся.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3EDFE3-044D-4368-98F2-4B2C3FE939F1}"/>
              </a:ext>
            </a:extLst>
          </p:cNvPr>
          <p:cNvSpPr txBox="1"/>
          <p:nvPr/>
        </p:nvSpPr>
        <p:spPr>
          <a:xfrm>
            <a:off x="4056845" y="367623"/>
            <a:ext cx="43530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Дополнительные задания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D878CFF-4BE2-4EA2-A19E-0ACE12941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269568"/>
            <a:ext cx="1638300" cy="150495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D749CAE-68A6-47E2-B756-00796B9F50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4095" y="3269568"/>
            <a:ext cx="1666875" cy="176212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714F61F-5F07-4F68-B459-E45C4BD0A4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26625" y="3236230"/>
            <a:ext cx="1590675" cy="18288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3AF2C845-CF3E-44A9-9A33-94380207C7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2655" y="3309706"/>
            <a:ext cx="3634190" cy="313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8083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E8F861-0BF2-498B-A3A3-C80685C312EF}"/>
              </a:ext>
            </a:extLst>
          </p:cNvPr>
          <p:cNvSpPr txBox="1"/>
          <p:nvPr/>
        </p:nvSpPr>
        <p:spPr>
          <a:xfrm>
            <a:off x="202842" y="484726"/>
            <a:ext cx="1180026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Задача 5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Вася и Соня играют в города: Вася пишет название одного города, Соня — другого. Это второе название начинается на последнюю букву первого. Названия они пишут с маленькой буквы. Есть две строки: с городом от Васи и городом от Сони. Правильно ли Соня придумала город? Выведи "ДА" или "НЕТ".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6A4F950-80AC-4291-A89D-304D82445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5059" y="2764534"/>
            <a:ext cx="2928803" cy="349339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10D1315-9AD5-4471-AAD1-C03850E8B0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138" y="2906237"/>
            <a:ext cx="5058110" cy="3372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1071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1BA1580-A701-4844-837B-EBEE992C11C1}"/>
              </a:ext>
            </a:extLst>
          </p:cNvPr>
          <p:cNvSpPr txBox="1"/>
          <p:nvPr/>
        </p:nvSpPr>
        <p:spPr>
          <a:xfrm>
            <a:off x="318752" y="735760"/>
            <a:ext cx="1163284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Задача 7</a:t>
            </a:r>
          </a:p>
          <a:p>
            <a:pPr indent="811213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Соня продолжает раскрашивать Васин учебник. Красным карандашом она красит буквы не подряд, а в определённом порядке. Одну букву красит, одну пропускает, снова красит одну, пропускает две буквы, красит одну букву, пропускает три буквы и т. д.</a:t>
            </a:r>
          </a:p>
          <a:p>
            <a:pPr indent="811213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Дано слово. Соня покрасила в нём несколько букв. Первая — красная. Выведи все покрашенные буквы (слитно, в одну строку).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3676A0-52AD-486D-9A1A-6F840B005A2F}"/>
              </a:ext>
            </a:extLst>
          </p:cNvPr>
          <p:cNvSpPr txBox="1"/>
          <p:nvPr/>
        </p:nvSpPr>
        <p:spPr>
          <a:xfrm>
            <a:off x="3683357" y="393381"/>
            <a:ext cx="55507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Задания повышенной трудности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DFEE084-8D0D-4BF5-A115-859B84B513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2519" y="4008312"/>
            <a:ext cx="3000375" cy="85725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A3050AA-2D56-4F7B-91E6-ADF96B1F7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2519" y="5264990"/>
            <a:ext cx="3790950" cy="85725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FF9FC61-C21C-4B37-A37D-2B8621B9F2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752" y="3782747"/>
            <a:ext cx="5064617" cy="2708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8945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F00E0B6-11D5-4CE1-8AAB-64753AB2F9CF}"/>
              </a:ext>
            </a:extLst>
          </p:cNvPr>
          <p:cNvSpPr txBox="1"/>
          <p:nvPr/>
        </p:nvSpPr>
        <p:spPr>
          <a:xfrm>
            <a:off x="3705895" y="2616488"/>
            <a:ext cx="609814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Срезы строк</a:t>
            </a:r>
          </a:p>
        </p:txBody>
      </p:sp>
    </p:spTree>
    <p:extLst>
      <p:ext uri="{BB962C8B-B14F-4D97-AF65-F5344CB8AC3E}">
        <p14:creationId xmlns:p14="http://schemas.microsoft.com/office/powerpoint/2010/main" val="3487050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4C8125C-3535-44F3-9BF8-091BC1BC1DD0}"/>
              </a:ext>
            </a:extLst>
          </p:cNvPr>
          <p:cNvSpPr txBox="1"/>
          <p:nvPr/>
        </p:nvSpPr>
        <p:spPr>
          <a:xfrm>
            <a:off x="138447" y="442921"/>
            <a:ext cx="1176163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Отрицательные индексы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Чтобы взять символы строки из её конца — например, последний или предпоследний, — можно определить индексы этих символов с помощью длины строки. Эта программа записывает в переменную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last_symbol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последний символ строки: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C881E0-C796-4710-8F20-B14113FC2BBF}"/>
              </a:ext>
            </a:extLst>
          </p:cNvPr>
          <p:cNvSpPr txBox="1"/>
          <p:nvPr/>
        </p:nvSpPr>
        <p:spPr>
          <a:xfrm>
            <a:off x="3046927" y="2381913"/>
            <a:ext cx="6098146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length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(string)</a:t>
            </a: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last_symbol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string[length - 1</a:t>
            </a:r>
            <a:r>
              <a:rPr lang="en-US" dirty="0"/>
              <a:t>]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E37F52-9605-4A5C-BFE0-77187B7AF861}"/>
              </a:ext>
            </a:extLst>
          </p:cNvPr>
          <p:cNvSpPr txBox="1"/>
          <p:nvPr/>
        </p:nvSpPr>
        <p:spPr>
          <a:xfrm>
            <a:off x="138446" y="3212910"/>
            <a:ext cx="1176163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Отсчитывать индексы с конца бывает удобно, но каждый раз считать длину строки — уже не очень. Поэтому в Python есть сокращённая запись: вместо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- 1] пишут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[-1] (последний символ), вместо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- 2] пишут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[-2] и т. д. Индекс -n соответствует n-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му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символу с конца.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383001-A092-42F3-A8FB-F1CAC9A17971}"/>
              </a:ext>
            </a:extLst>
          </p:cNvPr>
          <p:cNvSpPr txBox="1"/>
          <p:nvPr/>
        </p:nvSpPr>
        <p:spPr>
          <a:xfrm>
            <a:off x="3795510" y="5521234"/>
            <a:ext cx="4600979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last_symbol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string[-1]</a:t>
            </a:r>
            <a:endParaRPr lang="ru-RU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1411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362CDE-A9C3-4061-86C9-EBF710D85EC3}"/>
              </a:ext>
            </a:extLst>
          </p:cNvPr>
          <p:cNvSpPr txBox="1"/>
          <p:nvPr/>
        </p:nvSpPr>
        <p:spPr>
          <a:xfrm>
            <a:off x="90152" y="494642"/>
            <a:ext cx="1190007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Дана строка s = "анаграмма" из которой получают в результате выполнения программы: "грамм".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CA01BB8-2895-4D91-823E-40CBB1B982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576" y="1438476"/>
            <a:ext cx="7519842" cy="83099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D63A099-DE81-4784-A1B6-E7CDCF362064}"/>
              </a:ext>
            </a:extLst>
          </p:cNvPr>
          <p:cNvSpPr txBox="1"/>
          <p:nvPr/>
        </p:nvSpPr>
        <p:spPr>
          <a:xfrm>
            <a:off x="254357" y="2459504"/>
            <a:ext cx="116457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Чтобы из строки быстро получить не символ, а часть строки, используется срез строки.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1D9613-2BD6-454B-B78D-11A025BD410D}"/>
              </a:ext>
            </a:extLst>
          </p:cNvPr>
          <p:cNvSpPr txBox="1"/>
          <p:nvPr/>
        </p:nvSpPr>
        <p:spPr>
          <a:xfrm>
            <a:off x="291921" y="3270204"/>
            <a:ext cx="1169831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Общее правило такое: команда 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 [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берёт подстроку 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начиная с символа с индексом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и заканчивая символом с индексом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- 1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ED03A847-1063-4EAC-AD75-B795CE427C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3229" y="4214038"/>
            <a:ext cx="3247729" cy="969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012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59B4F6F-A10B-4389-BCB4-87CCAB406101}"/>
              </a:ext>
            </a:extLst>
          </p:cNvPr>
          <p:cNvSpPr txBox="1"/>
          <p:nvPr/>
        </p:nvSpPr>
        <p:spPr>
          <a:xfrm>
            <a:off x="241478" y="510484"/>
            <a:ext cx="1173587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Задача 1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Редактор Костя верстал газету. Текстов было меньше чем нужно. В макете образовалось пустое место на n символов. Костя добавил туда прошлогоднюю заметку. Она была длинновата, и конец Костя обрезал.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Дано число n и строка с Костиным текстом. Выведи заметку, которую добавил Костя.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DBB6460-6D3D-4D79-9706-1A6A3A4C1A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823" y="3188140"/>
            <a:ext cx="7496451" cy="300659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691F9A6-9D65-4BAC-BC17-4E8EE1E460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4619" y="4275786"/>
            <a:ext cx="3488738" cy="67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3324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013B4DC-E386-41B3-B4F4-90706A51E36C}"/>
              </a:ext>
            </a:extLst>
          </p:cNvPr>
          <p:cNvSpPr txBox="1"/>
          <p:nvPr/>
        </p:nvSpPr>
        <p:spPr>
          <a:xfrm>
            <a:off x="344509" y="558830"/>
            <a:ext cx="1155556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Задача 2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Диана начиталась научных статей и стала сомневаться во всём, даже в своих словах. Поэтому в диалогах с друзьями она иногда ставит знак вопроса вместо точки.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Дано предложение, заканчивающееся точкой. Выведи его с вопросительным знаком.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751E455-02CD-49F5-9433-6087BEBD5B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0928" y="3592287"/>
            <a:ext cx="4139150" cy="117993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DE6E101-2FF7-45BC-B8DB-76FA63ECF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510" y="3792641"/>
            <a:ext cx="6262920" cy="97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0264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C2630C-CA24-47F6-B302-041BB30EF92F}"/>
              </a:ext>
            </a:extLst>
          </p:cNvPr>
          <p:cNvSpPr txBox="1"/>
          <p:nvPr/>
        </p:nvSpPr>
        <p:spPr>
          <a:xfrm>
            <a:off x="318751" y="613515"/>
            <a:ext cx="1161996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Задача 3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Гоша придумал новый способ хранения текстов. Один текст он хранит в двух документах. В одном — каждый третий символ (они записаны слитно), а в другом — все остальные.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Дана строка. Выведи часть текста в том виде, как она хранится у Гоши в первом документе: каждый третий символ строки.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AB3BC18-6E7D-4848-9FAF-E90938846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9149" y="3038474"/>
            <a:ext cx="2866623" cy="163238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B686B47-8A0A-4E49-857D-7D02490756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4801" y="5202168"/>
            <a:ext cx="6248696" cy="102792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701870DB-1B61-4E9C-8634-ED6EBC8DD1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751" y="3454615"/>
            <a:ext cx="7481751" cy="1632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2133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066B93-F0BB-42B6-A67D-7725B495D4A9}"/>
              </a:ext>
            </a:extLst>
          </p:cNvPr>
          <p:cNvSpPr txBox="1"/>
          <p:nvPr/>
        </p:nvSpPr>
        <p:spPr>
          <a:xfrm>
            <a:off x="99810" y="1064275"/>
            <a:ext cx="1209218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Задача 1</a:t>
            </a:r>
          </a:p>
          <a:p>
            <a:pPr indent="720725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Юный программист Вася научился использовать срезы строк. Он хочет написать программу, которая брала бы срез строки не по индексу начала и конца, а по индексу начала и длине среза.</a:t>
            </a:r>
          </a:p>
          <a:p>
            <a:pPr indent="720725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Дана строка и числа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 Выведи подстроку длиной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начинающуюся с индекса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6301B61-B3EA-42BA-89E8-A64CF4C382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8848" y="3372599"/>
            <a:ext cx="1371600" cy="12573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2CDAA70-A48F-419B-972C-75F5ACAA6D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3341" y="3324974"/>
            <a:ext cx="2438400" cy="130492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1AAC1B2-8EF1-4B34-AB23-5D55249F69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659" y="3428999"/>
            <a:ext cx="5651003" cy="27271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43F2D11-57E5-4553-8121-51B54CF1907E}"/>
              </a:ext>
            </a:extLst>
          </p:cNvPr>
          <p:cNvSpPr txBox="1"/>
          <p:nvPr/>
        </p:nvSpPr>
        <p:spPr>
          <a:xfrm>
            <a:off x="4700789" y="343578"/>
            <a:ext cx="3586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Домашняя работа</a:t>
            </a:r>
          </a:p>
        </p:txBody>
      </p:sp>
    </p:spTree>
    <p:extLst>
      <p:ext uri="{BB962C8B-B14F-4D97-AF65-F5344CB8AC3E}">
        <p14:creationId xmlns:p14="http://schemas.microsoft.com/office/powerpoint/2010/main" val="21681312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9BE1178-2E2D-4D89-912D-E2A03D168C3D}"/>
              </a:ext>
            </a:extLst>
          </p:cNvPr>
          <p:cNvSpPr txBox="1"/>
          <p:nvPr/>
        </p:nvSpPr>
        <p:spPr>
          <a:xfrm>
            <a:off x="357388" y="587757"/>
            <a:ext cx="1183461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Задача 4</a:t>
            </a:r>
          </a:p>
          <a:p>
            <a:pPr indent="631825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Аля гадает на счетах за квартиру. Она находит длинное число, берёт его первую цифру (это число n). Затем она отмечает n первых цифр длинного числа. Столько конфет «Коровка» бабушка ей купит на день рождения.</a:t>
            </a:r>
          </a:p>
          <a:p>
            <a:pPr indent="631825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Дано число. Возьми первую цифру этого числа (это n) и выведи n первых цифр этого числа.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6C662B9-310D-4B2C-A5E4-F5E0EE0887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7458" y="3265413"/>
            <a:ext cx="2265881" cy="138386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ACEE564-201B-4CF6-AA38-40E06B4787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453" y="4790000"/>
            <a:ext cx="2318533" cy="129333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AC7227E-77EC-4DD1-B97E-1ACCE931E1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387" y="3532862"/>
            <a:ext cx="3724885" cy="1708839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1E8638B-CFA2-475C-A0F9-43C38AC7FBF9}"/>
              </a:ext>
            </a:extLst>
          </p:cNvPr>
          <p:cNvSpPr/>
          <p:nvPr/>
        </p:nvSpPr>
        <p:spPr>
          <a:xfrm>
            <a:off x="2805249" y="5346913"/>
            <a:ext cx="34641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Что плохо?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728650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664CA64-823F-4858-BD19-C8A4EBDDC91F}"/>
              </a:ext>
            </a:extLst>
          </p:cNvPr>
          <p:cNvSpPr txBox="1"/>
          <p:nvPr/>
        </p:nvSpPr>
        <p:spPr>
          <a:xfrm>
            <a:off x="-1" y="442921"/>
            <a:ext cx="1208038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Задача 5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Васина сестра Соня решила украсить его программу и добавила между каждыми двумя символами по восклицательному знаку. Так, команда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превратилась в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p!r!i!n!t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!(!). Дана строка программы, которая получилась у Сони. Выведи исходную команду.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47146A7-D230-4305-BBBB-899EC9C22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0316" y="2381913"/>
            <a:ext cx="3638109" cy="122302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41B4DFA-5DFE-49A0-B7EE-62CFD27644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3127" y="3910013"/>
            <a:ext cx="2219376" cy="1509176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A6B3211-DB5A-44F3-8219-73B2E058C6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708" y="2528888"/>
            <a:ext cx="6400546" cy="245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7828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1B85F8C-2FB9-4D8A-B1CB-D86CD4F754A0}"/>
              </a:ext>
            </a:extLst>
          </p:cNvPr>
          <p:cNvSpPr txBox="1"/>
          <p:nvPr/>
        </p:nvSpPr>
        <p:spPr>
          <a:xfrm>
            <a:off x="177085" y="954907"/>
            <a:ext cx="1174875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Задача 5</a:t>
            </a:r>
          </a:p>
          <a:p>
            <a:pPr indent="811213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Костя записывает важные цифры на листке бумаги. Цифр много, а бумаги мало. Костя решил записывать цифры не через запятую, а слитно.</a:t>
            </a:r>
          </a:p>
          <a:p>
            <a:pPr indent="811213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Дана строка с цифрами через запятую. Выведи их слитно</a:t>
            </a:r>
            <a:r>
              <a:rPr lang="ru-RU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96CCE1-DA5B-40B4-B2F3-882CD45058F7}"/>
              </a:ext>
            </a:extLst>
          </p:cNvPr>
          <p:cNvSpPr txBox="1"/>
          <p:nvPr/>
        </p:nvSpPr>
        <p:spPr>
          <a:xfrm>
            <a:off x="4056845" y="367623"/>
            <a:ext cx="43530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Дополнительные задания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9008DBF-28D7-403A-A028-84F8F653FE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8887" y="3711530"/>
            <a:ext cx="4792837" cy="181350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6421933-1E90-4C1D-9314-D9C5ACE8CC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727" y="3247487"/>
            <a:ext cx="6007448" cy="227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1364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E2851C-9FCF-4C58-A1C1-313EFECD3997}"/>
              </a:ext>
            </a:extLst>
          </p:cNvPr>
          <p:cNvSpPr txBox="1"/>
          <p:nvPr/>
        </p:nvSpPr>
        <p:spPr>
          <a:xfrm>
            <a:off x="3683357" y="393381"/>
            <a:ext cx="55507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Задания повышенной трудности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E625A6-46CC-492E-8CA2-CA5564F17178}"/>
              </a:ext>
            </a:extLst>
          </p:cNvPr>
          <p:cNvSpPr txBox="1"/>
          <p:nvPr/>
        </p:nvSpPr>
        <p:spPr>
          <a:xfrm>
            <a:off x="177084" y="855046"/>
            <a:ext cx="918585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Задача 5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Петя с Васей играют: придумывают вместе число n, затем каждый в своём блокноте пишет строку длиной 2n из пробелов и минусов. Свои строки они друг другу не показывают.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Потом Петя называет n чисел от 0 до 2n - 1. Если в Васиной строке на местах по этим индексам стоят минусы, он зачёркивает их так, что получаются плюсы. Затем они меняются: Вася называет числа, а Петя зачёркивает минусы.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Даны две строки (Петина и Васина), Петины числа в столбик и Васины числа в столбик. Выведи две строки (сначала Петину, потом Васину), какими они стали после всех зачёркиваний.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EC58621-28B4-4D41-B74F-41EC32065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5859" y="1915808"/>
            <a:ext cx="1700884" cy="3426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6531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DF434AC-87A3-4EB4-8288-5842DFECDF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5933" y="1550002"/>
            <a:ext cx="2287476" cy="375799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1B15C10-60D8-4156-BB6A-83102A8B4F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5267" y="442726"/>
            <a:ext cx="4228564" cy="5972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69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A0A4B74-046D-4288-8811-104B8A6502AB}"/>
              </a:ext>
            </a:extLst>
          </p:cNvPr>
          <p:cNvSpPr txBox="1"/>
          <p:nvPr/>
        </p:nvSpPr>
        <p:spPr>
          <a:xfrm>
            <a:off x="260795" y="0"/>
            <a:ext cx="1158132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Срезы строки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В задаче из предыдущей карточки все нужные буквы брали по индексу, а затем складывали их. Итоговое выражение получилось очень длинным.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Чтобы из строки быстро получить не символ, а часть строки, используется срез строки. Нарисуем схему строки с пронумерованными индексами: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57EC11-15CA-4DCF-89AC-7AA3736C7F34}"/>
              </a:ext>
            </a:extLst>
          </p:cNvPr>
          <p:cNvSpPr txBox="1"/>
          <p:nvPr/>
        </p:nvSpPr>
        <p:spPr>
          <a:xfrm>
            <a:off x="260795" y="3709826"/>
            <a:ext cx="1167147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Нужная нам подстрока "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муля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 расположена между индексами 2 и 5. Поэтому, чтобы получить из s "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муля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 мы возьмем срез s[2:5].</a:t>
            </a:r>
          </a:p>
          <a:p>
            <a:pPr indent="720725" algn="just"/>
            <a:endParaRPr lang="ru-R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Общее правило такое: команда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start:finish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берёт подстроку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начиная с символа с индексом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и заканчивая символом с индексом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finish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- 1.</a:t>
            </a:r>
          </a:p>
        </p:txBody>
      </p:sp>
      <p:graphicFrame>
        <p:nvGraphicFramePr>
          <p:cNvPr id="7" name="Таблица 4">
            <a:extLst>
              <a:ext uri="{FF2B5EF4-FFF2-40B4-BE49-F238E27FC236}">
                <a16:creationId xmlns:a16="http://schemas.microsoft.com/office/drawing/2014/main" id="{6EE79AC5-18BD-465E-A201-EB809CD7CD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178673"/>
              </p:ext>
            </p:extLst>
          </p:nvPr>
        </p:nvGraphicFramePr>
        <p:xfrm>
          <a:off x="3133681" y="2687320"/>
          <a:ext cx="6502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93521906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23580413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8684534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6772798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53027099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2234898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29118647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382799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770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368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38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B5674F6-9A3E-431D-A1A7-6D207715C676}"/>
              </a:ext>
            </a:extLst>
          </p:cNvPr>
          <p:cNvSpPr txBox="1"/>
          <p:nvPr/>
        </p:nvSpPr>
        <p:spPr>
          <a:xfrm>
            <a:off x="280115" y="520194"/>
            <a:ext cx="1177451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Сокращённая запись среза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В строках "веслонос" и "котлован" срезы "нос" и "кот" прилегают к одному из концов строки.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Часто в программах бывает нужно получить кусок строки из её начала или конца. В этих случаях индекс начала или индекс конца среза можно опустить: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CCCFA8-1B2E-47F9-9EB0-F6F237E11776}"/>
              </a:ext>
            </a:extLst>
          </p:cNvPr>
          <p:cNvSpPr txBox="1"/>
          <p:nvPr/>
        </p:nvSpPr>
        <p:spPr>
          <a:xfrm>
            <a:off x="3046927" y="3013501"/>
            <a:ext cx="6098146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веслонос'[5:])	 нос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котлован'[:3])	 кот</a:t>
            </a:r>
            <a:r>
              <a:rPr lang="ru-RU" dirty="0"/>
              <a:t>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715DF9-02A9-4055-B53B-41B3AA363D8F}"/>
              </a:ext>
            </a:extLst>
          </p:cNvPr>
          <p:cNvSpPr txBox="1"/>
          <p:nvPr/>
        </p:nvSpPr>
        <p:spPr>
          <a:xfrm>
            <a:off x="280114" y="4487094"/>
            <a:ext cx="1167147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Запись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[:] не будет ошибочной: такой срез выдаст копию всей строки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целиком.</a:t>
            </a:r>
          </a:p>
        </p:txBody>
      </p:sp>
    </p:spTree>
    <p:extLst>
      <p:ext uri="{BB962C8B-B14F-4D97-AF65-F5344CB8AC3E}">
        <p14:creationId xmlns:p14="http://schemas.microsoft.com/office/powerpoint/2010/main" val="1536700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588E102-5080-4540-9EF0-D1CE154F69FF}"/>
              </a:ext>
            </a:extLst>
          </p:cNvPr>
          <p:cNvSpPr txBox="1"/>
          <p:nvPr/>
        </p:nvSpPr>
        <p:spPr>
          <a:xfrm>
            <a:off x="267235" y="529904"/>
            <a:ext cx="1174875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Срез с шагом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Бывает, нужно взять символы строки не подряд, а с одинаковым шагом между ними. Например, каждый второй символ (каждый третий, каждый четвёртый и т. д.). Это тоже можно сделать срезом: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D11FE0-EFC3-4741-A697-3F1658134AEF}"/>
              </a:ext>
            </a:extLst>
          </p:cNvPr>
          <p:cNvSpPr txBox="1"/>
          <p:nvPr/>
        </p:nvSpPr>
        <p:spPr>
          <a:xfrm>
            <a:off x="2687927" y="2758156"/>
            <a:ext cx="6816145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new_string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string[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start:end:step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ru-RU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B70060-CA0F-4CDA-B687-BE2DBB5E74EB}"/>
              </a:ext>
            </a:extLst>
          </p:cNvPr>
          <p:cNvSpPr txBox="1"/>
          <p:nvPr/>
        </p:nvSpPr>
        <p:spPr>
          <a:xfrm>
            <a:off x="267235" y="3698727"/>
            <a:ext cx="1174875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В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newstring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будет записана сумма символов строки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с индексами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+ 2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и так далее до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finish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(не включительно).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Шаг может быть отрицательным, но тогда символ с индексом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должен быть правее символа с индексом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finish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 Если это условие не выполняется, мы получаем пустую строку.</a:t>
            </a:r>
          </a:p>
        </p:txBody>
      </p:sp>
    </p:spTree>
    <p:extLst>
      <p:ext uri="{BB962C8B-B14F-4D97-AF65-F5344CB8AC3E}">
        <p14:creationId xmlns:p14="http://schemas.microsoft.com/office/powerpoint/2010/main" val="1028800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9E6221-67E5-434B-98B7-91B20978E230}"/>
              </a:ext>
            </a:extLst>
          </p:cNvPr>
          <p:cNvSpPr txBox="1"/>
          <p:nvPr/>
        </p:nvSpPr>
        <p:spPr>
          <a:xfrm>
            <a:off x="253821" y="921827"/>
            <a:ext cx="645607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Сравним две строки, состоящие из одной буквы каждая. Если буква стоит раньше в алфавите, то строка с этой буквой меньше: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6CD726-3687-428A-9572-B91106D38481}"/>
              </a:ext>
            </a:extLst>
          </p:cNvPr>
          <p:cNvSpPr txBox="1"/>
          <p:nvPr/>
        </p:nvSpPr>
        <p:spPr>
          <a:xfrm>
            <a:off x="6898246" y="1008975"/>
            <a:ext cx="4988953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print('a'	&lt; '</a:t>
            </a:r>
            <a:r>
              <a:rPr lang="ru-RU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я')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print('B'	&gt; '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к')	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print('o'	&lt; ’o')	False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print('c'	&gt;= ’p')	True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print('b'	&lt;= 'b')	True</a:t>
            </a:r>
            <a:endParaRPr lang="ru-RU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C19EF0-FE09-49E3-8598-200761A6EB79}"/>
              </a:ext>
            </a:extLst>
          </p:cNvPr>
          <p:cNvSpPr txBox="1"/>
          <p:nvPr/>
        </p:nvSpPr>
        <p:spPr>
          <a:xfrm>
            <a:off x="250063" y="3496780"/>
            <a:ext cx="1163713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Как происходит сравнение строк, в которых другое количество букв? Буквы из этих строк сравниваются попарно: первая буква с первой, вторая со второй. Если две буквы равны, то сравниваются две следующие. Какая буква меньше, та и строка меньше.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44FF9F-338B-477E-9F71-B5B1E93747E6}"/>
              </a:ext>
            </a:extLst>
          </p:cNvPr>
          <p:cNvSpPr txBox="1"/>
          <p:nvPr/>
        </p:nvSpPr>
        <p:spPr>
          <a:xfrm>
            <a:off x="3177862" y="460162"/>
            <a:ext cx="60981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Сравнение букв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CD4880-0CC3-4C1B-8D16-ADE04AFCB487}"/>
              </a:ext>
            </a:extLst>
          </p:cNvPr>
          <p:cNvSpPr txBox="1"/>
          <p:nvPr/>
        </p:nvSpPr>
        <p:spPr>
          <a:xfrm>
            <a:off x="4812942" y="3035115"/>
            <a:ext cx="304692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Сравнение слов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FB73D7-842B-4D5B-9A81-1C232CDA5325}"/>
              </a:ext>
            </a:extLst>
          </p:cNvPr>
          <p:cNvSpPr txBox="1"/>
          <p:nvPr/>
        </p:nvSpPr>
        <p:spPr>
          <a:xfrm>
            <a:off x="2569334" y="5197509"/>
            <a:ext cx="7534141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полусухой' &gt; 'полумесяц')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п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 &lt; '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кот')        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крыса' &gt; 'крот')	   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ru-RU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346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A13B7ED-14CC-4324-BA06-DFD67CD12D89}"/>
              </a:ext>
            </a:extLst>
          </p:cNvPr>
          <p:cNvSpPr txBox="1"/>
          <p:nvPr/>
        </p:nvSpPr>
        <p:spPr>
          <a:xfrm>
            <a:off x="0" y="936010"/>
            <a:ext cx="573109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Прописные (большие) буквы стоят раньше строчных (т. е. их номера меньше). Это верно для всех алфавитов, не только для латинского.</a:t>
            </a:r>
          </a:p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Любая прописная буква меньше любой строчной.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C26485-9803-4724-83F1-FDC7372B77BD}"/>
              </a:ext>
            </a:extLst>
          </p:cNvPr>
          <p:cNvSpPr txBox="1"/>
          <p:nvPr/>
        </p:nvSpPr>
        <p:spPr>
          <a:xfrm>
            <a:off x="5856667" y="1120676"/>
            <a:ext cx="6098146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А' &lt; 'а’)	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True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print('b' &gt; 'D’)	     True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Я' &lt; 'а’)	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True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Элегия" &lt; "Эму")	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ru-RU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уЧИЛ</a:t>
            </a:r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 &gt; "АНГЛ")	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print("HELLO" &lt; "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	True</a:t>
            </a:r>
            <a:endParaRPr lang="ru-RU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742326-246D-4F76-9F12-3AC5DFCACF3E}"/>
              </a:ext>
            </a:extLst>
          </p:cNvPr>
          <p:cNvSpPr txBox="1"/>
          <p:nvPr/>
        </p:nvSpPr>
        <p:spPr>
          <a:xfrm>
            <a:off x="2865549" y="469048"/>
            <a:ext cx="61432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Прописные буквы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2E8192-A8AA-47CB-98E6-B9D6CD2D32DB}"/>
              </a:ext>
            </a:extLst>
          </p:cNvPr>
          <p:cNvSpPr txBox="1"/>
          <p:nvPr/>
        </p:nvSpPr>
        <p:spPr>
          <a:xfrm>
            <a:off x="128789" y="3910712"/>
            <a:ext cx="1182602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720725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Есть одно исключение: буква «ё». Прописная «Ё» стоит раньше всех букв русского алфавита (и строчных, и прописных), а строчная «ё» — после них всех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ru-R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64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CAFAA0A-A6A3-4012-A737-FD2121172E41}"/>
              </a:ext>
            </a:extLst>
          </p:cNvPr>
          <p:cNvSpPr txBox="1"/>
          <p:nvPr/>
        </p:nvSpPr>
        <p:spPr>
          <a:xfrm>
            <a:off x="228599" y="500979"/>
            <a:ext cx="116972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Сравнение строк с числами</a:t>
            </a:r>
          </a:p>
          <a:p>
            <a:pPr indent="811213" algn="just"/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Важно помнить, что, какие бы символы ни были в строке, сравнивают строки посимвольно. Поэтому сравнение строк, в которых записаны числа, выглядит так: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8E68BD-23C9-4248-B7AB-86796E194C38}"/>
              </a:ext>
            </a:extLst>
          </p:cNvPr>
          <p:cNvSpPr txBox="1"/>
          <p:nvPr/>
        </p:nvSpPr>
        <p:spPr>
          <a:xfrm>
            <a:off x="3686576" y="2162354"/>
            <a:ext cx="4781282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print('1' &lt; '8')	True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print('555' &gt; '554')	True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print('12' &lt; '1234')	True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print('177' &lt; '8')	True</a:t>
            </a:r>
            <a:endParaRPr lang="ru-RU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7299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2529</Words>
  <Application>Microsoft Office PowerPoint</Application>
  <PresentationFormat>Широкоэкранный</PresentationFormat>
  <Paragraphs>186</Paragraphs>
  <Slides>39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Courier New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 Дубовик</dc:creator>
  <cp:lastModifiedBy>Владимир Дубовик</cp:lastModifiedBy>
  <cp:revision>51</cp:revision>
  <dcterms:created xsi:type="dcterms:W3CDTF">2025-02-19T13:30:22Z</dcterms:created>
  <dcterms:modified xsi:type="dcterms:W3CDTF">2025-02-27T05:21:33Z</dcterms:modified>
</cp:coreProperties>
</file>