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9BE4C-6ECD-49F6-861A-2D4B1CF3D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D6801A-D803-4BA4-A288-79D1CB5D1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125E0-E86F-4FB3-BF3F-7D1B4F2C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ABF1D-D372-4911-8367-EB2BA1AB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FD119-15D3-463A-A9F9-B2D5FD2B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4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5BCE4-5B39-4C73-849D-581FE1D2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718221-0C55-4526-B3BA-6D87397C5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5882E-E946-400E-85C6-DCD7A9D8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E361A-7DD6-4D68-9C3E-082CEAC7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721FB-C992-4857-82D3-5F557D7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3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41276F-3B1B-4E36-8142-75658AA5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C38854-D909-49C4-BFB5-2047AC586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B3E4B-24B9-48D5-8B66-BDD86E6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C0398-C323-4050-9976-23D4E1E5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67D85-6424-441B-9F6B-EFD07C70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6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91218-B273-4794-9B97-B8701941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69CA7-C80C-403E-82A9-F81CF8BF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E7BAE-E18B-4CD7-870C-A438DDE2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0AEAB-0022-4CC3-AE6F-B4F2A707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DD593-14E4-4E95-A56A-00823C7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8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78346-8F83-4095-88C6-0C391987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577C93-7878-4D8B-894D-C7E947AF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EFA3F-EF29-48CA-9EA1-D6A8213D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FA7D9-8EDC-471D-9AD5-27781EC3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3F49D-7C43-4AE4-A359-1B98A077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7DDE5-D1FD-4314-BB59-A8C2D4D7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EB8BC-AB91-45F9-A3FF-10A1D7672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CC429-A9F6-4399-AA74-3D1B1090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31F14C-419C-4498-9FC1-C0651AB5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E41C50-5D4B-4745-923F-81D4850C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73C37-D4C6-493E-AD2D-8C1B4A30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F849A-C5A5-47E7-8A4A-D39F5DDE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A560C-64E3-4C3F-BF6C-E4F773420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F2079B-F734-4736-A1F2-AE6AB39C4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384FC3-B226-4638-AAA1-E465DDF9E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D5C8C3-60B4-43DC-833C-F84150357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6668C2-3D63-4B07-9405-E4C975BC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F66118-3940-4605-B521-39CDD09D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9CABCE-F127-4DC6-BB32-25A769A9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F4DF-342B-4A27-8F84-72232B99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E03915-C9E8-4AF1-8D78-0BB8C80A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4FF2A-FB74-4A40-97DE-6CEB9AA0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55E18F-C5C1-4B8D-8C4B-09635B54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B36D8D-A402-4244-9C7B-2D9D1597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48886D-3D6D-40ED-BB47-B6C3D6AF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469E53-DA49-4AFE-9F36-7A423D34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3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42E6C-5814-4CED-B64E-C015E796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2F787-2683-4D2A-8DDC-D027D714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A6467F-3E2F-4829-A391-2EDFB24B8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3AAFDC-F735-4B4B-AB52-F5231009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9A2C2-FDFE-42C5-8B3D-789C150A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6F2304-646A-4B9B-BF7F-16EE4CFD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4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E2C23-0667-4794-B024-3D1A27C6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C88ED0-A918-46AF-9529-7D15CD609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370F7E-6E68-483C-AEA8-48BDBE275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9E136-1F43-4B70-BCB0-9CF98E42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FF3B92-1257-4FFF-B516-0089752E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5C8148-F7CF-4402-882C-1141A0E9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083E6-C2D5-4E58-B3DD-85F958B9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C54EB-9493-4048-B196-ED9E1B8D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4B270-C0B3-45AC-AEE8-1581751B4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9DE4-6C92-4010-8ACF-1F401B329CF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573BE-A951-482C-89F5-AE522D17F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A86B2-AC61-4D82-9AFC-BCBC71A41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E55C-A387-4176-9D1C-BEAEAEA6A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1D9C0A-7F9D-438B-BBEB-7FBF0501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04"/>
            <a:ext cx="12192000" cy="6117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808CF-2C4B-4D1E-8F31-3A7BEE6AEC78}"/>
              </a:ext>
            </a:extLst>
          </p:cNvPr>
          <p:cNvSpPr txBox="1"/>
          <p:nvPr/>
        </p:nvSpPr>
        <p:spPr>
          <a:xfrm>
            <a:off x="329184" y="2152180"/>
            <a:ext cx="1137513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Демонстрационный вариант  </a:t>
            </a:r>
          </a:p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контрольных измерительных материалов  </a:t>
            </a:r>
          </a:p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основного государственного экзамена 2026 года</a:t>
            </a:r>
            <a:r>
              <a:rPr lang="ru-R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по ИНФОРМАТИКЕ</a:t>
            </a:r>
          </a:p>
        </p:txBody>
      </p:sp>
    </p:spTree>
    <p:extLst>
      <p:ext uri="{BB962C8B-B14F-4D97-AF65-F5344CB8AC3E}">
        <p14:creationId xmlns:p14="http://schemas.microsoft.com/office/powerpoint/2010/main" val="399094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51454-5C14-437B-A10B-2488A5EE37D2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4897DF-9446-4E12-B869-8941AD7F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4" y="1816355"/>
            <a:ext cx="5271916" cy="4616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63B407-ED4D-42AB-92AE-B7056F90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808" y="603007"/>
            <a:ext cx="6190383" cy="933283"/>
          </a:xfrm>
          <a:prstGeom prst="rect">
            <a:avLst/>
          </a:prstGeom>
        </p:spPr>
      </p:pic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01E287E1-C0D0-41FE-ACB8-965FC2B05A02}"/>
              </a:ext>
            </a:extLst>
          </p:cNvPr>
          <p:cNvSpPr/>
          <p:nvPr/>
        </p:nvSpPr>
        <p:spPr>
          <a:xfrm rot="5400000">
            <a:off x="475238" y="2007540"/>
            <a:ext cx="219377" cy="54095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>
            <a:extLst>
              <a:ext uri="{FF2B5EF4-FFF2-40B4-BE49-F238E27FC236}">
                <a16:creationId xmlns:a16="http://schemas.microsoft.com/office/drawing/2014/main" id="{5EFAF907-81D2-4D20-9AFD-5C8A38715CE2}"/>
              </a:ext>
            </a:extLst>
          </p:cNvPr>
          <p:cNvSpPr/>
          <p:nvPr/>
        </p:nvSpPr>
        <p:spPr>
          <a:xfrm rot="5400000">
            <a:off x="1193084" y="1850316"/>
            <a:ext cx="219377" cy="85540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>
            <a:extLst>
              <a:ext uri="{FF2B5EF4-FFF2-40B4-BE49-F238E27FC236}">
                <a16:creationId xmlns:a16="http://schemas.microsoft.com/office/drawing/2014/main" id="{AF563663-98B2-43A2-81FE-C2570443BD44}"/>
              </a:ext>
            </a:extLst>
          </p:cNvPr>
          <p:cNvSpPr/>
          <p:nvPr/>
        </p:nvSpPr>
        <p:spPr>
          <a:xfrm rot="5400000">
            <a:off x="2182916" y="1738936"/>
            <a:ext cx="225823" cy="1071722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>
            <a:extLst>
              <a:ext uri="{FF2B5EF4-FFF2-40B4-BE49-F238E27FC236}">
                <a16:creationId xmlns:a16="http://schemas.microsoft.com/office/drawing/2014/main" id="{2B272BFE-AF45-405C-A4F3-AB2CB4AACE6B}"/>
              </a:ext>
            </a:extLst>
          </p:cNvPr>
          <p:cNvSpPr/>
          <p:nvPr/>
        </p:nvSpPr>
        <p:spPr>
          <a:xfrm rot="5400000">
            <a:off x="2930168" y="2089510"/>
            <a:ext cx="225824" cy="363802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>
            <a:extLst>
              <a:ext uri="{FF2B5EF4-FFF2-40B4-BE49-F238E27FC236}">
                <a16:creationId xmlns:a16="http://schemas.microsoft.com/office/drawing/2014/main" id="{196C1E32-68F7-4C95-B783-07335C6B1E81}"/>
              </a:ext>
            </a:extLst>
          </p:cNvPr>
          <p:cNvSpPr/>
          <p:nvPr/>
        </p:nvSpPr>
        <p:spPr>
          <a:xfrm rot="5400000">
            <a:off x="3572486" y="1855529"/>
            <a:ext cx="219377" cy="85540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>
            <a:extLst>
              <a:ext uri="{FF2B5EF4-FFF2-40B4-BE49-F238E27FC236}">
                <a16:creationId xmlns:a16="http://schemas.microsoft.com/office/drawing/2014/main" id="{6EA21DF1-AC0B-4708-96E3-DEF94395B12C}"/>
              </a:ext>
            </a:extLst>
          </p:cNvPr>
          <p:cNvSpPr/>
          <p:nvPr/>
        </p:nvSpPr>
        <p:spPr>
          <a:xfrm rot="5400000">
            <a:off x="4199447" y="2089510"/>
            <a:ext cx="225824" cy="363802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круглая скобка 11">
            <a:extLst>
              <a:ext uri="{FF2B5EF4-FFF2-40B4-BE49-F238E27FC236}">
                <a16:creationId xmlns:a16="http://schemas.microsoft.com/office/drawing/2014/main" id="{91188012-07F7-410B-9E6D-0E0526A3B879}"/>
              </a:ext>
            </a:extLst>
          </p:cNvPr>
          <p:cNvSpPr/>
          <p:nvPr/>
        </p:nvSpPr>
        <p:spPr>
          <a:xfrm rot="5400000">
            <a:off x="4685468" y="2004155"/>
            <a:ext cx="219377" cy="54095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>
            <a:extLst>
              <a:ext uri="{FF2B5EF4-FFF2-40B4-BE49-F238E27FC236}">
                <a16:creationId xmlns:a16="http://schemas.microsoft.com/office/drawing/2014/main" id="{DD899482-C420-43D0-89B0-5A2A0377B86B}"/>
              </a:ext>
            </a:extLst>
          </p:cNvPr>
          <p:cNvSpPr/>
          <p:nvPr/>
        </p:nvSpPr>
        <p:spPr>
          <a:xfrm rot="5400000">
            <a:off x="5159093" y="2095957"/>
            <a:ext cx="225824" cy="363802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9625B-F85A-45E1-8A45-50418F12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3" y="2461615"/>
            <a:ext cx="276225" cy="2952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85CAD5-1FD8-4F65-B9D7-F538A2347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422" y="2442565"/>
            <a:ext cx="266700" cy="314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AD43FA-5A6B-4BF1-AA83-24762974D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377" y="2461615"/>
            <a:ext cx="342900" cy="2571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F5145E-E521-443A-8A84-16D66AE0D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357" y="2439492"/>
            <a:ext cx="257175" cy="2762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6A20519-BA42-4577-8F69-65E2FFDF3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612" y="2427967"/>
            <a:ext cx="266700" cy="3143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4FE1BB-55DD-477A-A2CC-3A34A0EE22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771" y="2444592"/>
            <a:ext cx="257175" cy="2762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8029B2-E3B7-426D-B30B-39B585C65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43" y="2447017"/>
            <a:ext cx="276225" cy="2952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D8CF85E-80E4-4A70-BEBA-AFDB8E030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365" y="2449949"/>
            <a:ext cx="257175" cy="2762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DE752C2-11AF-4C99-A6D6-0BB6CC87A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005" y="5862932"/>
            <a:ext cx="6829425" cy="4191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673356-CE97-4758-BF9E-020D612B7EE0}"/>
              </a:ext>
            </a:extLst>
          </p:cNvPr>
          <p:cNvSpPr txBox="1"/>
          <p:nvPr/>
        </p:nvSpPr>
        <p:spPr>
          <a:xfrm>
            <a:off x="5565059" y="5841649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57327F-C2FA-4E7A-AB51-48AAFD4BB9B7}"/>
              </a:ext>
            </a:extLst>
          </p:cNvPr>
          <p:cNvSpPr txBox="1"/>
          <p:nvPr/>
        </p:nvSpPr>
        <p:spPr>
          <a:xfrm>
            <a:off x="5958350" y="5840223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434C87-FE56-4B53-84EC-82834EFA5258}"/>
              </a:ext>
            </a:extLst>
          </p:cNvPr>
          <p:cNvSpPr txBox="1"/>
          <p:nvPr/>
        </p:nvSpPr>
        <p:spPr>
          <a:xfrm>
            <a:off x="6331976" y="584248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C102D9-22E4-41E9-8EFA-82AC501FB959}"/>
              </a:ext>
            </a:extLst>
          </p:cNvPr>
          <p:cNvSpPr txBox="1"/>
          <p:nvPr/>
        </p:nvSpPr>
        <p:spPr>
          <a:xfrm>
            <a:off x="6705602" y="5842678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6DC6A8-B2A9-484E-9644-DD96A44A954A}"/>
              </a:ext>
            </a:extLst>
          </p:cNvPr>
          <p:cNvSpPr txBox="1"/>
          <p:nvPr/>
        </p:nvSpPr>
        <p:spPr>
          <a:xfrm>
            <a:off x="7059563" y="584022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5CC32A-A778-42E2-8E66-582DAEAC6E9C}"/>
              </a:ext>
            </a:extLst>
          </p:cNvPr>
          <p:cNvSpPr txBox="1"/>
          <p:nvPr/>
        </p:nvSpPr>
        <p:spPr>
          <a:xfrm>
            <a:off x="7452854" y="584022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2C131C-56FC-4FE2-9128-CB7306FEE4B8}"/>
              </a:ext>
            </a:extLst>
          </p:cNvPr>
          <p:cNvSpPr txBox="1"/>
          <p:nvPr/>
        </p:nvSpPr>
        <p:spPr>
          <a:xfrm>
            <a:off x="7865808" y="584022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0D5B24-BCF7-43FB-9D04-E3739E703E34}"/>
              </a:ext>
            </a:extLst>
          </p:cNvPr>
          <p:cNvSpPr txBox="1"/>
          <p:nvPr/>
        </p:nvSpPr>
        <p:spPr>
          <a:xfrm>
            <a:off x="8219769" y="5843267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188636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D76D9B-EDAF-430D-99C3-6B19431025CB}"/>
              </a:ext>
            </a:extLst>
          </p:cNvPr>
          <p:cNvSpPr txBox="1"/>
          <p:nvPr/>
        </p:nvSpPr>
        <p:spPr>
          <a:xfrm>
            <a:off x="176980" y="481891"/>
            <a:ext cx="117790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Логические высказывания. Логические значения высказываний. Элементарные и составные высказывания. Логические операции: 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«и» (конъюнкция, логическое умножение), «или» (дизъюнкция, логическое сложение), «не» (логическое отрицание). Приоритет логических операций. 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Определение истинности составного высказывания, если известны значения истинности входящих в него элементарных высказываний. Логические выражения. Правила записи логических выражений. Построение таблиц истинности логических выражений.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AC3AD-0494-442A-A9EC-5DEE14320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5" y="570424"/>
            <a:ext cx="609796" cy="360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21E6C96-8D8E-4C6A-A6B0-3E2ABD9A08A0}"/>
              </a:ext>
            </a:extLst>
          </p:cNvPr>
          <p:cNvCxnSpPr/>
          <p:nvPr/>
        </p:nvCxnSpPr>
        <p:spPr>
          <a:xfrm>
            <a:off x="334296" y="4391464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A06099-CF7F-4F9A-A69B-D1FE68CEB217}"/>
              </a:ext>
            </a:extLst>
          </p:cNvPr>
          <p:cNvSpPr txBox="1"/>
          <p:nvPr/>
        </p:nvSpPr>
        <p:spPr>
          <a:xfrm>
            <a:off x="235975" y="4689607"/>
            <a:ext cx="11523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Напишите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наименьшее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натуральное число x, для которого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ложно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высказывание: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591C34-1C4E-45C6-9149-CD96C5A3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545" y="5604027"/>
            <a:ext cx="6119492" cy="4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17E8341-6736-4CEB-9D03-0A9E96DE7AAF}"/>
              </a:ext>
            </a:extLst>
          </p:cNvPr>
          <p:cNvSpPr/>
          <p:nvPr/>
        </p:nvSpPr>
        <p:spPr>
          <a:xfrm>
            <a:off x="1347019" y="5024285"/>
            <a:ext cx="5812532" cy="250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B9C0A-C883-4EFA-84B3-9D2906218713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88DF3D-FB5F-4403-9B01-3A12BE9A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32" y="1159755"/>
            <a:ext cx="6119492" cy="4294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AACD1-FBC8-4B17-B495-1B16DFFB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11" y="678425"/>
            <a:ext cx="1085850" cy="409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95D55-099D-496B-9F76-2BFA3004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95" y="1814462"/>
            <a:ext cx="4238625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6B7AB-CE83-4FE5-B1A5-A54C5F944B6E}"/>
              </a:ext>
            </a:extLst>
          </p:cNvPr>
          <p:cNvSpPr txBox="1"/>
          <p:nvPr/>
        </p:nvSpPr>
        <p:spPr>
          <a:xfrm>
            <a:off x="7443020" y="173603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D9A333-2587-4060-836D-3846750A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185" y="2348997"/>
            <a:ext cx="4238625" cy="3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C4596-74B6-4AA0-9FB4-8B9519541C0F}"/>
              </a:ext>
            </a:extLst>
          </p:cNvPr>
          <p:cNvSpPr txBox="1"/>
          <p:nvPr/>
        </p:nvSpPr>
        <p:spPr>
          <a:xfrm>
            <a:off x="2714932" y="227056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НЕ(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3E9CB-0E12-4803-8DA4-DDF123E7C9D4}"/>
              </a:ext>
            </a:extLst>
          </p:cNvPr>
          <p:cNvSpPr txBox="1"/>
          <p:nvPr/>
        </p:nvSpPr>
        <p:spPr>
          <a:xfrm>
            <a:off x="7557461" y="2268600"/>
            <a:ext cx="114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0CC3D2-9777-4847-8B8E-EFC11BA25B00}"/>
                  </a:ext>
                </a:extLst>
              </p:cNvPr>
              <p:cNvSpPr txBox="1"/>
              <p:nvPr/>
            </p:nvSpPr>
            <p:spPr>
              <a:xfrm>
                <a:off x="3156945" y="2877102"/>
                <a:ext cx="4826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</m:t>
                      </m:r>
                      <m:d>
                        <m:d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</m:t>
                      </m:r>
                      <m:d>
                        <m:d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0CC3D2-9777-4847-8B8E-EFC11BA25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45" y="2877102"/>
                <a:ext cx="482612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DB6200B-D943-4626-8A4C-5B9B344726F2}"/>
              </a:ext>
            </a:extLst>
          </p:cNvPr>
          <p:cNvCxnSpPr/>
          <p:nvPr/>
        </p:nvCxnSpPr>
        <p:spPr>
          <a:xfrm flipV="1">
            <a:off x="1347019" y="4837471"/>
            <a:ext cx="8790039" cy="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94027929-F8AB-4F2B-BCDC-0AE824B13C12}"/>
              </a:ext>
            </a:extLst>
          </p:cNvPr>
          <p:cNvSpPr/>
          <p:nvPr/>
        </p:nvSpPr>
        <p:spPr>
          <a:xfrm>
            <a:off x="3098741" y="4798143"/>
            <a:ext cx="195065" cy="18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8FF521-6B2F-4A72-AE05-45FBAD22A5D4}"/>
              </a:ext>
            </a:extLst>
          </p:cNvPr>
          <p:cNvSpPr/>
          <p:nvPr/>
        </p:nvSpPr>
        <p:spPr>
          <a:xfrm>
            <a:off x="5059311" y="4798142"/>
            <a:ext cx="195065" cy="186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63BF6B1-CBFF-46B6-AC8C-0667E48E1334}"/>
              </a:ext>
            </a:extLst>
          </p:cNvPr>
          <p:cNvSpPr/>
          <p:nvPr/>
        </p:nvSpPr>
        <p:spPr>
          <a:xfrm>
            <a:off x="7019881" y="4778477"/>
            <a:ext cx="195065" cy="18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36FE3-0797-4242-95E9-389809B17D9A}"/>
              </a:ext>
            </a:extLst>
          </p:cNvPr>
          <p:cNvSpPr txBox="1"/>
          <p:nvPr/>
        </p:nvSpPr>
        <p:spPr>
          <a:xfrm>
            <a:off x="3034316" y="5043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3D2C1-4F34-42A8-AB45-2733BF0132C7}"/>
              </a:ext>
            </a:extLst>
          </p:cNvPr>
          <p:cNvSpPr txBox="1"/>
          <p:nvPr/>
        </p:nvSpPr>
        <p:spPr>
          <a:xfrm>
            <a:off x="4986764" y="5043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7AE7D-6561-418A-95B0-28451D44A960}"/>
              </a:ext>
            </a:extLst>
          </p:cNvPr>
          <p:cNvSpPr txBox="1"/>
          <p:nvPr/>
        </p:nvSpPr>
        <p:spPr>
          <a:xfrm>
            <a:off x="7014513" y="50242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26AE5E-EAB1-4764-A87D-888B1611F914}"/>
              </a:ext>
            </a:extLst>
          </p:cNvPr>
          <p:cNvSpPr/>
          <p:nvPr/>
        </p:nvSpPr>
        <p:spPr>
          <a:xfrm>
            <a:off x="5156843" y="4527980"/>
            <a:ext cx="5197578" cy="2504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B42B066-304E-412E-B754-F5991DF5EE1C}"/>
              </a:ext>
            </a:extLst>
          </p:cNvPr>
          <p:cNvSpPr/>
          <p:nvPr/>
        </p:nvSpPr>
        <p:spPr>
          <a:xfrm>
            <a:off x="8980451" y="4744064"/>
            <a:ext cx="195065" cy="186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F59231-16AD-47AC-9288-8BB2F54B1D5F}"/>
              </a:ext>
            </a:extLst>
          </p:cNvPr>
          <p:cNvSpPr/>
          <p:nvPr/>
        </p:nvSpPr>
        <p:spPr>
          <a:xfrm>
            <a:off x="9077983" y="4935794"/>
            <a:ext cx="1276438" cy="2504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A06736-7343-42AB-9E22-D5F057C24397}"/>
              </a:ext>
            </a:extLst>
          </p:cNvPr>
          <p:cNvSpPr txBox="1"/>
          <p:nvPr/>
        </p:nvSpPr>
        <p:spPr>
          <a:xfrm>
            <a:off x="8907904" y="49554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  <a:endParaRPr lang="ru-RU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774E78-6950-4C26-A845-3660B3192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707" y="5904224"/>
            <a:ext cx="6800850" cy="4381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FAAD38-B9CE-4AEE-93A9-E1FAE2BE21C8}"/>
              </a:ext>
            </a:extLst>
          </p:cNvPr>
          <p:cNvSpPr txBox="1"/>
          <p:nvPr/>
        </p:nvSpPr>
        <p:spPr>
          <a:xfrm>
            <a:off x="5597697" y="589859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A76F34-D009-4915-95A5-75A4625CB2E6}"/>
              </a:ext>
            </a:extLst>
          </p:cNvPr>
          <p:cNvSpPr txBox="1"/>
          <p:nvPr/>
        </p:nvSpPr>
        <p:spPr>
          <a:xfrm>
            <a:off x="4562168" y="37266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наименьшее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DBDA9-8D91-4870-8A2F-93E4423E13F8}"/>
              </a:ext>
            </a:extLst>
          </p:cNvPr>
          <p:cNvSpPr txBox="1"/>
          <p:nvPr/>
        </p:nvSpPr>
        <p:spPr>
          <a:xfrm>
            <a:off x="137651" y="476297"/>
            <a:ext cx="11847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кл.</a:t>
            </a:r>
            <a:r>
              <a:rPr lang="ru-R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Граф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Вершина, ребро, путь. Ориентированные и </a:t>
            </a:r>
            <a:r>
              <a:rPr lang="ru-R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неориен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тированные графы. Длина (вес) ребра. Весовая матрица графа. Длина пути между вершинами графа. Поиск оптимального пути в графе. Начальная вершина (источник) и конечная вершина (сток) в ориентированном графе. Вычисление количества путей в направленном ациклическом графе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57FA81D-8974-4DE6-8ABC-4A1D4D569735}"/>
              </a:ext>
            </a:extLst>
          </p:cNvPr>
          <p:cNvCxnSpPr/>
          <p:nvPr/>
        </p:nvCxnSpPr>
        <p:spPr>
          <a:xfrm>
            <a:off x="255638" y="2955955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4C0A50-CCFE-4D99-83EC-395BCE8D6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532832"/>
            <a:ext cx="581538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8B002-30D9-402F-AD50-560D7563C61D}"/>
              </a:ext>
            </a:extLst>
          </p:cNvPr>
          <p:cNvSpPr txBox="1"/>
          <p:nvPr/>
        </p:nvSpPr>
        <p:spPr>
          <a:xfrm>
            <a:off x="137651" y="2998109"/>
            <a:ext cx="11847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Между населёнными пунктами A, B, C, D, E построены дороги,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протяжённость которых (в километрах) приведена в таблице.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507EBB-53C0-4E89-83B4-E94554D0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1" y="3871259"/>
            <a:ext cx="3990975" cy="2095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9D364E-DCA2-4F22-AB20-94FD709785A8}"/>
              </a:ext>
            </a:extLst>
          </p:cNvPr>
          <p:cNvSpPr txBox="1"/>
          <p:nvPr/>
        </p:nvSpPr>
        <p:spPr>
          <a:xfrm>
            <a:off x="4263208" y="4143738"/>
            <a:ext cx="76003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длину кратчайшего пути между пунктами A и D. Передвигаться можно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по дорогам, протяжённость которых указана в таблице. Каждый пункт можно посетить только один раз. </a:t>
            </a:r>
          </a:p>
        </p:txBody>
      </p:sp>
    </p:spTree>
    <p:extLst>
      <p:ext uri="{BB962C8B-B14F-4D97-AF65-F5344CB8AC3E}">
        <p14:creationId xmlns:p14="http://schemas.microsoft.com/office/powerpoint/2010/main" val="276469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6AB0B-AA5E-4F16-9807-D5F835960A72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4F0C7-8C45-4857-A806-A6875544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6" y="1082539"/>
            <a:ext cx="3987130" cy="2097206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137D398-956A-4330-9E57-6FC6423176CC}"/>
              </a:ext>
            </a:extLst>
          </p:cNvPr>
          <p:cNvSpPr/>
          <p:nvPr/>
        </p:nvSpPr>
        <p:spPr>
          <a:xfrm>
            <a:off x="5329084" y="1956619"/>
            <a:ext cx="452284" cy="452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722547D-292B-4327-9A08-4DB16F689592}"/>
              </a:ext>
            </a:extLst>
          </p:cNvPr>
          <p:cNvCxnSpPr>
            <a:stCxn id="4" idx="7"/>
          </p:cNvCxnSpPr>
          <p:nvPr/>
        </p:nvCxnSpPr>
        <p:spPr>
          <a:xfrm flipV="1">
            <a:off x="5715133" y="1366684"/>
            <a:ext cx="1265770" cy="656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E460E8D3-589A-4DEA-9374-29058EAFAFB0}"/>
              </a:ext>
            </a:extLst>
          </p:cNvPr>
          <p:cNvSpPr/>
          <p:nvPr/>
        </p:nvSpPr>
        <p:spPr>
          <a:xfrm>
            <a:off x="6980903" y="1033377"/>
            <a:ext cx="452284" cy="452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015CDF-FC99-4344-A0CF-63F31DA4DBEC}"/>
              </a:ext>
            </a:extLst>
          </p:cNvPr>
          <p:cNvSpPr/>
          <p:nvPr/>
        </p:nvSpPr>
        <p:spPr>
          <a:xfrm>
            <a:off x="6980903" y="2953603"/>
            <a:ext cx="452284" cy="452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836248F-CBB6-4E6B-A0DA-FBCBF69EEB61}"/>
              </a:ext>
            </a:extLst>
          </p:cNvPr>
          <p:cNvSpPr/>
          <p:nvPr/>
        </p:nvSpPr>
        <p:spPr>
          <a:xfrm>
            <a:off x="7231685" y="2182761"/>
            <a:ext cx="452284" cy="452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64C69B7-5506-4153-B850-B2F73C462EBB}"/>
              </a:ext>
            </a:extLst>
          </p:cNvPr>
          <p:cNvCxnSpPr>
            <a:stCxn id="4" idx="5"/>
            <a:endCxn id="18" idx="2"/>
          </p:cNvCxnSpPr>
          <p:nvPr/>
        </p:nvCxnSpPr>
        <p:spPr>
          <a:xfrm>
            <a:off x="5715133" y="2342668"/>
            <a:ext cx="1265770" cy="83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A701B6A-4BA3-4A9E-946B-BF7082389A5D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781368" y="2182761"/>
            <a:ext cx="1450317" cy="207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AE860E-43B0-47BE-A6F4-5533A0C14FC8}"/>
              </a:ext>
            </a:extLst>
          </p:cNvPr>
          <p:cNvSpPr txBox="1"/>
          <p:nvPr/>
        </p:nvSpPr>
        <p:spPr>
          <a:xfrm>
            <a:off x="6096000" y="13299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1E267A-965E-40F1-B4BA-B3E2BF1A3CA1}"/>
              </a:ext>
            </a:extLst>
          </p:cNvPr>
          <p:cNvSpPr txBox="1"/>
          <p:nvPr/>
        </p:nvSpPr>
        <p:spPr>
          <a:xfrm>
            <a:off x="6346784" y="192626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9DBF1E-5365-4486-9943-0779685D7641}"/>
              </a:ext>
            </a:extLst>
          </p:cNvPr>
          <p:cNvSpPr txBox="1"/>
          <p:nvPr/>
        </p:nvSpPr>
        <p:spPr>
          <a:xfrm>
            <a:off x="6096000" y="269242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9C9869F-AA4E-493C-B1F0-1D24B4FD0A3F}"/>
              </a:ext>
            </a:extLst>
          </p:cNvPr>
          <p:cNvSpPr/>
          <p:nvPr/>
        </p:nvSpPr>
        <p:spPr>
          <a:xfrm>
            <a:off x="9822425" y="1937946"/>
            <a:ext cx="452284" cy="452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1C827BB-CD6E-43C7-AD24-AFCF2CA29940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7226769" y="1443875"/>
            <a:ext cx="231058" cy="738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91FEE3-6565-4FA1-8EA6-42B961AE416C}"/>
              </a:ext>
            </a:extLst>
          </p:cNvPr>
          <p:cNvSpPr txBox="1"/>
          <p:nvPr/>
        </p:nvSpPr>
        <p:spPr>
          <a:xfrm>
            <a:off x="7273764" y="155298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F4D2751-68CB-4F00-A6F8-DAE69852DDCA}"/>
              </a:ext>
            </a:extLst>
          </p:cNvPr>
          <p:cNvCxnSpPr>
            <a:stCxn id="19" idx="6"/>
            <a:endCxn id="27" idx="2"/>
          </p:cNvCxnSpPr>
          <p:nvPr/>
        </p:nvCxnSpPr>
        <p:spPr>
          <a:xfrm flipV="1">
            <a:off x="7683969" y="2164088"/>
            <a:ext cx="2138456" cy="244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828A94-8380-4936-8E5D-DEBA9C059BB2}"/>
              </a:ext>
            </a:extLst>
          </p:cNvPr>
          <p:cNvSpPr txBox="1"/>
          <p:nvPr/>
        </p:nvSpPr>
        <p:spPr>
          <a:xfrm>
            <a:off x="8711382" y="193045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783DC-2C97-4533-B368-A9F102252FD5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386533" y="2164088"/>
            <a:ext cx="2435892" cy="960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F579F76-0495-4BC4-9250-F1404C80299F}"/>
              </a:ext>
            </a:extLst>
          </p:cNvPr>
          <p:cNvSpPr txBox="1"/>
          <p:nvPr/>
        </p:nvSpPr>
        <p:spPr>
          <a:xfrm>
            <a:off x="8568691" y="264334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1DCE0F-5ADF-42D7-82D8-5EA5C771080C}"/>
                  </a:ext>
                </a:extLst>
              </p:cNvPr>
              <p:cNvSpPr txBox="1"/>
              <p:nvPr/>
            </p:nvSpPr>
            <p:spPr>
              <a:xfrm>
                <a:off x="2109019" y="3947652"/>
                <a:ext cx="3308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=2+1+5=8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1DCE0F-5ADF-42D7-82D8-5EA5C7710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019" y="3947652"/>
                <a:ext cx="3308278" cy="276999"/>
              </a:xfrm>
              <a:prstGeom prst="rect">
                <a:avLst/>
              </a:prstGeom>
              <a:blipFill>
                <a:blip r:embed="rId3"/>
                <a:stretch>
                  <a:fillRect l="-1289" r="-110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23D594-DEAB-43C4-A367-D1D0C793C8D6}"/>
                  </a:ext>
                </a:extLst>
              </p:cNvPr>
              <p:cNvSpPr txBox="1"/>
              <p:nvPr/>
            </p:nvSpPr>
            <p:spPr>
              <a:xfrm>
                <a:off x="2109019" y="4288562"/>
                <a:ext cx="2428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=6+3=9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23D594-DEAB-43C4-A367-D1D0C793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019" y="4288562"/>
                <a:ext cx="2428935" cy="276999"/>
              </a:xfrm>
              <a:prstGeom prst="rect">
                <a:avLst/>
              </a:prstGeom>
              <a:blipFill>
                <a:blip r:embed="rId4"/>
                <a:stretch>
                  <a:fillRect l="-2010" r="-175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F87B87-DB38-49D2-945C-25DB6627AFAF}"/>
                  </a:ext>
                </a:extLst>
              </p:cNvPr>
              <p:cNvSpPr txBox="1"/>
              <p:nvPr/>
            </p:nvSpPr>
            <p:spPr>
              <a:xfrm>
                <a:off x="2109018" y="4638314"/>
                <a:ext cx="2428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=4+5=9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F87B87-DB38-49D2-945C-25DB6627A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018" y="4638314"/>
                <a:ext cx="2428935" cy="276999"/>
              </a:xfrm>
              <a:prstGeom prst="rect">
                <a:avLst/>
              </a:prstGeom>
              <a:blipFill>
                <a:blip r:embed="rId5"/>
                <a:stretch>
                  <a:fillRect l="-1759" r="-175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0792904-FB77-4CCF-BB9C-B202AF642063}"/>
              </a:ext>
            </a:extLst>
          </p:cNvPr>
          <p:cNvCxnSpPr>
            <a:stCxn id="19" idx="4"/>
            <a:endCxn id="18" idx="0"/>
          </p:cNvCxnSpPr>
          <p:nvPr/>
        </p:nvCxnSpPr>
        <p:spPr>
          <a:xfrm flipH="1">
            <a:off x="7207045" y="2635045"/>
            <a:ext cx="250782" cy="318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BD6A4B0-AD95-4538-A179-7F5455F8BB18}"/>
              </a:ext>
            </a:extLst>
          </p:cNvPr>
          <p:cNvSpPr txBox="1"/>
          <p:nvPr/>
        </p:nvSpPr>
        <p:spPr>
          <a:xfrm>
            <a:off x="6999212" y="252455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B3C86C-2B4D-40F1-ACC1-291FED7B1BAD}"/>
                  </a:ext>
                </a:extLst>
              </p:cNvPr>
              <p:cNvSpPr txBox="1"/>
              <p:nvPr/>
            </p:nvSpPr>
            <p:spPr>
              <a:xfrm>
                <a:off x="2087047" y="4988066"/>
                <a:ext cx="4187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=2+1+1+3=7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B3C86C-2B4D-40F1-ACC1-291FED7B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47" y="4988066"/>
                <a:ext cx="4187749" cy="276999"/>
              </a:xfrm>
              <a:prstGeom prst="rect">
                <a:avLst/>
              </a:prstGeom>
              <a:blipFill>
                <a:blip r:embed="rId6"/>
                <a:stretch>
                  <a:fillRect l="-873" r="-873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87CA18B-125F-4775-AC1C-DAF11DE84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241" y="5904271"/>
            <a:ext cx="6848475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DF0F5F6-2500-41B9-BA1F-B135A089BDC2}"/>
              </a:ext>
            </a:extLst>
          </p:cNvPr>
          <p:cNvSpPr txBox="1"/>
          <p:nvPr/>
        </p:nvSpPr>
        <p:spPr>
          <a:xfrm>
            <a:off x="5447071" y="5923935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3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CDC62-4000-4BDB-BF70-24BAEEDAEF2D}"/>
              </a:ext>
            </a:extLst>
          </p:cNvPr>
          <p:cNvSpPr txBox="1"/>
          <p:nvPr/>
        </p:nvSpPr>
        <p:spPr>
          <a:xfrm>
            <a:off x="191729" y="421542"/>
            <a:ext cx="11808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Определение возможных результатов работы алгоритма при данном множестве входных данных, определение возможных входных данных, приводящих к данному результату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E8225-85E2-43BB-BB57-D804F85067B1}"/>
              </a:ext>
            </a:extLst>
          </p:cNvPr>
          <p:cNvSpPr txBox="1"/>
          <p:nvPr/>
        </p:nvSpPr>
        <p:spPr>
          <a:xfrm>
            <a:off x="191729" y="1502688"/>
            <a:ext cx="1171513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исполнителя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Квадратор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две команды, которым присвоены номера: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 возведи в квадрат  </a:t>
            </a:r>
          </a:p>
          <a:p>
            <a:pPr marL="143510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 прибавь 1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Первая из них возводит число на экране во вторую степень, вторая – прибавляет к числу 1.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Составьте алгоритм получения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 числа 3 числа 84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содержащий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не более 5 команд.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 ответе запишите только номера команд. 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(Например, 21221 – это алгоритм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возведи в квадрат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возведи в квадрат, </a:t>
            </a:r>
          </a:p>
          <a:p>
            <a:pPr algn="just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который преобразует число 1 в число 36.)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таких алгоритмов более одного, то запишите любой из них.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0C63B88-122D-4BD1-B510-12E51A0C8DB4}"/>
              </a:ext>
            </a:extLst>
          </p:cNvPr>
          <p:cNvCxnSpPr/>
          <p:nvPr/>
        </p:nvCxnSpPr>
        <p:spPr>
          <a:xfrm>
            <a:off x="334296" y="1582543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14089-F40E-4FAF-AA73-DA64678C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" y="501905"/>
            <a:ext cx="5717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C131-1135-4088-A33B-2E46AF247E69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BB839F-58CB-465F-8758-CA3CA707B183}"/>
                  </a:ext>
                </a:extLst>
              </p:cNvPr>
              <p:cNvSpPr txBox="1"/>
              <p:nvPr/>
            </p:nvSpPr>
            <p:spPr>
              <a:xfrm>
                <a:off x="3479738" y="2856270"/>
                <a:ext cx="52325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→9→81→82→83→84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BB839F-58CB-465F-8758-CA3CA707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38" y="2856270"/>
                <a:ext cx="523252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40DCFA9-9DBE-4FE9-BF92-3985AE6DFEB6}"/>
              </a:ext>
            </a:extLst>
          </p:cNvPr>
          <p:cNvSpPr txBox="1"/>
          <p:nvPr/>
        </p:nvSpPr>
        <p:spPr>
          <a:xfrm>
            <a:off x="186814" y="98277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 возведи в квадрат  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 прибавь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F5466-DBC8-4577-93AC-A9EE1261AA15}"/>
              </a:ext>
            </a:extLst>
          </p:cNvPr>
          <p:cNvSpPr txBox="1"/>
          <p:nvPr/>
        </p:nvSpPr>
        <p:spPr>
          <a:xfrm>
            <a:off x="4178709" y="20446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из числа 3 числа 84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98C78-D423-42AB-A3C9-E84F1B0C95D3}"/>
              </a:ext>
            </a:extLst>
          </p:cNvPr>
          <p:cNvSpPr txBox="1"/>
          <p:nvPr/>
        </p:nvSpPr>
        <p:spPr>
          <a:xfrm>
            <a:off x="3814916" y="3278455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1    1    2     2    2</a:t>
            </a:r>
            <a:endParaRPr lang="ru-RU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27152-5D7B-4594-A5B5-006970BC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98" y="5875226"/>
            <a:ext cx="6867525" cy="45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843579-637C-4988-8208-679862230335}"/>
              </a:ext>
            </a:extLst>
          </p:cNvPr>
          <p:cNvSpPr txBox="1"/>
          <p:nvPr/>
        </p:nvSpPr>
        <p:spPr>
          <a:xfrm>
            <a:off x="5581086" y="587522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C17CC-1F3E-4180-91D7-12613931653A}"/>
              </a:ext>
            </a:extLst>
          </p:cNvPr>
          <p:cNvSpPr txBox="1"/>
          <p:nvPr/>
        </p:nvSpPr>
        <p:spPr>
          <a:xfrm>
            <a:off x="5928853" y="587522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A35D6-0784-4203-A1CD-04EB4B03CFF6}"/>
              </a:ext>
            </a:extLst>
          </p:cNvPr>
          <p:cNvSpPr txBox="1"/>
          <p:nvPr/>
        </p:nvSpPr>
        <p:spPr>
          <a:xfrm>
            <a:off x="6356556" y="587522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9CD05-BABD-4A16-A3DC-5A5F83A6FF40}"/>
              </a:ext>
            </a:extLst>
          </p:cNvPr>
          <p:cNvSpPr txBox="1"/>
          <p:nvPr/>
        </p:nvSpPr>
        <p:spPr>
          <a:xfrm>
            <a:off x="6784259" y="587522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8A9A7F-4534-4072-B97C-6D423E953DDE}"/>
              </a:ext>
            </a:extLst>
          </p:cNvPr>
          <p:cNvSpPr txBox="1"/>
          <p:nvPr/>
        </p:nvSpPr>
        <p:spPr>
          <a:xfrm>
            <a:off x="7138220" y="587522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6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D6BF2-B40B-4A2D-AB78-E87C55BA1567}"/>
              </a:ext>
            </a:extLst>
          </p:cNvPr>
          <p:cNvSpPr txBox="1"/>
          <p:nvPr/>
        </p:nvSpPr>
        <p:spPr>
          <a:xfrm>
            <a:off x="152400" y="462732"/>
            <a:ext cx="11887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Язык программирования (Python, C++, Паскаль, Java, C#,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Школьный Алгоритмический Язык). Система программирования: редактор текста программ, транслятор, отладчик. Переменная: тип, имя, значение. Целые, вещественные и символьные переменные. Оператор присваивания. Арифметические выражения и порядок их вычисления. Операции с целыми числами: целочисленное деление, остаток от деления. Ветвления. Составные условия (запись логических выражений на изучаемом языке программирования). Нахождение минимума и максимума из двух, трёх и четырёх чисел. Цикл с условием. Алгоритм Евклида для нахождения наибольшего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общего делителя двух натуральных чисел. Разбиение записи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натурального числа в позиционной системе с основанием, меньшим или равным 10, на отдельные цифры. Цикл с переменной. Алгоритмы проверки делимости одного целого числа на другое, проверки натурального числа на простоту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BE07419-B1FA-40EA-9735-0451F508D3D5}"/>
              </a:ext>
            </a:extLst>
          </p:cNvPr>
          <p:cNvCxnSpPr/>
          <p:nvPr/>
        </p:nvCxnSpPr>
        <p:spPr>
          <a:xfrm>
            <a:off x="334296" y="6091488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96D87C-9CCE-40A4-BB50-1B64F694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543629"/>
            <a:ext cx="58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E7B139-CC38-416D-9EE3-83A96B6EE99A}"/>
              </a:ext>
            </a:extLst>
          </p:cNvPr>
          <p:cNvSpPr txBox="1"/>
          <p:nvPr/>
        </p:nvSpPr>
        <p:spPr>
          <a:xfrm>
            <a:off x="147484" y="601067"/>
            <a:ext cx="11956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Ниже приведена программа, записанная на пяти языках программирования.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E6A69-90AD-46CF-B9B8-26B6E3EA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8" y="1432064"/>
            <a:ext cx="4665016" cy="498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DCF36-A7BE-40CE-9C10-81B85C07DC06}"/>
              </a:ext>
            </a:extLst>
          </p:cNvPr>
          <p:cNvSpPr txBox="1"/>
          <p:nvPr/>
        </p:nvSpPr>
        <p:spPr>
          <a:xfrm>
            <a:off x="5078482" y="1361200"/>
            <a:ext cx="69660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Было проведено 9 запусков программы, при которых в качестве значений переменных s и t вводились следующие пары чисел: 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(13, 2); (11, 12); (–12, 12); (2, –2); (–10, –10); (6, –5); (2, 8); (9, 10); (1, 13).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Укажите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наибольшее целое значение параметра 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при котором для указанных входных данных программа должна напечатать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«NO» ровно пять раз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63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CF7E8-1323-4370-953A-A5769D4FDBB0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BA2D3-8513-4AF8-AB1B-4DB1E023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6" y="1110738"/>
            <a:ext cx="3950048" cy="2318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A0B2A-B3A1-4786-A8EF-93121D0E1C96}"/>
              </a:ext>
            </a:extLst>
          </p:cNvPr>
          <p:cNvSpPr txBox="1"/>
          <p:nvPr/>
        </p:nvSpPr>
        <p:spPr>
          <a:xfrm>
            <a:off x="4254694" y="1110738"/>
            <a:ext cx="7632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(13, 2); (11, 12); (–12, 12); (2, –2);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(–10, –10); (6, –5); (2, 8); (9, 10);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(1, 13)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D4F47-DC55-4363-A609-DAE6DB2F0589}"/>
              </a:ext>
            </a:extLst>
          </p:cNvPr>
          <p:cNvSpPr txBox="1"/>
          <p:nvPr/>
        </p:nvSpPr>
        <p:spPr>
          <a:xfrm>
            <a:off x="4556179" y="87990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CFCA5-AD91-4B7F-9DA9-A316F326758C}"/>
              </a:ext>
            </a:extLst>
          </p:cNvPr>
          <p:cNvSpPr txBox="1"/>
          <p:nvPr/>
        </p:nvSpPr>
        <p:spPr>
          <a:xfrm>
            <a:off x="6160579" y="87990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E683B-0503-416D-BCEC-635B3BB3BE33}"/>
              </a:ext>
            </a:extLst>
          </p:cNvPr>
          <p:cNvSpPr txBox="1"/>
          <p:nvPr/>
        </p:nvSpPr>
        <p:spPr>
          <a:xfrm>
            <a:off x="8204742" y="84995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18908-12DD-46C0-B8BA-1F433351DAA8}"/>
              </a:ext>
            </a:extLst>
          </p:cNvPr>
          <p:cNvSpPr txBox="1"/>
          <p:nvPr/>
        </p:nvSpPr>
        <p:spPr>
          <a:xfrm>
            <a:off x="9891921" y="87990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9C33F-BB66-4BDF-8903-BBD2B5A730E3}"/>
              </a:ext>
            </a:extLst>
          </p:cNvPr>
          <p:cNvSpPr txBox="1"/>
          <p:nvPr/>
        </p:nvSpPr>
        <p:spPr>
          <a:xfrm>
            <a:off x="4739818" y="159206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252C1-93EA-45DD-97E8-3D624F522564}"/>
              </a:ext>
            </a:extLst>
          </p:cNvPr>
          <p:cNvSpPr txBox="1"/>
          <p:nvPr/>
        </p:nvSpPr>
        <p:spPr>
          <a:xfrm>
            <a:off x="6629896" y="1572402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545FD-853A-4A15-BB15-DC59F92095BC}"/>
              </a:ext>
            </a:extLst>
          </p:cNvPr>
          <p:cNvSpPr txBox="1"/>
          <p:nvPr/>
        </p:nvSpPr>
        <p:spPr>
          <a:xfrm>
            <a:off x="8205675" y="158102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49B67-E0D0-480F-90C0-ADDDEDC277E5}"/>
              </a:ext>
            </a:extLst>
          </p:cNvPr>
          <p:cNvSpPr txBox="1"/>
          <p:nvPr/>
        </p:nvSpPr>
        <p:spPr>
          <a:xfrm>
            <a:off x="9714941" y="1549318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7A65D-7C8B-4CF9-A332-484F29D6C0C4}"/>
              </a:ext>
            </a:extLst>
          </p:cNvPr>
          <p:cNvSpPr txBox="1"/>
          <p:nvPr/>
        </p:nvSpPr>
        <p:spPr>
          <a:xfrm>
            <a:off x="4382599" y="229860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 t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414616-8E50-411E-BD7F-F70DDF574B0E}"/>
                  </a:ext>
                </a:extLst>
              </p:cNvPr>
              <p:cNvSpPr txBox="1"/>
              <p:nvPr/>
            </p:nvSpPr>
            <p:spPr>
              <a:xfrm>
                <a:off x="6670772" y="2936557"/>
                <a:ext cx="2131033" cy="4924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−"или"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414616-8E50-411E-BD7F-F70DDF574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72" y="2936557"/>
                <a:ext cx="21310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BA8D1E-3B75-42BF-A704-3A9F0866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6" y="3903597"/>
            <a:ext cx="1409700" cy="581025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D06020E-05CB-414B-8EB6-170CC7289E5C}"/>
              </a:ext>
            </a:extLst>
          </p:cNvPr>
          <p:cNvCxnSpPr/>
          <p:nvPr/>
        </p:nvCxnSpPr>
        <p:spPr>
          <a:xfrm>
            <a:off x="74645" y="3556964"/>
            <a:ext cx="1856792" cy="1173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B692215-BF0C-4143-BF96-8BB0330E2111}"/>
              </a:ext>
            </a:extLst>
          </p:cNvPr>
          <p:cNvCxnSpPr>
            <a:cxnSpLocks/>
          </p:cNvCxnSpPr>
          <p:nvPr/>
        </p:nvCxnSpPr>
        <p:spPr>
          <a:xfrm flipH="1">
            <a:off x="244488" y="3607837"/>
            <a:ext cx="1601755" cy="1122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4ACF3E-CA70-48F2-8DC7-85BD65C202FB}"/>
              </a:ext>
            </a:extLst>
          </p:cNvPr>
          <p:cNvSpPr txBox="1"/>
          <p:nvPr/>
        </p:nvSpPr>
        <p:spPr>
          <a:xfrm>
            <a:off x="3426406" y="3429000"/>
            <a:ext cx="7377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-12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:a16="http://schemas.microsoft.com/office/drawing/2014/main" id="{8AE021C1-DF52-46FA-9139-06CD8ED9D285}"/>
              </a:ext>
            </a:extLst>
          </p:cNvPr>
          <p:cNvSpPr/>
          <p:nvPr/>
        </p:nvSpPr>
        <p:spPr>
          <a:xfrm>
            <a:off x="4058658" y="3492628"/>
            <a:ext cx="392071" cy="17868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5B2571-DE12-4C52-AF71-669F4B26178C}"/>
              </a:ext>
            </a:extLst>
          </p:cNvPr>
          <p:cNvSpPr txBox="1"/>
          <p:nvPr/>
        </p:nvSpPr>
        <p:spPr>
          <a:xfrm>
            <a:off x="4611310" y="4143792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 = 8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8C2779-4CAC-4EA2-97CF-D03CE777A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460" y="5878092"/>
            <a:ext cx="6848475" cy="476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359458-143A-4D02-9D2C-5BA2F6EE938A}"/>
              </a:ext>
            </a:extLst>
          </p:cNvPr>
          <p:cNvSpPr txBox="1"/>
          <p:nvPr/>
        </p:nvSpPr>
        <p:spPr>
          <a:xfrm>
            <a:off x="5540722" y="587809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733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3F117B-7787-451D-B798-373D56BA606D}"/>
              </a:ext>
            </a:extLst>
          </p:cNvPr>
          <p:cNvSpPr txBox="1"/>
          <p:nvPr/>
        </p:nvSpPr>
        <p:spPr>
          <a:xfrm>
            <a:off x="284988" y="428178"/>
            <a:ext cx="116220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Изменения в КИМ 2026 года по сравнению с 2025 годом </a:t>
            </a:r>
          </a:p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Изменения структуры и содержания КИМ отсутствуют. </a:t>
            </a:r>
          </a:p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выполнении задания 13.1 текстовый файл, необходимый для выполнения задания, будет представлен в формате *.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odt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допустимый формат файла ответа: *.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odp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выполнении задания 13.2 допустимый формат файла ответа: *.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odt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Файл, необходимый для выполнения задания 14, будет представлен в формате *.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Задание 15 предусматривает разработку алгоритма для исполнителя «Робот». При отсутствии учебной среды исполнителя «Робот» решение задания 15 записывается в простом текстовом редакторе в формате *.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761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D21E1-3BC6-4405-A1E5-A2EF1657D1AC}"/>
              </a:ext>
            </a:extLst>
          </p:cNvPr>
          <p:cNvSpPr txBox="1"/>
          <p:nvPr/>
        </p:nvSpPr>
        <p:spPr>
          <a:xfrm>
            <a:off x="258925" y="491231"/>
            <a:ext cx="11674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Объединение компьютеров в сеть. Сеть Интернет. Веб-страница, веб-сайт. Структура адресов веб-ресурсов. Браузер. Поисковые системы. Поиск информации по ключевым словам.  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IP-адреса узлов. Сетевое хранение данных.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89A4F88-665B-4B15-B413-5225E0B2DECB}"/>
              </a:ext>
            </a:extLst>
          </p:cNvPr>
          <p:cNvCxnSpPr/>
          <p:nvPr/>
        </p:nvCxnSpPr>
        <p:spPr>
          <a:xfrm>
            <a:off x="376233" y="2060891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8B9EE-36AD-458D-B147-79AD81D9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3" y="533219"/>
            <a:ext cx="555652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044F56-043C-4B9F-8881-423FE39002CB}"/>
              </a:ext>
            </a:extLst>
          </p:cNvPr>
          <p:cNvSpPr txBox="1"/>
          <p:nvPr/>
        </p:nvSpPr>
        <p:spPr>
          <a:xfrm>
            <a:off x="258925" y="2060891"/>
            <a:ext cx="116407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Доступ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к файлу https.txt,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находящемуся на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сервере smile.ru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осуществляется по протоколу </a:t>
            </a:r>
            <a:r>
              <a:rPr lang="ru-RU" sz="24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Фрагменты адреса файла закодированы цифрами от 1 до 7. Запишите последовательность этих цифр, кодирующую адрес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указанного файла в сети Интернет. </a:t>
            </a:r>
            <a:endParaRPr lang="ru-RU" dirty="0"/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 / </a:t>
            </a:r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smile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 .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6)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19138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7) :// </a:t>
            </a:r>
          </a:p>
        </p:txBody>
      </p:sp>
    </p:spTree>
    <p:extLst>
      <p:ext uri="{BB962C8B-B14F-4D97-AF65-F5344CB8AC3E}">
        <p14:creationId xmlns:p14="http://schemas.microsoft.com/office/powerpoint/2010/main" val="178106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AF1ABF-5639-4D4D-998A-97FAFF986C20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6A7EA-251B-4AB0-8CB1-A0A467C1894C}"/>
              </a:ext>
            </a:extLst>
          </p:cNvPr>
          <p:cNvSpPr txBox="1"/>
          <p:nvPr/>
        </p:nvSpPr>
        <p:spPr>
          <a:xfrm>
            <a:off x="3806890" y="982774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Протокол://Сервер/Файл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BC2E7-B833-494E-829D-5257D60CF7AD}"/>
              </a:ext>
            </a:extLst>
          </p:cNvPr>
          <p:cNvSpPr txBox="1"/>
          <p:nvPr/>
        </p:nvSpPr>
        <p:spPr>
          <a:xfrm>
            <a:off x="-440871" y="1632972"/>
            <a:ext cx="60975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2) / </a:t>
            </a:r>
          </a:p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3)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smile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4)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 </a:t>
            </a:r>
          </a:p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5) .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ru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6)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txt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7191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7) ://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723B9-ECB6-492C-AE89-40538C0A5FCB}"/>
              </a:ext>
            </a:extLst>
          </p:cNvPr>
          <p:cNvSpPr txBox="1"/>
          <p:nvPr/>
        </p:nvSpPr>
        <p:spPr>
          <a:xfrm>
            <a:off x="3806890" y="1661079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smile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.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ru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txt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0E703-918B-4450-92A6-C4B2F4157DFF}"/>
              </a:ext>
            </a:extLst>
          </p:cNvPr>
          <p:cNvSpPr txBox="1"/>
          <p:nvPr/>
        </p:nvSpPr>
        <p:spPr>
          <a:xfrm>
            <a:off x="4170783" y="2122744"/>
            <a:ext cx="553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1    7    3    5  2   4     6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D203C0-C890-420D-AF22-794D645F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00" y="5917214"/>
            <a:ext cx="6810375" cy="419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388F76-5A76-4147-96B9-7AAAC02E14F0}"/>
              </a:ext>
            </a:extLst>
          </p:cNvPr>
          <p:cNvSpPr txBox="1"/>
          <p:nvPr/>
        </p:nvSpPr>
        <p:spPr>
          <a:xfrm>
            <a:off x="5540722" y="587809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AD8AC-1BDF-4BD7-8EC4-B3E713EAABAA}"/>
              </a:ext>
            </a:extLst>
          </p:cNvPr>
          <p:cNvSpPr txBox="1"/>
          <p:nvPr/>
        </p:nvSpPr>
        <p:spPr>
          <a:xfrm>
            <a:off x="5919019" y="5874649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134E6-1AC9-4823-AA58-392AE00BBD2A}"/>
              </a:ext>
            </a:extLst>
          </p:cNvPr>
          <p:cNvSpPr txBox="1"/>
          <p:nvPr/>
        </p:nvSpPr>
        <p:spPr>
          <a:xfrm>
            <a:off x="6297316" y="5874648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E5E98-5A02-4C91-90F2-E212E8EF46BC}"/>
              </a:ext>
            </a:extLst>
          </p:cNvPr>
          <p:cNvSpPr txBox="1"/>
          <p:nvPr/>
        </p:nvSpPr>
        <p:spPr>
          <a:xfrm>
            <a:off x="6675613" y="587483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F2D59-4D90-49C5-82E7-1F2C3126FCDC}"/>
              </a:ext>
            </a:extLst>
          </p:cNvPr>
          <p:cNvSpPr txBox="1"/>
          <p:nvPr/>
        </p:nvSpPr>
        <p:spPr>
          <a:xfrm>
            <a:off x="7053910" y="5874647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63AEB-AC48-4B64-8858-A8918C031297}"/>
              </a:ext>
            </a:extLst>
          </p:cNvPr>
          <p:cNvSpPr txBox="1"/>
          <p:nvPr/>
        </p:nvSpPr>
        <p:spPr>
          <a:xfrm>
            <a:off x="7432207" y="5874647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AAB58-AA0A-406A-BE27-07515BC8D44D}"/>
              </a:ext>
            </a:extLst>
          </p:cNvPr>
          <p:cNvSpPr txBox="1"/>
          <p:nvPr/>
        </p:nvSpPr>
        <p:spPr>
          <a:xfrm>
            <a:off x="7832487" y="587464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377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6BDCD-0FFE-4C0E-8868-7024AC89F7D2}"/>
              </a:ext>
            </a:extLst>
          </p:cNvPr>
          <p:cNvSpPr txBox="1"/>
          <p:nvPr/>
        </p:nvSpPr>
        <p:spPr>
          <a:xfrm>
            <a:off x="258925" y="491231"/>
            <a:ext cx="11674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Объединение компьютеров в сеть. Сеть Интернет. Веб-страница, веб-сайт. Структура адресов веб-ресурсов. Браузер. Поисковые системы. Поиск информации по ключевым словам.  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IP-адреса узлов. Сетевое хранение данных.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001D6C-1708-4A83-9885-B28FF494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3" y="564988"/>
            <a:ext cx="586047" cy="360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C074214-FFA3-4265-80A0-90A9CAF86F35}"/>
              </a:ext>
            </a:extLst>
          </p:cNvPr>
          <p:cNvCxnSpPr/>
          <p:nvPr/>
        </p:nvCxnSpPr>
        <p:spPr>
          <a:xfrm>
            <a:off x="410445" y="2068820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DA3BD1-84D6-41EC-AA2E-B8B6E3325120}"/>
              </a:ext>
            </a:extLst>
          </p:cNvPr>
          <p:cNvSpPr txBox="1"/>
          <p:nvPr/>
        </p:nvSpPr>
        <p:spPr>
          <a:xfrm>
            <a:off x="258924" y="2076750"/>
            <a:ext cx="116749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языке запросов поискового сервера для обозначения логической операции «ИЛИ» используется символ «|», а для логической операции «И» – символ «&amp;». В таблице приведены запросы и количество найденных по ним страниц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некоторого сегмента сети Интернет.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813E70-3F5B-4642-8EBA-F152B6A4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49" y="3831122"/>
            <a:ext cx="6126776" cy="887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CD251E-47F4-48F6-B97E-A62AA315AD77}"/>
              </a:ext>
            </a:extLst>
          </p:cNvPr>
          <p:cNvSpPr txBox="1"/>
          <p:nvPr/>
        </p:nvSpPr>
        <p:spPr>
          <a:xfrm>
            <a:off x="258923" y="4672582"/>
            <a:ext cx="1167492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Какое количество страниц (в тысячах) будет найдено по запросу 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Динамо &amp; Спартак?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Считается, что все запросы выполняются практически одновременно, так что набор страниц, содержащих все искомые слова, не изменяется за время выполнения запросов.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21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F0B6-2D85-4D92-BAEA-087340304BA3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DC4E8-51DE-47CC-B98A-DFD10118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66" y="982774"/>
            <a:ext cx="10682138" cy="1546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802AA-9B9B-4167-89F4-414B2B2FBE50}"/>
              </a:ext>
            </a:extLst>
          </p:cNvPr>
          <p:cNvSpPr txBox="1"/>
          <p:nvPr/>
        </p:nvSpPr>
        <p:spPr>
          <a:xfrm>
            <a:off x="3641598" y="2672629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Динамо &amp; Спартак?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E7F2E0D-F67E-400D-9E11-9C4A1A08AAA8}"/>
              </a:ext>
            </a:extLst>
          </p:cNvPr>
          <p:cNvCxnSpPr/>
          <p:nvPr/>
        </p:nvCxnSpPr>
        <p:spPr>
          <a:xfrm>
            <a:off x="1846243" y="1581912"/>
            <a:ext cx="135415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E1CCFCB-4FBF-4279-8D3E-57489E036A91}"/>
              </a:ext>
            </a:extLst>
          </p:cNvPr>
          <p:cNvCxnSpPr/>
          <p:nvPr/>
        </p:nvCxnSpPr>
        <p:spPr>
          <a:xfrm>
            <a:off x="2684443" y="1962912"/>
            <a:ext cx="135415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9865345-CE6E-4AC7-BD35-53DFF8481F1E}"/>
              </a:ext>
            </a:extLst>
          </p:cNvPr>
          <p:cNvCxnSpPr/>
          <p:nvPr/>
        </p:nvCxnSpPr>
        <p:spPr>
          <a:xfrm>
            <a:off x="1872830" y="2334768"/>
            <a:ext cx="135415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D7D9D7-7966-4EE1-BCE6-B4D2032CCC1F}"/>
              </a:ext>
            </a:extLst>
          </p:cNvPr>
          <p:cNvCxnSpPr>
            <a:cxnSpLocks/>
          </p:cNvCxnSpPr>
          <p:nvPr/>
        </p:nvCxnSpPr>
        <p:spPr>
          <a:xfrm>
            <a:off x="5138078" y="2878978"/>
            <a:ext cx="148217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D8D5512A-6060-4C9D-8068-B9F8A995F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382350"/>
              </p:ext>
            </p:extLst>
          </p:nvPr>
        </p:nvGraphicFramePr>
        <p:xfrm>
          <a:off x="748608" y="3228366"/>
          <a:ext cx="4109186" cy="271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5108179" imgH="3375975" progId="">
                  <p:embed/>
                </p:oleObj>
              </mc:Choice>
              <mc:Fallback>
                <p:oleObj r:id="rId4" imgW="5108179" imgH="337597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608" y="3228366"/>
                        <a:ext cx="4109186" cy="271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6C7007-10E1-49E9-9359-E8FAC7D787A7}"/>
              </a:ext>
            </a:extLst>
          </p:cNvPr>
          <p:cNvSpPr txBox="1"/>
          <p:nvPr/>
        </p:nvSpPr>
        <p:spPr>
          <a:xfrm>
            <a:off x="1764792" y="58321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D0F63-D680-48B7-8C0D-00100848090F}"/>
              </a:ext>
            </a:extLst>
          </p:cNvPr>
          <p:cNvSpPr txBox="1"/>
          <p:nvPr/>
        </p:nvSpPr>
        <p:spPr>
          <a:xfrm>
            <a:off x="3457092" y="583213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FB902-E6C1-4BF4-B9CC-64F3C79437DD}"/>
              </a:ext>
            </a:extLst>
          </p:cNvPr>
          <p:cNvSpPr txBox="1"/>
          <p:nvPr/>
        </p:nvSpPr>
        <p:spPr>
          <a:xfrm>
            <a:off x="1503818" y="441722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B17C6-C8BF-4302-9867-0F10E4D6244B}"/>
              </a:ext>
            </a:extLst>
          </p:cNvPr>
          <p:cNvSpPr txBox="1"/>
          <p:nvPr/>
        </p:nvSpPr>
        <p:spPr>
          <a:xfrm>
            <a:off x="2618695" y="44172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020B83-EFE4-4E5B-BC40-BDC54632B98B}"/>
              </a:ext>
            </a:extLst>
          </p:cNvPr>
          <p:cNvSpPr txBox="1"/>
          <p:nvPr/>
        </p:nvSpPr>
        <p:spPr>
          <a:xfrm>
            <a:off x="3733572" y="44172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AFD03F-9CA5-41C0-A0C2-0D48A7BF8C4E}"/>
              </a:ext>
            </a:extLst>
          </p:cNvPr>
          <p:cNvSpPr txBox="1"/>
          <p:nvPr/>
        </p:nvSpPr>
        <p:spPr>
          <a:xfrm>
            <a:off x="7571695" y="135107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A+B+D=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CF9CC-723A-4CC6-9DF3-D0C0955BE6C5}"/>
              </a:ext>
            </a:extLst>
          </p:cNvPr>
          <p:cNvSpPr txBox="1"/>
          <p:nvPr/>
        </p:nvSpPr>
        <p:spPr>
          <a:xfrm>
            <a:off x="7948871" y="171938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A+B=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56FFE-D3E2-4D34-8280-15AF67FEAA9A}"/>
              </a:ext>
            </a:extLst>
          </p:cNvPr>
          <p:cNvSpPr txBox="1"/>
          <p:nvPr/>
        </p:nvSpPr>
        <p:spPr>
          <a:xfrm>
            <a:off x="8333922" y="208586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37F774-71D5-462E-A858-313410F0BAF4}"/>
              </a:ext>
            </a:extLst>
          </p:cNvPr>
          <p:cNvSpPr txBox="1"/>
          <p:nvPr/>
        </p:nvSpPr>
        <p:spPr>
          <a:xfrm>
            <a:off x="5634976" y="3846888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D=840-530=310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38CF4-4EC5-4127-A16C-D1885C9FE3AA}"/>
              </a:ext>
            </a:extLst>
          </p:cNvPr>
          <p:cNvSpPr txBox="1"/>
          <p:nvPr/>
        </p:nvSpPr>
        <p:spPr>
          <a:xfrm>
            <a:off x="5634976" y="4532588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СПАРТАК=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B+D=130+310=440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77A890-EDC2-41E3-8054-B2E7A6FC5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37" y="5944413"/>
            <a:ext cx="6791325" cy="438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15507A-B98D-40A1-A5DD-6091B90B8902}"/>
              </a:ext>
            </a:extLst>
          </p:cNvPr>
          <p:cNvSpPr txBox="1"/>
          <p:nvPr/>
        </p:nvSpPr>
        <p:spPr>
          <a:xfrm>
            <a:off x="5520017" y="5944413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A3921-3FC6-49F2-B499-830FDC3E426C}"/>
              </a:ext>
            </a:extLst>
          </p:cNvPr>
          <p:cNvSpPr txBox="1"/>
          <p:nvPr/>
        </p:nvSpPr>
        <p:spPr>
          <a:xfrm>
            <a:off x="5852493" y="5944413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D7DA6C-FDD6-432B-B9CE-F15A9AD7EACF}"/>
              </a:ext>
            </a:extLst>
          </p:cNvPr>
          <p:cNvSpPr txBox="1"/>
          <p:nvPr/>
        </p:nvSpPr>
        <p:spPr>
          <a:xfrm>
            <a:off x="6221497" y="594441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1F3A00-DDCF-4ECE-83D4-430E89751B12}"/>
              </a:ext>
            </a:extLst>
          </p:cNvPr>
          <p:cNvSpPr txBox="1"/>
          <p:nvPr/>
        </p:nvSpPr>
        <p:spPr>
          <a:xfrm>
            <a:off x="130302" y="452503"/>
            <a:ext cx="11903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2788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Граф. Вершина, ребро, путь. Ориентированные и неориентированные графы. Длина (вес) ребра. Весовая матрица графа. Длина пути между вершинами графа. Поиск оптимального пути в графе. Начальная вершина (источник) и конечная вершина (сток) в ориентированном графе. Вычисление количества путей в направленном ациклическом графе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8E83243-1D6D-4A1E-A599-3C7EB63AA390}"/>
              </a:ext>
            </a:extLst>
          </p:cNvPr>
          <p:cNvCxnSpPr/>
          <p:nvPr/>
        </p:nvCxnSpPr>
        <p:spPr>
          <a:xfrm>
            <a:off x="334296" y="2760827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FC642-B284-4BE9-AB07-D122C48E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" y="542353"/>
            <a:ext cx="606316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0ACE6-87D5-4D8A-905A-3508F81D4287}"/>
              </a:ext>
            </a:extLst>
          </p:cNvPr>
          <p:cNvSpPr txBox="1"/>
          <p:nvPr/>
        </p:nvSpPr>
        <p:spPr>
          <a:xfrm>
            <a:off x="130302" y="2864975"/>
            <a:ext cx="11820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– схема дорог, связывающих города A, B, C, D, E, F, G, H. </a:t>
            </a:r>
          </a:p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каждой дороге можно двигаться только в одном направлении, указанном стрелкой. Сколько существует различных путей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из города А в город H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72B323-C273-4506-AEC5-AFCA69491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91426"/>
            <a:ext cx="3721989" cy="20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0109B-47A0-418D-8285-AAB8274BC5AD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C0D87-D76F-4FC0-B6BB-AFBEBBF8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5" y="982774"/>
            <a:ext cx="8168558" cy="4580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DDA99-74A3-4C22-A526-CBB6ECD1D912}"/>
              </a:ext>
            </a:extLst>
          </p:cNvPr>
          <p:cNvSpPr txBox="1"/>
          <p:nvPr/>
        </p:nvSpPr>
        <p:spPr>
          <a:xfrm>
            <a:off x="4142232" y="98277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9D267-2DD4-438D-8E2F-76C97DD1596B}"/>
              </a:ext>
            </a:extLst>
          </p:cNvPr>
          <p:cNvSpPr txBox="1"/>
          <p:nvPr/>
        </p:nvSpPr>
        <p:spPr>
          <a:xfrm>
            <a:off x="4142232" y="541356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EC0FB-11F3-4E56-869F-27E514F57853}"/>
              </a:ext>
            </a:extLst>
          </p:cNvPr>
          <p:cNvSpPr txBox="1"/>
          <p:nvPr/>
        </p:nvSpPr>
        <p:spPr>
          <a:xfrm>
            <a:off x="5099304" y="232898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B75B9-DB66-46FD-9FE9-9EB28D661364}"/>
              </a:ext>
            </a:extLst>
          </p:cNvPr>
          <p:cNvSpPr txBox="1"/>
          <p:nvPr/>
        </p:nvSpPr>
        <p:spPr>
          <a:xfrm>
            <a:off x="6356705" y="98277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23A87-BE8A-4CC0-9604-2A97EC39E47C}"/>
              </a:ext>
            </a:extLst>
          </p:cNvPr>
          <p:cNvSpPr txBox="1"/>
          <p:nvPr/>
        </p:nvSpPr>
        <p:spPr>
          <a:xfrm>
            <a:off x="6637121" y="541356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302FB-E53A-4BF1-8227-F202B248B5BA}"/>
              </a:ext>
            </a:extLst>
          </p:cNvPr>
          <p:cNvSpPr txBox="1"/>
          <p:nvPr/>
        </p:nvSpPr>
        <p:spPr>
          <a:xfrm>
            <a:off x="8462873" y="98277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A70A1-4A66-494E-921E-8B7F5320892F}"/>
              </a:ext>
            </a:extLst>
          </p:cNvPr>
          <p:cNvSpPr txBox="1"/>
          <p:nvPr/>
        </p:nvSpPr>
        <p:spPr>
          <a:xfrm>
            <a:off x="10280823" y="29673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E5F76-1064-4EA7-ABBE-ED3769ED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04" y="5875224"/>
            <a:ext cx="6962775" cy="514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FEAB59-570A-4788-9521-ADF70A962D3D}"/>
              </a:ext>
            </a:extLst>
          </p:cNvPr>
          <p:cNvSpPr txBox="1"/>
          <p:nvPr/>
        </p:nvSpPr>
        <p:spPr>
          <a:xfrm>
            <a:off x="5516887" y="590156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460AD-0D60-4419-93BB-8724BEB82AAD}"/>
              </a:ext>
            </a:extLst>
          </p:cNvPr>
          <p:cNvSpPr txBox="1"/>
          <p:nvPr/>
        </p:nvSpPr>
        <p:spPr>
          <a:xfrm>
            <a:off x="5870848" y="5914737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3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B59354-8736-4D5F-9621-080F440BDE20}"/>
              </a:ext>
            </a:extLst>
          </p:cNvPr>
          <p:cNvSpPr txBox="1"/>
          <p:nvPr/>
        </p:nvSpPr>
        <p:spPr>
          <a:xfrm>
            <a:off x="313182" y="594789"/>
            <a:ext cx="116654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2788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Двоичная система счисления. Перевод целых чисел в пределах от 0 до 1024 в двоичную систему счисления. Восьмеричная система счисления. Перевод чисел из восьмеричной системы в двоичную и десятичную системы и обратно. Шестнадцатеричная система счисления. Перевод чисел из шестнадцатеричной системы в двоичную, восьмеричную и десятичную системы и обратно. Арифметические операции в двоичной системе счисления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C1B5CF4-CE5A-4115-B14C-1F48DFAE65CA}"/>
              </a:ext>
            </a:extLst>
          </p:cNvPr>
          <p:cNvCxnSpPr/>
          <p:nvPr/>
        </p:nvCxnSpPr>
        <p:spPr>
          <a:xfrm>
            <a:off x="334296" y="3652725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4260E-3689-40CF-BC0F-D9CFD470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1" y="684276"/>
            <a:ext cx="597857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216D46-0EA4-426A-B084-9AD9A2F0DB06}"/>
              </a:ext>
            </a:extLst>
          </p:cNvPr>
          <p:cNvSpPr txBox="1"/>
          <p:nvPr/>
        </p:nvSpPr>
        <p:spPr>
          <a:xfrm>
            <a:off x="313182" y="3866126"/>
            <a:ext cx="9160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27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Вычислите значение арифметического выражения: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1B55E9-1D73-46EC-BA8E-68A97F26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27" y="4382655"/>
            <a:ext cx="3371850" cy="371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61CDBB-A664-4C1D-97F5-E980CE910AEE}"/>
              </a:ext>
            </a:extLst>
          </p:cNvPr>
          <p:cNvSpPr txBox="1"/>
          <p:nvPr/>
        </p:nvSpPr>
        <p:spPr>
          <a:xfrm>
            <a:off x="334296" y="4808994"/>
            <a:ext cx="11523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278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ответе запишите десятичное число. Основание системы счисления указывать не нужно. </a:t>
            </a:r>
          </a:p>
        </p:txBody>
      </p:sp>
    </p:spTree>
    <p:extLst>
      <p:ext uri="{BB962C8B-B14F-4D97-AF65-F5344CB8AC3E}">
        <p14:creationId xmlns:p14="http://schemas.microsoft.com/office/powerpoint/2010/main" val="358424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5F089-2F5D-488E-9C86-A4BD290D7F6B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CE88D-4FA3-4AB5-8BD1-0EA923178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118247"/>
            <a:ext cx="3371850" cy="371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987ED-51E2-48F4-A4B1-CD38A68BA5EF}"/>
                  </a:ext>
                </a:extLst>
              </p:cNvPr>
              <p:cNvSpPr txBox="1"/>
              <p:nvPr/>
            </p:nvSpPr>
            <p:spPr>
              <a:xfrm>
                <a:off x="86117" y="1773936"/>
                <a:ext cx="12019765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110111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=32+16+0+4+2+1=55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987ED-51E2-48F4-A4B1-CD38A68BA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" y="1773936"/>
                <a:ext cx="12019765" cy="373500"/>
              </a:xfrm>
              <a:prstGeom prst="rect">
                <a:avLst/>
              </a:prstGeom>
              <a:blipFill>
                <a:blip r:embed="rId3"/>
                <a:stretch>
                  <a:fillRect l="-101" r="-203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11C35-000B-4B1A-AB44-FD13BB7AC05A}"/>
                  </a:ext>
                </a:extLst>
              </p:cNvPr>
              <p:cNvSpPr txBox="1"/>
              <p:nvPr/>
            </p:nvSpPr>
            <p:spPr>
              <a:xfrm>
                <a:off x="86117" y="2533846"/>
                <a:ext cx="88040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1101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=512+64+0+1=577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11C35-000B-4B1A-AB44-FD13BB7AC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" y="2533846"/>
                <a:ext cx="8804013" cy="369332"/>
              </a:xfrm>
              <a:prstGeom prst="rect">
                <a:avLst/>
              </a:prstGeom>
              <a:blipFill>
                <a:blip r:embed="rId4"/>
                <a:stretch>
                  <a:fillRect l="-346" t="-1667" r="-554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DFAA4-0658-4D42-9E44-F6CDDFD9F5BD}"/>
                  </a:ext>
                </a:extLst>
              </p:cNvPr>
              <p:cNvSpPr txBox="1"/>
              <p:nvPr/>
            </p:nvSpPr>
            <p:spPr>
              <a:xfrm>
                <a:off x="86117" y="3339758"/>
                <a:ext cx="75359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=256+16+1=272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DFAA4-0658-4D42-9E44-F6CDDFD9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" y="3339758"/>
                <a:ext cx="7535974" cy="369332"/>
              </a:xfrm>
              <a:prstGeom prst="rect">
                <a:avLst/>
              </a:prstGeom>
              <a:blipFill>
                <a:blip r:embed="rId5"/>
                <a:stretch>
                  <a:fillRect l="-405" r="-647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E93-9D8D-4D3B-8193-86D55E48FC3F}"/>
                  </a:ext>
                </a:extLst>
              </p:cNvPr>
              <p:cNvSpPr txBox="1"/>
              <p:nvPr/>
            </p:nvSpPr>
            <p:spPr>
              <a:xfrm>
                <a:off x="186814" y="4212918"/>
                <a:ext cx="307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+577+272=904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E93-9D8D-4D3B-8193-86D55E48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4" y="4212918"/>
                <a:ext cx="3070328" cy="369332"/>
              </a:xfrm>
              <a:prstGeom prst="rect">
                <a:avLst/>
              </a:prstGeom>
              <a:blipFill>
                <a:blip r:embed="rId6"/>
                <a:stretch>
                  <a:fillRect l="-2187" r="-218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AF3F7-6E85-4E89-8ADC-870147D9B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632" y="5911786"/>
            <a:ext cx="6953250" cy="447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B2530-DAE9-47FF-B4D5-56DF6F9F4D7A}"/>
              </a:ext>
            </a:extLst>
          </p:cNvPr>
          <p:cNvSpPr txBox="1"/>
          <p:nvPr/>
        </p:nvSpPr>
        <p:spPr>
          <a:xfrm>
            <a:off x="5946450" y="591178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0C1E7-6CA4-4B9D-90CA-6A37291FBF80}"/>
              </a:ext>
            </a:extLst>
          </p:cNvPr>
          <p:cNvSpPr txBox="1"/>
          <p:nvPr/>
        </p:nvSpPr>
        <p:spPr>
          <a:xfrm>
            <a:off x="5592489" y="591178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89836-F444-4BF6-A925-75F3697DF031}"/>
              </a:ext>
            </a:extLst>
          </p:cNvPr>
          <p:cNvSpPr txBox="1"/>
          <p:nvPr/>
        </p:nvSpPr>
        <p:spPr>
          <a:xfrm>
            <a:off x="6328043" y="591178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624886-ACBD-4616-A5DE-A6AEFE92B534}"/>
              </a:ext>
            </a:extLst>
          </p:cNvPr>
          <p:cNvSpPr txBox="1"/>
          <p:nvPr/>
        </p:nvSpPr>
        <p:spPr>
          <a:xfrm>
            <a:off x="145161" y="419946"/>
            <a:ext cx="11702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Всего заданий – 16;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 них  по типу заданий: с кратким ответом – 12,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 развёрнутым ответом – 4.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уровню сложности: Б – 10; П – 3; В – 3.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Максимальный первичный балл за работу – 21.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Общее время выполнения работы – 2 часа 30 минут (150 мин.).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2064E-D855-40EA-844B-992560FFFFA0}"/>
              </a:ext>
            </a:extLst>
          </p:cNvPr>
          <p:cNvSpPr txBox="1"/>
          <p:nvPr/>
        </p:nvSpPr>
        <p:spPr>
          <a:xfrm>
            <a:off x="145161" y="2831051"/>
            <a:ext cx="118060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Задания с кратким ответом (1–12) оцениваются по 1 баллу за каждое.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Задания с развёрнутым ответом (13, 15 и 16) оцениваются от 0 до 2 баллов.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Задание 14 — от 0 до 3 баллов. Ответы на эти задания проверяются и оцениваются экспертами предметной комиссии. </a:t>
            </a:r>
          </a:p>
        </p:txBody>
      </p:sp>
    </p:spTree>
    <p:extLst>
      <p:ext uri="{BB962C8B-B14F-4D97-AF65-F5344CB8AC3E}">
        <p14:creationId xmlns:p14="http://schemas.microsoft.com/office/powerpoint/2010/main" val="32000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AFC1B9-D43B-44A5-8FEA-D501D3D5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2" y="841081"/>
            <a:ext cx="10432542" cy="5629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A2892C-6D7C-42BB-B08C-25B4C007863E}"/>
              </a:ext>
            </a:extLst>
          </p:cNvPr>
          <p:cNvSpPr txBox="1"/>
          <p:nvPr/>
        </p:nvSpPr>
        <p:spPr>
          <a:xfrm>
            <a:off x="1078992" y="379416"/>
            <a:ext cx="10432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Статистический анализ выполнения заданий КИМ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59434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94D7F0-06CD-4AD0-85E7-9ECB59305749}"/>
              </a:ext>
            </a:extLst>
          </p:cNvPr>
          <p:cNvSpPr txBox="1"/>
          <p:nvPr/>
        </p:nvSpPr>
        <p:spPr>
          <a:xfrm>
            <a:off x="185166" y="595021"/>
            <a:ext cx="1183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Баллы ОГЭ: информатика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Максимальное количество баллов на экзамене по информатике — 21.</a:t>
            </a: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Таблица пересчета баллов ОГЭ по информатике в школьную оценку.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AE7CF-593E-4DB7-B543-164E1EAC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28" y="2295144"/>
            <a:ext cx="9972141" cy="39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C0700E-7E45-4BF1-B902-9A7283D8F6A2}"/>
              </a:ext>
            </a:extLst>
          </p:cNvPr>
          <p:cNvSpPr txBox="1"/>
          <p:nvPr/>
        </p:nvSpPr>
        <p:spPr>
          <a:xfrm>
            <a:off x="245805" y="510881"/>
            <a:ext cx="117397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Информационный объём данных. Бит - минимальная единица количества информации - двоичный разряд. Единицы измерения информационного объёма данных. Бит, байт, килобайт, мегабайт, гигабайт.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67BBEF-4688-4004-80B1-E8B9D031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2" y="579705"/>
            <a:ext cx="578824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44D9E-E911-4E97-A005-B83280171460}"/>
              </a:ext>
            </a:extLst>
          </p:cNvPr>
          <p:cNvSpPr txBox="1"/>
          <p:nvPr/>
        </p:nvSpPr>
        <p:spPr>
          <a:xfrm>
            <a:off x="245804" y="2285091"/>
            <a:ext cx="11739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одной из кодировок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каждый символ кодируется 16 битами.  Ученик написал текст (в нём нет лишних пробелов): 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«Мои любимые герои мультфильмов: Шрек,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Пумба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Маугли, Рататуй, 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Пиноккио, Винни-Пух, Белоснежка,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Малефисента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Человек-паук, Конёк-Горбунок». 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Ученик удалил из списка имя героя одного мультфильма, а также лишние запятую и пробел – два пробела не должны идти подряд.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этом размер нового предложения в данной кодировке оказался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12 байт меньше, чем размер исходного предложения. Напишите в ответе удалённое имя героя мультфильма.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3EEF60-6335-45E1-AB7B-40D1E67EAD69}"/>
              </a:ext>
            </a:extLst>
          </p:cNvPr>
          <p:cNvCxnSpPr/>
          <p:nvPr/>
        </p:nvCxnSpPr>
        <p:spPr>
          <a:xfrm>
            <a:off x="363792" y="2080541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9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B8482-EB08-4FEA-A7DB-344F8EE19046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0DC51-E900-448A-B824-7D0C925FBF8E}"/>
              </a:ext>
            </a:extLst>
          </p:cNvPr>
          <p:cNvSpPr txBox="1"/>
          <p:nvPr/>
        </p:nvSpPr>
        <p:spPr>
          <a:xfrm>
            <a:off x="186814" y="1102513"/>
            <a:ext cx="7187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одной из кодировок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каждый символ кодируется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16 битами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2B0F1-5F04-412B-AAD5-91C53FEA10A7}"/>
              </a:ext>
            </a:extLst>
          </p:cNvPr>
          <p:cNvSpPr txBox="1"/>
          <p:nvPr/>
        </p:nvSpPr>
        <p:spPr>
          <a:xfrm>
            <a:off x="8268930" y="1471845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бит = 2 байта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1B1E6-3178-45AB-831D-A84101576C15}"/>
              </a:ext>
            </a:extLst>
          </p:cNvPr>
          <p:cNvSpPr txBox="1"/>
          <p:nvPr/>
        </p:nvSpPr>
        <p:spPr>
          <a:xfrm>
            <a:off x="186814" y="245037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…на 12 байт меньше,…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A7CCC-C04B-4A3A-AD6B-172EE2A2A94E}"/>
              </a:ext>
            </a:extLst>
          </p:cNvPr>
          <p:cNvSpPr txBox="1"/>
          <p:nvPr/>
        </p:nvSpPr>
        <p:spPr>
          <a:xfrm>
            <a:off x="8268930" y="2450378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: 2 = 6 символов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8434A-0EDA-4DA3-9F46-AA00CE406DD3}"/>
              </a:ext>
            </a:extLst>
          </p:cNvPr>
          <p:cNvSpPr txBox="1"/>
          <p:nvPr/>
        </p:nvSpPr>
        <p:spPr>
          <a:xfrm>
            <a:off x="186813" y="3428913"/>
            <a:ext cx="7187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…а также лишние запятую и пробел…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A9EC9-3C7C-4AE4-B952-293920C12666}"/>
              </a:ext>
            </a:extLst>
          </p:cNvPr>
          <p:cNvSpPr txBox="1"/>
          <p:nvPr/>
        </p:nvSpPr>
        <p:spPr>
          <a:xfrm>
            <a:off x="8268930" y="3428911"/>
            <a:ext cx="368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6 - 2 = 4 символа в слове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30D11-0D75-4180-A978-8FF3EAD957A7}"/>
              </a:ext>
            </a:extLst>
          </p:cNvPr>
          <p:cNvSpPr txBox="1"/>
          <p:nvPr/>
        </p:nvSpPr>
        <p:spPr>
          <a:xfrm>
            <a:off x="297424" y="4670774"/>
            <a:ext cx="7076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4. 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Шрек,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Пумба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Маугли, Рататуй,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Пиноккио, Винни-Пух, Белоснежка,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Малефисента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Человек-паук, Конёк-Горбунок.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80C133-773C-4FFF-8507-EB952F23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864" y="6011834"/>
            <a:ext cx="6810375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5A9342-DA57-4B48-BFB5-4A0BBFD78A3C}"/>
              </a:ext>
            </a:extLst>
          </p:cNvPr>
          <p:cNvSpPr txBox="1"/>
          <p:nvPr/>
        </p:nvSpPr>
        <p:spPr>
          <a:xfrm>
            <a:off x="5515897" y="6007369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C7B09-7685-4E3C-B271-0785F7CCD908}"/>
              </a:ext>
            </a:extLst>
          </p:cNvPr>
          <p:cNvSpPr txBox="1"/>
          <p:nvPr/>
        </p:nvSpPr>
        <p:spPr>
          <a:xfrm>
            <a:off x="5869858" y="6014066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C7B9E8-042E-4B47-9182-C3364AFB35F8}"/>
              </a:ext>
            </a:extLst>
          </p:cNvPr>
          <p:cNvSpPr txBox="1"/>
          <p:nvPr/>
        </p:nvSpPr>
        <p:spPr>
          <a:xfrm>
            <a:off x="6282814" y="6005137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E4C752-847D-4BC5-A874-0F6417D2CDA7}"/>
              </a:ext>
            </a:extLst>
          </p:cNvPr>
          <p:cNvSpPr txBox="1"/>
          <p:nvPr/>
        </p:nvSpPr>
        <p:spPr>
          <a:xfrm>
            <a:off x="6649832" y="5989345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77078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BE8EF-E297-43C6-8DD3-E1001E3283F1}"/>
              </a:ext>
            </a:extLst>
          </p:cNvPr>
          <p:cNvSpPr txBox="1"/>
          <p:nvPr/>
        </p:nvSpPr>
        <p:spPr>
          <a:xfrm>
            <a:off x="216310" y="566678"/>
            <a:ext cx="118282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Символ. Алфавит. Мощность алфавита. Двоичный алфавит. Количество всевозможных слов (кодовых комбинаций) фиксированной длины в двоичном алфавите. Преобразование любого алфавита к двоичному. Количество различных слов фиксированной длины в алфавите определённой мощности. Кодирование символов одного алфавита с помощью кодовых слов в другом алфавите, кодовая таблица, декодирование. Кодирование текстов. Равномерный код. Неравномерный код. Кодировка ASCII. Восьмибитные кодировки. Понятие о кодировках UNICODE. Декодирование сообщений с использованием равномерного и неравномерного кода. Информационный объём текста.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1B1C633-A6C1-4DDB-8798-51B87215616A}"/>
              </a:ext>
            </a:extLst>
          </p:cNvPr>
          <p:cNvCxnSpPr/>
          <p:nvPr/>
        </p:nvCxnSpPr>
        <p:spPr>
          <a:xfrm>
            <a:off x="334296" y="5217031"/>
            <a:ext cx="11523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97B97-8B5E-43D7-9D86-2C1AFACA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" y="613381"/>
            <a:ext cx="60244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FBADA-0CBA-47E8-8487-8D46B9ACFFBF}"/>
              </a:ext>
            </a:extLst>
          </p:cNvPr>
          <p:cNvSpPr txBox="1"/>
          <p:nvPr/>
        </p:nvSpPr>
        <p:spPr>
          <a:xfrm>
            <a:off x="334295" y="621579"/>
            <a:ext cx="8190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Разведчик передал в штаб радиограмму: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C1E3C-8A7E-4E99-B580-AAF438ED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92" y="1236252"/>
            <a:ext cx="5271916" cy="4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F3167E-A0F5-4DDA-BDB0-E4A84583669B}"/>
              </a:ext>
            </a:extLst>
          </p:cNvPr>
          <p:cNvSpPr txBox="1"/>
          <p:nvPr/>
        </p:nvSpPr>
        <p:spPr>
          <a:xfrm>
            <a:off x="334295" y="1850925"/>
            <a:ext cx="11651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передаче радиограммы было потеряно разбиение на буквы, но известно, что в ней использовались только следующие буквы.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F102E-CDD3-4396-8F98-5BE7B498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36" y="2834930"/>
            <a:ext cx="6190383" cy="933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F92A64-DB02-45E0-96B7-BD42246F9B16}"/>
              </a:ext>
            </a:extLst>
          </p:cNvPr>
          <p:cNvSpPr txBox="1"/>
          <p:nvPr/>
        </p:nvSpPr>
        <p:spPr>
          <a:xfrm>
            <a:off x="334295" y="4158873"/>
            <a:ext cx="11572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текст радиограммы.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ответе запишите получившееся слово (набор букв). </a:t>
            </a:r>
          </a:p>
        </p:txBody>
      </p:sp>
    </p:spTree>
    <p:extLst>
      <p:ext uri="{BB962C8B-B14F-4D97-AF65-F5344CB8AC3E}">
        <p14:creationId xmlns:p14="http://schemas.microsoft.com/office/powerpoint/2010/main" val="1512539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1960</Words>
  <Application>Microsoft Office PowerPoint</Application>
  <PresentationFormat>Широкоэкранный</PresentationFormat>
  <Paragraphs>229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45</cp:revision>
  <dcterms:created xsi:type="dcterms:W3CDTF">2025-09-16T04:44:17Z</dcterms:created>
  <dcterms:modified xsi:type="dcterms:W3CDTF">2025-09-16T12:01:31Z</dcterms:modified>
</cp:coreProperties>
</file>