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7" r:id="rId2"/>
    <p:sldId id="34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269" r:id="rId78"/>
    <p:sldId id="279" r:id="rId79"/>
    <p:sldId id="300" r:id="rId80"/>
    <p:sldId id="315" r:id="rId81"/>
    <p:sldId id="331" r:id="rId8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1-4261-8344-839BC8784A38}"/>
            </c:ext>
          </c:extLst>
        </c:ser>
        <c:ser>
          <c:idx val="1"/>
          <c:order val="1"/>
          <c:tx>
            <c:strRef>
              <c:f>Лист1!$G$2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1-4261-8344-839BC8784A38}"/>
            </c:ext>
          </c:extLst>
        </c:ser>
        <c:ser>
          <c:idx val="2"/>
          <c:order val="2"/>
          <c:tx>
            <c:strRef>
              <c:f>Лист1!$H$2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1-4261-8344-839BC8784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504496"/>
        <c:axId val="295509200"/>
      </c:barChart>
      <c:catAx>
        <c:axId val="295504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509200"/>
        <c:crosses val="autoZero"/>
        <c:auto val="1"/>
        <c:lblAlgn val="ctr"/>
        <c:lblOffset val="100"/>
        <c:noMultiLvlLbl val="0"/>
      </c:catAx>
      <c:valAx>
        <c:axId val="29550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50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>
                  <a:alpha val="9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544-4133-BBB9-FED35BA72BA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544-4133-BBB9-FED35BA72BAC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544-4133-BBB9-FED35BA72BAC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44-4133-BBB9-FED35BA72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841421494635822E-2"/>
          <c:y val="4.181364080749389E-2"/>
          <c:w val="0.8996521245625283"/>
          <c:h val="0.777488677158968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D4935">
                <a:alpha val="95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Саша</c:v>
                </c:pt>
                <c:pt idx="1">
                  <c:v>Таня</c:v>
                </c:pt>
                <c:pt idx="2">
                  <c:v>Ира</c:v>
                </c:pt>
                <c:pt idx="3">
                  <c:v>Игорь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0-4E3D-B12C-8F6F9969D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928536"/>
        <c:axId val="336929712"/>
        <c:axId val="0"/>
      </c:bar3DChart>
      <c:catAx>
        <c:axId val="336928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6929712"/>
        <c:crosses val="autoZero"/>
        <c:auto val="1"/>
        <c:lblAlgn val="ctr"/>
        <c:lblOffset val="100"/>
        <c:noMultiLvlLbl val="0"/>
      </c:catAx>
      <c:valAx>
        <c:axId val="336929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692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40F0D-0125-4516-AA22-3F873E94D084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C199-9E9C-47FA-90D2-1F7759AFC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2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2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6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75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6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0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0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5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6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90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4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43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21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90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51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22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80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25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2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70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99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2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81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03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0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2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15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3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8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7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1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5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7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6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39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4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4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68" y="2628782"/>
            <a:ext cx="5856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4800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Моделирование и формализация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07" y="1758864"/>
            <a:ext cx="3840000" cy="33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Художественный стиль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8366" y="1308051"/>
            <a:ext cx="11220463" cy="193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spcAft>
                <a:spcPts val="800"/>
              </a:spcAft>
            </a:pPr>
            <a:r>
              <a:rPr lang="ru-RU" sz="1867" dirty="0">
                <a:solidFill>
                  <a:prstClr val="black"/>
                </a:solidFill>
              </a:rPr>
              <a:t>Какая прекрасная пора — зима! Закружило, завьюжило. Морозы сковали водоёмы. Застыли </a:t>
            </a:r>
          </a:p>
          <a:p>
            <a:pPr defTabSz="914377">
              <a:spcAft>
                <a:spcPts val="800"/>
              </a:spcAft>
            </a:pPr>
            <a:r>
              <a:rPr lang="ru-RU" sz="1867" dirty="0">
                <a:solidFill>
                  <a:prstClr val="black"/>
                </a:solidFill>
              </a:rPr>
              <a:t>берёзы в белоснежной бахроме, поблёскивают мохнатые шапки на соснах, искрятся </a:t>
            </a:r>
          </a:p>
          <a:p>
            <a:pPr defTabSz="914377">
              <a:spcAft>
                <a:spcPts val="800"/>
              </a:spcAft>
            </a:pPr>
            <a:r>
              <a:rPr lang="ru-RU" sz="1867" dirty="0">
                <a:solidFill>
                  <a:prstClr val="black"/>
                </a:solidFill>
              </a:rPr>
              <a:t>припорошённые снегом шишки на ветвях елей. Кругом студёная тишь. Кусается морозный </a:t>
            </a:r>
          </a:p>
          <a:p>
            <a:pPr defTabSz="914377">
              <a:spcAft>
                <a:spcPts val="800"/>
              </a:spcAft>
            </a:pPr>
            <a:r>
              <a:rPr lang="ru-RU" sz="1867" dirty="0">
                <a:solidFill>
                  <a:prstClr val="black"/>
                </a:solidFill>
              </a:rPr>
              <a:t>воздух. Снежный покров надёжно укрыл землю. Выходишь из елового сумрака — дух </a:t>
            </a:r>
          </a:p>
          <a:p>
            <a:pPr defTabSz="914377">
              <a:spcAft>
                <a:spcPts val="800"/>
              </a:spcAft>
            </a:pPr>
            <a:r>
              <a:rPr lang="ru-RU" sz="1867" dirty="0">
                <a:solidFill>
                  <a:prstClr val="black"/>
                </a:solidFill>
              </a:rPr>
              <a:t>захватывает: такое сияние снега, неба, солнца! Просто чудо!</a:t>
            </a:r>
          </a:p>
        </p:txBody>
      </p:sp>
      <p:pic>
        <p:nvPicPr>
          <p:cNvPr id="3074" name="Picture 2" descr="D:\projects\информатика\Удавихина\доп материалы\уроки 9 класс\03\winter_snow_ate_trees_shrubs_sky_clouds_ultra_3840x2160_hd-wallpaper-411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67" y="3407957"/>
            <a:ext cx="5220339" cy="29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167" y="1308052"/>
            <a:ext cx="11205661" cy="1918473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8064626" y="3287059"/>
            <a:ext cx="374151" cy="1111624"/>
          </a:xfrm>
          <a:prstGeom prst="straightConnector1">
            <a:avLst/>
          </a:prstGeom>
          <a:ln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35185" y="4398684"/>
            <a:ext cx="53784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Автор передает свои эмоции и чувства.</a:t>
            </a:r>
          </a:p>
        </p:txBody>
      </p:sp>
    </p:spTree>
    <p:extLst>
      <p:ext uri="{BB962C8B-B14F-4D97-AF65-F5344CB8AC3E}">
        <p14:creationId xmlns:p14="http://schemas.microsoft.com/office/powerpoint/2010/main" val="35507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Художественный стиль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368" y="2214793"/>
            <a:ext cx="5617633" cy="280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Ты красива, как фотомодель!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Ты покраснела как рак!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Ты ленивый словно тюлень!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По небу плыли белые, как сахарная вата, облака.  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Этот холм будто дворец, возведённый самой природой.</a:t>
            </a:r>
          </a:p>
        </p:txBody>
      </p:sp>
      <p:pic>
        <p:nvPicPr>
          <p:cNvPr id="11" name="Picture 2" descr="D:\projects\русский язык\Кисель Елена\Рабочая зона\картинки\разное\119 девочка в школьной форм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74" y="1812004"/>
            <a:ext cx="1177260" cy="34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rojects\русский язык\Кисель Елена\Рабочая зона\картинки\свалка\balance-clipart-balance_41848_l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1" b="89760" l="6348" r="94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721" y="3403447"/>
            <a:ext cx="5953912" cy="38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projects\русский язык\Кисель Елена\Рабочая зона\картинки\свалка\france_fashion_model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96"/>
          <a:stretch/>
        </p:blipFill>
        <p:spPr bwMode="auto">
          <a:xfrm>
            <a:off x="9738870" y="1283360"/>
            <a:ext cx="1519265" cy="3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rojects\русский язык\Кисель Елена\Рабочая зона\картинки\свалка\balance-clipart-balance_41848_l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1" b="89760" l="6348" r="94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606" y="3455331"/>
            <a:ext cx="5754236" cy="37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rojects\русский язык\Кисель Елена\Рабочая зона\картинки\разное\120 второй мальчик в форме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9023">
            <a:off x="6677551" y="1692647"/>
            <a:ext cx="1337232" cy="36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rojects\русский язык\Кисель Елена\Рабочая зона\картинки\свалка\item_252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800" y1="67066" x2="18800" y2="75749"/>
                        <a14:foregroundMark x1="50200" y1="71257" x2="56600" y2="78743"/>
                        <a14:foregroundMark x1="74400" y1="71856" x2="81000" y2="7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454" y="3557677"/>
            <a:ext cx="3147964" cy="21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8367" y="1767143"/>
            <a:ext cx="5378451" cy="3581067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992239" y="3138792"/>
            <a:ext cx="1828795" cy="0"/>
          </a:xfrm>
          <a:prstGeom prst="straightConnector1">
            <a:avLst/>
          </a:prstGeom>
          <a:ln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05370" y="2913089"/>
            <a:ext cx="260426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27910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Художественный стиль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23766" y="3021657"/>
            <a:ext cx="7589868" cy="161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Боязнь потери к темной стороне привести может.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Решать сам буду, кого в обучение брать.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Если раз ступишь на темную тропу, навсегда она твою судьбу определит.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62" y="1513318"/>
            <a:ext cx="112204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Инверсия </a:t>
            </a:r>
            <a:r>
              <a:rPr lang="ru-RU" sz="2133" dirty="0">
                <a:solidFill>
                  <a:prstClr val="black"/>
                </a:solidFill>
              </a:rPr>
              <a:t>— это использование обратного порядка слов для усиления тех или иных фрагментов и придания словам особой стилистической окраски.</a:t>
            </a:r>
          </a:p>
        </p:txBody>
      </p:sp>
      <p:pic>
        <p:nvPicPr>
          <p:cNvPr id="4098" name="Picture 2" descr="D:\projects\информатика\Удавихина\доп материалы\уроки 9 класс\03\14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16" y="2754266"/>
            <a:ext cx="3600201" cy="3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Словесные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8362" y="1513318"/>
            <a:ext cx="112204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Словесные модели </a:t>
            </a:r>
            <a:r>
              <a:rPr lang="ru-RU" sz="2133" dirty="0">
                <a:solidFill>
                  <a:prstClr val="black"/>
                </a:solidFill>
              </a:rPr>
              <a:t>— это описания предметов, явлений, событий, процессов на естественных языках.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357" y="3370730"/>
            <a:ext cx="11220467" cy="171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800"/>
              </a:spcAft>
            </a:pPr>
            <a:r>
              <a:rPr lang="ru-RU" sz="2133" u="sng" dirty="0">
                <a:solidFill>
                  <a:prstClr val="black"/>
                </a:solidFill>
              </a:rPr>
              <a:t>Черты естественного языка: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многозначность – почти все слова имеют не одно, а несколько значений;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использование слов в прямом и переносном смысле;</a:t>
            </a:r>
          </a:p>
          <a:p>
            <a:pPr marL="380990" indent="-380990" defTabSz="914377">
              <a:spcAft>
                <a:spcPts val="8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использование синонимов, омонимов и т. д.</a:t>
            </a:r>
          </a:p>
        </p:txBody>
      </p:sp>
    </p:spTree>
    <p:extLst>
      <p:ext uri="{BB962C8B-B14F-4D97-AF65-F5344CB8AC3E}">
        <p14:creationId xmlns:p14="http://schemas.microsoft.com/office/powerpoint/2010/main" val="21193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Математические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366" y="1384302"/>
            <a:ext cx="1123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Математический язык</a:t>
            </a:r>
            <a:r>
              <a:rPr lang="ru-RU" sz="2400" dirty="0">
                <a:solidFill>
                  <a:prstClr val="black"/>
                </a:solidFill>
              </a:rPr>
              <a:t> является основным языком </a:t>
            </a:r>
            <a:r>
              <a:rPr lang="ru-RU" sz="2400" u="sng" dirty="0">
                <a:solidFill>
                  <a:prstClr val="black"/>
                </a:solidFill>
              </a:rPr>
              <a:t>математического моделирования.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366" y="2485346"/>
            <a:ext cx="112056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Математическая модель </a:t>
            </a:r>
            <a:r>
              <a:rPr lang="ru-RU" sz="2133" dirty="0">
                <a:solidFill>
                  <a:prstClr val="black"/>
                </a:solidFill>
              </a:rPr>
              <a:t>— это информационная модель, которая построена с использованием математических понятий и формул.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99793" y="5019303"/>
                <a:ext cx="1889555" cy="77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45" y="3764477"/>
                <a:ext cx="1466492" cy="6013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472237" y="3839242"/>
            <a:ext cx="32334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Алгебраический язык</a:t>
            </a:r>
            <a:endParaRPr lang="ru-RU" sz="2133" u="sng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982" y="3836220"/>
            <a:ext cx="32334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Геометрический язык</a:t>
            </a:r>
            <a:endParaRPr lang="ru-RU" sz="2133" u="sng" dirty="0">
              <a:solidFill>
                <a:prstClr val="black"/>
              </a:solidFill>
            </a:endParaRPr>
          </a:p>
        </p:txBody>
      </p:sp>
      <p:pic>
        <p:nvPicPr>
          <p:cNvPr id="24" name="Picture 2" descr="D:\projects\информатика\Удавихина\доп материалы\уроки 9 класс\02\12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50" y="4188810"/>
            <a:ext cx="2462745" cy="24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Требования к математическим моделям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81881" y="2227753"/>
            <a:ext cx="286487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400" dirty="0">
                <a:solidFill>
                  <a:prstClr val="black"/>
                </a:solidFill>
              </a:rPr>
              <a:t>Универсальность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1167" y="1487977"/>
            <a:ext cx="695920" cy="69592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3939" y="2667894"/>
            <a:ext cx="56729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667"/>
              </a:lnSpc>
              <a:spcAft>
                <a:spcPts val="2400"/>
              </a:spcAft>
            </a:pPr>
            <a:r>
              <a:rPr lang="ru-RU" dirty="0">
                <a:solidFill>
                  <a:prstClr val="black"/>
                </a:solidFill>
              </a:rPr>
              <a:t>В модели должны быть отражены все изучаемые свойства реального объекта.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75705" y="2210765"/>
            <a:ext cx="228492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400" dirty="0">
                <a:solidFill>
                  <a:prstClr val="black"/>
                </a:solidFill>
              </a:rPr>
              <a:t>Адекватность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74208" y="1488956"/>
            <a:ext cx="696000" cy="696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07138" y="2667992"/>
            <a:ext cx="573265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667"/>
              </a:lnSpc>
              <a:spcAft>
                <a:spcPts val="2400"/>
              </a:spcAft>
            </a:pPr>
            <a:r>
              <a:rPr lang="ru-RU" dirty="0">
                <a:solidFill>
                  <a:prstClr val="black"/>
                </a:solidFill>
              </a:rPr>
              <a:t>В модели должны быть отражены все нужные свойства объекта с погрешностью не выше заданной.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98816" y="4665115"/>
            <a:ext cx="16383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400" dirty="0">
                <a:solidFill>
                  <a:prstClr val="black"/>
                </a:solidFill>
              </a:rPr>
              <a:t>Точность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61713" y="3942668"/>
            <a:ext cx="696000" cy="696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9443" y="5139504"/>
            <a:ext cx="5667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667"/>
              </a:lnSpc>
              <a:spcAft>
                <a:spcPts val="2400"/>
              </a:spcAft>
            </a:pPr>
            <a:r>
              <a:rPr lang="ru-RU" dirty="0">
                <a:solidFill>
                  <a:prstClr val="black"/>
                </a:solidFill>
              </a:rPr>
              <a:t>Совпадение характеристик реального объекта и значений этих характеристик, полученных с помощью модели, должны быть максимально точными.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08249" y="5134745"/>
            <a:ext cx="55053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667"/>
              </a:lnSpc>
              <a:spcAft>
                <a:spcPts val="2400"/>
              </a:spcAft>
            </a:pPr>
            <a:r>
              <a:rPr lang="ru-RU" dirty="0">
                <a:solidFill>
                  <a:prstClr val="black"/>
                </a:solidFill>
              </a:rPr>
              <a:t>Определяется затратами ресурсов ЭВМ памяти и времени на её реализацию и эксплуатацию.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03137" y="4656781"/>
            <a:ext cx="261852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400" dirty="0">
                <a:solidFill>
                  <a:prstClr val="black"/>
                </a:solidFill>
              </a:rPr>
              <a:t>Экономичность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82335" y="3932239"/>
            <a:ext cx="696000" cy="696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31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2" grpId="0"/>
      <p:bldP spid="24" grpId="0"/>
      <p:bldP spid="25" grpId="0" animBg="1"/>
      <p:bldP spid="26" grpId="0"/>
      <p:bldP spid="31" grpId="0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Этапы построения информационной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169" y="1482907"/>
            <a:ext cx="5363649" cy="257066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marL="457189" indent="-457189" defTabSz="914377">
              <a:lnSpc>
                <a:spcPts val="2933"/>
              </a:lnSpc>
              <a:buFont typeface="+mj-lt"/>
              <a:buAutoNum type="arabicPeriod"/>
            </a:pPr>
            <a:r>
              <a:rPr lang="ru-RU" sz="1867" b="1" dirty="0">
                <a:solidFill>
                  <a:prstClr val="black"/>
                </a:solidFill>
              </a:rPr>
              <a:t>Проанализировать</a:t>
            </a:r>
            <a:r>
              <a:rPr lang="ru-RU" sz="1867" dirty="0">
                <a:solidFill>
                  <a:prstClr val="black"/>
                </a:solidFill>
              </a:rPr>
              <a:t> условие задачи для </a:t>
            </a:r>
            <a:r>
              <a:rPr lang="ru-RU" sz="1867" u="sng" dirty="0">
                <a:solidFill>
                  <a:prstClr val="black"/>
                </a:solidFill>
              </a:rPr>
              <a:t>определения объекта</a:t>
            </a:r>
            <a:r>
              <a:rPr lang="ru-RU" sz="1867" dirty="0">
                <a:solidFill>
                  <a:prstClr val="black"/>
                </a:solidFill>
              </a:rPr>
              <a:t> и </a:t>
            </a:r>
            <a:r>
              <a:rPr lang="ru-RU" sz="1867" u="sng" dirty="0">
                <a:solidFill>
                  <a:prstClr val="black"/>
                </a:solidFill>
              </a:rPr>
              <a:t>цели моделирования</a:t>
            </a:r>
            <a:r>
              <a:rPr lang="ru-RU" sz="1867" dirty="0">
                <a:solidFill>
                  <a:prstClr val="black"/>
                </a:solidFill>
              </a:rPr>
              <a:t>. </a:t>
            </a:r>
            <a:endParaRPr lang="en-US" sz="1867" dirty="0">
              <a:solidFill>
                <a:prstClr val="black"/>
              </a:solidFill>
            </a:endParaRPr>
          </a:p>
          <a:p>
            <a:pPr marL="482588"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Выделить</a:t>
            </a:r>
            <a:r>
              <a:rPr lang="ru-RU" sz="1867" dirty="0">
                <a:solidFill>
                  <a:prstClr val="black"/>
                </a:solidFill>
              </a:rPr>
              <a:t> в объекте моделирования </a:t>
            </a:r>
            <a:r>
              <a:rPr lang="ru-RU" sz="1867" u="sng" dirty="0">
                <a:solidFill>
                  <a:prstClr val="black"/>
                </a:solidFill>
              </a:rPr>
              <a:t>свойства</a:t>
            </a:r>
            <a:r>
              <a:rPr lang="ru-RU" sz="1867" dirty="0">
                <a:solidFill>
                  <a:prstClr val="black"/>
                </a:solidFill>
              </a:rPr>
              <a:t>, </a:t>
            </a:r>
            <a:r>
              <a:rPr lang="ru-RU" sz="1867" u="sng" dirty="0">
                <a:solidFill>
                  <a:prstClr val="black"/>
                </a:solidFill>
              </a:rPr>
              <a:t>основные части</a:t>
            </a:r>
            <a:r>
              <a:rPr lang="ru-RU" sz="1867" dirty="0">
                <a:solidFill>
                  <a:prstClr val="black"/>
                </a:solidFill>
              </a:rPr>
              <a:t> и </a:t>
            </a:r>
            <a:r>
              <a:rPr lang="ru-RU" sz="1867" u="sng" dirty="0">
                <a:solidFill>
                  <a:prstClr val="black"/>
                </a:solidFill>
              </a:rPr>
              <a:t>связи между ними</a:t>
            </a:r>
            <a:r>
              <a:rPr lang="ru-RU" sz="1867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9484" y="1401490"/>
            <a:ext cx="5554149" cy="257066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Выделить </a:t>
            </a:r>
            <a:r>
              <a:rPr lang="ru-RU" sz="1867" dirty="0">
                <a:solidFill>
                  <a:prstClr val="black"/>
                </a:solidFill>
              </a:rPr>
              <a:t>основные (существенные) данные:</a:t>
            </a:r>
          </a:p>
          <a:p>
            <a:pPr marL="1195887" indent="-237061" defTabSz="914377">
              <a:lnSpc>
                <a:spcPts val="2933"/>
              </a:lnSpc>
              <a:buFont typeface="Arial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что дано;</a:t>
            </a:r>
          </a:p>
          <a:p>
            <a:pPr marL="1195887" indent="-237061" defTabSz="914377">
              <a:lnSpc>
                <a:spcPts val="2933"/>
              </a:lnSpc>
              <a:buFont typeface="Arial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что требуется найти;</a:t>
            </a:r>
          </a:p>
          <a:p>
            <a:pPr marL="1195887" indent="-237061" defTabSz="914377">
              <a:lnSpc>
                <a:spcPts val="2933"/>
              </a:lnSpc>
              <a:buFont typeface="Arial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связь между исходными данными и результатом.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169" y="4518284"/>
            <a:ext cx="5363649" cy="18268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marL="457189" indent="-457189" defTabSz="914377">
              <a:lnSpc>
                <a:spcPts val="2933"/>
              </a:lnSpc>
              <a:buFont typeface="+mj-lt"/>
              <a:buAutoNum type="arabicPeriod" startAt="2"/>
            </a:pPr>
            <a:r>
              <a:rPr lang="ru-RU" sz="1867" b="1" dirty="0">
                <a:solidFill>
                  <a:prstClr val="black"/>
                </a:solidFill>
              </a:rPr>
              <a:t>Формализация </a:t>
            </a:r>
            <a:r>
              <a:rPr lang="ru-RU" sz="1867" dirty="0">
                <a:solidFill>
                  <a:prstClr val="black"/>
                </a:solidFill>
              </a:rPr>
              <a:t>— это замена реального объекта его формальным описанием, т.е. его информационной моделью.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7381" y="4518285"/>
            <a:ext cx="5541449" cy="108307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Выразить </a:t>
            </a:r>
            <a:r>
              <a:rPr lang="ru-RU" sz="1867" dirty="0">
                <a:solidFill>
                  <a:prstClr val="black"/>
                </a:solidFill>
              </a:rPr>
              <a:t>связи и существенные признаки объекта в какой-либо форме.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66" y="1482907"/>
            <a:ext cx="5253677" cy="47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7159" y="1435357"/>
            <a:ext cx="52810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Квадрат – это прямоугольник с четырьмя равными сторонами и углами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78528" y="5595898"/>
                <a:ext cx="18557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=4∙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96" y="4196923"/>
                <a:ext cx="142436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901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projects\информатика\Удавихина\доп материалы\уроки 9 класс\02\1442503741tablica_stepenej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6596" r="39905" b="41678"/>
          <a:stretch/>
        </p:blipFill>
        <p:spPr bwMode="auto">
          <a:xfrm>
            <a:off x="6884971" y="2865016"/>
            <a:ext cx="4086267" cy="24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87562" y="1568968"/>
            <a:ext cx="528108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В случае неудовлетворительных результатов какого-либо этапа происходит возврат к одному из ранних этапов, который мог привести к разработке неудачной модели. </a:t>
            </a:r>
          </a:p>
          <a:p>
            <a:pPr algn="ctr" defTabSz="914377"/>
            <a:endParaRPr lang="ru-RU" sz="2400" dirty="0">
              <a:solidFill>
                <a:prstClr val="black"/>
              </a:solidFill>
            </a:endParaRPr>
          </a:p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Этот этап и все </a:t>
            </a:r>
            <a:r>
              <a:rPr lang="ru-RU" sz="2400">
                <a:solidFill>
                  <a:prstClr val="black"/>
                </a:solidFill>
              </a:rPr>
              <a:t>последующие перерабатываются, </a:t>
            </a:r>
            <a:r>
              <a:rPr lang="ru-RU" sz="2400" dirty="0">
                <a:solidFill>
                  <a:prstClr val="black"/>
                </a:solidFill>
              </a:rPr>
              <a:t>и такие действия выполняются до тех пор, пока не будут получены требуемые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28586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7" grpId="0" animBg="1"/>
      <p:bldP spid="8" grpId="0"/>
      <p:bldP spid="11" grpId="0"/>
      <p:bldP spid="11" grpId="1"/>
      <p:bldP spid="12" grpId="0"/>
      <p:bldP spid="12" grpId="1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Этапы построения информационной модели в виде схемы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92437" y="1713445"/>
            <a:ext cx="2755200" cy="919334"/>
          </a:xfrm>
          <a:prstGeom prst="round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1867" dirty="0">
                <a:solidFill>
                  <a:prstClr val="black"/>
                </a:solidFill>
              </a:rPr>
              <a:t>Реальный объект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0601" y="3246478"/>
            <a:ext cx="2755200" cy="1302417"/>
          </a:xfrm>
          <a:prstGeom prst="round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1867" dirty="0">
                <a:solidFill>
                  <a:prstClr val="black"/>
                </a:solidFill>
              </a:rPr>
              <a:t>Существенные признаки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31536" y="5005297"/>
            <a:ext cx="2755120" cy="1302417"/>
          </a:xfrm>
          <a:prstGeom prst="round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0000" tIns="240000" rIns="240000" bIns="240000" rtlCol="0" anchor="ctr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1867" dirty="0">
                <a:solidFill>
                  <a:prstClr val="black"/>
                </a:solidFill>
              </a:rPr>
              <a:t>Информационная модель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4145723" y="1922053"/>
            <a:ext cx="2218972" cy="1227553"/>
            <a:chOff x="3263402" y="1441539"/>
            <a:chExt cx="1664229" cy="920665"/>
          </a:xfrm>
        </p:grpSpPr>
        <p:sp>
          <p:nvSpPr>
            <p:cNvPr id="22" name="Стрелка углом 21"/>
            <p:cNvSpPr/>
            <p:nvPr/>
          </p:nvSpPr>
          <p:spPr>
            <a:xfrm rot="5400000">
              <a:off x="3642020" y="1076593"/>
              <a:ext cx="906993" cy="1664229"/>
            </a:xfrm>
            <a:prstGeom prst="bentArrow">
              <a:avLst>
                <a:gd name="adj1" fmla="val 33401"/>
                <a:gd name="adj2" fmla="val 24534"/>
                <a:gd name="adj3" fmla="val 25000"/>
                <a:gd name="adj4" fmla="val 44683"/>
              </a:avLst>
            </a:prstGeom>
            <a:solidFill>
              <a:srgbClr val="DD4935"/>
            </a:solidFill>
            <a:ln>
              <a:solidFill>
                <a:srgbClr val="DD4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44303" y="1441539"/>
              <a:ext cx="837008" cy="307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lang="ru-RU" sz="2067" dirty="0">
                  <a:solidFill>
                    <a:prstClr val="white"/>
                  </a:solidFill>
                </a:rPr>
                <a:t>Анализ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508127" y="3701354"/>
            <a:ext cx="2301069" cy="1209324"/>
            <a:chOff x="5538629" y="2776015"/>
            <a:chExt cx="1725802" cy="906993"/>
          </a:xfrm>
        </p:grpSpPr>
        <p:sp>
          <p:nvSpPr>
            <p:cNvPr id="27" name="Стрелка углом 26"/>
            <p:cNvSpPr/>
            <p:nvPr/>
          </p:nvSpPr>
          <p:spPr>
            <a:xfrm rot="5400000">
              <a:off x="5978820" y="2397397"/>
              <a:ext cx="906993" cy="1664229"/>
            </a:xfrm>
            <a:prstGeom prst="bentArrow">
              <a:avLst>
                <a:gd name="adj1" fmla="val 33401"/>
                <a:gd name="adj2" fmla="val 24534"/>
                <a:gd name="adj3" fmla="val 25000"/>
                <a:gd name="adj4" fmla="val 44683"/>
              </a:avLst>
            </a:prstGeom>
            <a:solidFill>
              <a:srgbClr val="DD4935"/>
            </a:solidFill>
            <a:ln>
              <a:solidFill>
                <a:srgbClr val="DD4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38629" y="2779388"/>
              <a:ext cx="1604045" cy="307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lang="ru-RU" sz="2067" dirty="0">
                  <a:solidFill>
                    <a:prstClr val="white"/>
                  </a:solidFill>
                </a:rPr>
                <a:t>Формализация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/>
          <a:stretch/>
        </p:blipFill>
        <p:spPr>
          <a:xfrm>
            <a:off x="6518445" y="5059922"/>
            <a:ext cx="1071779" cy="1193164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7448762" y="4306015"/>
            <a:ext cx="1250948" cy="753907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44314"/>
          <a:stretch/>
        </p:blipFill>
        <p:spPr>
          <a:xfrm>
            <a:off x="9847680" y="3526546"/>
            <a:ext cx="1272208" cy="1193164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H="1" flipV="1">
            <a:off x="7590224" y="3434831"/>
            <a:ext cx="2257456" cy="266523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Математические языки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62571" y="2607409"/>
                <a:ext cx="1889555" cy="77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928" y="1955556"/>
                <a:ext cx="1466492" cy="6013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35014" y="1427348"/>
            <a:ext cx="32334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Алгебраический язык</a:t>
            </a:r>
            <a:endParaRPr lang="ru-RU" sz="2133" u="sng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6759" y="1424325"/>
            <a:ext cx="32334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Геометрический язык</a:t>
            </a:r>
            <a:endParaRPr lang="ru-RU" sz="2133" u="sng" dirty="0">
              <a:solidFill>
                <a:prstClr val="black"/>
              </a:solidFill>
            </a:endParaRPr>
          </a:p>
        </p:txBody>
      </p:sp>
      <p:pic>
        <p:nvPicPr>
          <p:cNvPr id="24" name="Picture 2" descr="D:\projects\информатика\Удавихина\доп материалы\уроки 9 класс\02\12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28" y="1776916"/>
            <a:ext cx="2462745" cy="24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139" y="4535601"/>
            <a:ext cx="547268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С помощью алгебраического языка можно 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формализовать функциональные 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зависимости между количественными 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характеристиками объекта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281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Математические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3167" y="1378228"/>
            <a:ext cx="112204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Зависимость количества теплоты при нагревании тела от разности конечной и начальной температуры: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8457" y="2530998"/>
                <a:ext cx="417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43" y="1898248"/>
                <a:ext cx="313131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3167" y="3926114"/>
            <a:ext cx="112204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Зависимость силы тока от заряда, прошедшего через проводник за единицу времени: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8457" y="5089184"/>
                <a:ext cx="417508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43" y="3816887"/>
                <a:ext cx="3131310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493169" y="3553548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82C05D-D3E6-40F9-818B-68594647A0A9}"/>
              </a:ext>
            </a:extLst>
          </p:cNvPr>
          <p:cNvSpPr txBox="1"/>
          <p:nvPr/>
        </p:nvSpPr>
        <p:spPr>
          <a:xfrm>
            <a:off x="2934418" y="397617"/>
            <a:ext cx="6323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Моделирование и формализация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30F66-160F-4BAF-8B02-FAC73A1E9A25}"/>
              </a:ext>
            </a:extLst>
          </p:cNvPr>
          <p:cNvSpPr txBox="1"/>
          <p:nvPr/>
        </p:nvSpPr>
        <p:spPr>
          <a:xfrm>
            <a:off x="1848208" y="1139489"/>
            <a:ext cx="83654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Словесные модели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Математические модели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Компьютерные  математические модели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Графические информационные модели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Графы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Использование графов при решении задач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Логические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9073" y="3032214"/>
            <a:ext cx="11333849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1600"/>
              </a:spcAft>
            </a:pPr>
            <a:r>
              <a:rPr lang="ru-RU" sz="2400" dirty="0">
                <a:solidFill>
                  <a:prstClr val="black"/>
                </a:solidFill>
              </a:rPr>
              <a:t>При построении логической модели формализуются (записываются в </a:t>
            </a:r>
          </a:p>
          <a:p>
            <a:pPr defTabSz="914377">
              <a:spcAft>
                <a:spcPts val="1600"/>
              </a:spcAft>
            </a:pPr>
            <a:r>
              <a:rPr lang="ru-RU" sz="2400" dirty="0">
                <a:solidFill>
                  <a:prstClr val="black"/>
                </a:solidFill>
              </a:rPr>
              <a:t>виде логических выражений) простые и сложные высказывания, </a:t>
            </a:r>
          </a:p>
          <a:p>
            <a:pPr defTabSz="914377">
              <a:spcAft>
                <a:spcPts val="1600"/>
              </a:spcAft>
            </a:pPr>
            <a:r>
              <a:rPr lang="ru-RU" sz="2400" dirty="0">
                <a:solidFill>
                  <a:prstClr val="black"/>
                </a:solidFill>
              </a:rPr>
              <a:t>выраженные при помощи естественного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1559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Логические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167" y="1378227"/>
            <a:ext cx="53636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Схема последовательного соединения переключателей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5049" y="1378227"/>
            <a:ext cx="53636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Схема параллельного соединения переключателей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902467" y="4336857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892490" y="3291016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6797218" y="3669682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8307677" y="3627105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898912" y="2458762"/>
            <a:ext cx="4449177" cy="3774645"/>
            <a:chOff x="674183" y="1844071"/>
            <a:chExt cx="3336883" cy="283098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674183" y="1848678"/>
              <a:ext cx="224205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75861" y="1844071"/>
              <a:ext cx="0" cy="53671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916238" y="1847616"/>
              <a:ext cx="0" cy="72653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916238" y="2564583"/>
              <a:ext cx="36036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3276600" y="2375452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636469" y="2375451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636469" y="2574150"/>
              <a:ext cx="37459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011066" y="2574150"/>
              <a:ext cx="0" cy="189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3219610" y="4464424"/>
              <a:ext cx="79145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219610" y="4241587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916238" y="4239785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067905" y="4362994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783632" y="4359921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75861" y="4449055"/>
              <a:ext cx="210777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75861" y="3646583"/>
              <a:ext cx="0" cy="80247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674184" y="2853368"/>
              <a:ext cx="0" cy="3966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Дуга 57"/>
            <p:cNvSpPr/>
            <p:nvPr/>
          </p:nvSpPr>
          <p:spPr>
            <a:xfrm>
              <a:off x="3137381" y="2134891"/>
              <a:ext cx="636836" cy="531655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632861" y="2375451"/>
              <a:ext cx="14135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137381" y="2375451"/>
              <a:ext cx="1398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6797217" y="2458762"/>
            <a:ext cx="4455096" cy="3774645"/>
            <a:chOff x="5097913" y="1844071"/>
            <a:chExt cx="3341322" cy="2830984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5099886" y="1844071"/>
              <a:ext cx="0" cy="88158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5099886" y="3141718"/>
              <a:ext cx="0" cy="13073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097913" y="1848678"/>
              <a:ext cx="224235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7340263" y="1847616"/>
              <a:ext cx="0" cy="72653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7340263" y="2564583"/>
              <a:ext cx="36036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7700625" y="2375452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8060494" y="2375451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8060494" y="2574150"/>
              <a:ext cx="37459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8435091" y="2574150"/>
              <a:ext cx="0" cy="189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7643635" y="4464424"/>
              <a:ext cx="7956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7643635" y="4241587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340263" y="4239785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491930" y="4362994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7207657" y="4359921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5099886" y="4449055"/>
              <a:ext cx="210777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6230013" y="3114994"/>
              <a:ext cx="0" cy="133406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Дуга 85"/>
            <p:cNvSpPr/>
            <p:nvPr/>
          </p:nvSpPr>
          <p:spPr>
            <a:xfrm>
              <a:off x="7561406" y="2134891"/>
              <a:ext cx="636836" cy="531655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8056886" y="2375451"/>
              <a:ext cx="14135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7561406" y="2375451"/>
              <a:ext cx="1398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6227763" y="1847616"/>
              <a:ext cx="0" cy="88158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Прямая соединительная линия 112"/>
          <p:cNvCxnSpPr/>
          <p:nvPr/>
        </p:nvCxnSpPr>
        <p:spPr>
          <a:xfrm>
            <a:off x="898911" y="3169949"/>
            <a:ext cx="0" cy="648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98911" y="4224889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6799397" y="3561269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8303684" y="3587666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Таблица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1619" y="2071387"/>
          <a:ext cx="6187477" cy="3669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1900" dirty="0"/>
                        <a:t>Электрическая схема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Алгебра логики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900" dirty="0"/>
                        <a:t>Переключатель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Высказывание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900" dirty="0"/>
                        <a:t>Переключатель включен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900" dirty="0"/>
                        <a:t>Переключатель выключен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ru-RU" sz="1900" dirty="0"/>
                        <a:t>Последовательное соединение переключателей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Конъюнкция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/>
                        <a:t>Параллельное соединение переключателей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Дизъюнкция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Блок-схема: решение 5"/>
          <p:cNvSpPr/>
          <p:nvPr/>
        </p:nvSpPr>
        <p:spPr>
          <a:xfrm>
            <a:off x="7547107" y="2057326"/>
            <a:ext cx="3670852" cy="1056127"/>
          </a:xfrm>
          <a:prstGeom prst="flowChartDecision">
            <a:avLst/>
          </a:prstGeom>
          <a:solidFill>
            <a:srgbClr val="DD4935"/>
          </a:solidFill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1600" dirty="0">
                <a:solidFill>
                  <a:prstClr val="white"/>
                </a:solidFill>
              </a:rPr>
              <a:t>Переключатель включен?</a:t>
            </a:r>
          </a:p>
        </p:txBody>
      </p:sp>
      <p:cxnSp>
        <p:nvCxnSpPr>
          <p:cNvPr id="8" name="Соединительная линия уступом 7"/>
          <p:cNvCxnSpPr>
            <a:stCxn id="6" idx="1"/>
          </p:cNvCxnSpPr>
          <p:nvPr/>
        </p:nvCxnSpPr>
        <p:spPr>
          <a:xfrm rot="10800000" flipV="1">
            <a:off x="7401340" y="2585389"/>
            <a:ext cx="145769" cy="1349696"/>
          </a:xfrm>
          <a:prstGeom prst="bentConnector2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 flipH="1" flipV="1">
            <a:off x="11226559" y="2586198"/>
            <a:ext cx="145773" cy="1349697"/>
          </a:xfrm>
          <a:prstGeom prst="bentConnector2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40084" y="3935086"/>
            <a:ext cx="696000" cy="502775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15872" y="3949147"/>
            <a:ext cx="695739" cy="502775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нет</a:t>
            </a:r>
          </a:p>
        </p:txBody>
      </p:sp>
      <p:cxnSp>
        <p:nvCxnSpPr>
          <p:cNvPr id="13" name="Прямая со стрелкой 12"/>
          <p:cNvCxnSpPr>
            <a:stCxn id="10" idx="2"/>
          </p:cNvCxnSpPr>
          <p:nvPr/>
        </p:nvCxnSpPr>
        <p:spPr>
          <a:xfrm>
            <a:off x="7388084" y="4437861"/>
            <a:ext cx="0" cy="993100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040084" y="5430150"/>
            <a:ext cx="696000" cy="502775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1383620" y="4437861"/>
            <a:ext cx="0" cy="993100"/>
          </a:xfrm>
          <a:prstGeom prst="straightConnector1">
            <a:avLst/>
          </a:prstGeom>
          <a:ln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035620" y="5430150"/>
            <a:ext cx="696000" cy="502775"/>
          </a:xfrm>
          <a:prstGeom prst="rect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7145073" y="4262574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141517" y="3205232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7141517" y="2384479"/>
            <a:ext cx="4449177" cy="3774645"/>
            <a:chOff x="674183" y="1844071"/>
            <a:chExt cx="3336883" cy="283098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674183" y="1848678"/>
              <a:ext cx="224205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75861" y="1844071"/>
              <a:ext cx="0" cy="53671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916238" y="1847616"/>
              <a:ext cx="0" cy="72653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916238" y="2581835"/>
              <a:ext cx="36036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276600" y="2375452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636469" y="2375451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636469" y="2574150"/>
              <a:ext cx="37459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011066" y="2574150"/>
              <a:ext cx="0" cy="189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219610" y="4464424"/>
              <a:ext cx="79145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219610" y="4241587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16238" y="4239785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067905" y="4362994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783632" y="4359921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75861" y="4449055"/>
              <a:ext cx="210777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75861" y="3646583"/>
              <a:ext cx="0" cy="80247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74184" y="2853368"/>
              <a:ext cx="0" cy="3966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Дуга 45"/>
            <p:cNvSpPr/>
            <p:nvPr/>
          </p:nvSpPr>
          <p:spPr>
            <a:xfrm>
              <a:off x="3137381" y="2134891"/>
              <a:ext cx="636836" cy="531655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632861" y="2375451"/>
              <a:ext cx="14135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137381" y="2375451"/>
              <a:ext cx="1398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/>
          <p:cNvCxnSpPr/>
          <p:nvPr/>
        </p:nvCxnSpPr>
        <p:spPr>
          <a:xfrm>
            <a:off x="7141516" y="3092986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141516" y="4150606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158305" y="3595400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668763" y="3552822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7158304" y="2384479"/>
            <a:ext cx="4455096" cy="3774645"/>
            <a:chOff x="5097913" y="1844071"/>
            <a:chExt cx="3341322" cy="2830984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5099886" y="1844071"/>
              <a:ext cx="0" cy="88158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5099886" y="3141718"/>
              <a:ext cx="0" cy="13073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097913" y="1848678"/>
              <a:ext cx="224235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7340263" y="1847616"/>
              <a:ext cx="0" cy="72653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7340263" y="2581835"/>
              <a:ext cx="36036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7700625" y="2375452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8060494" y="2375451"/>
              <a:ext cx="0" cy="19869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8060494" y="2574150"/>
              <a:ext cx="37459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435091" y="2574150"/>
              <a:ext cx="0" cy="189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7643635" y="4464424"/>
              <a:ext cx="7956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643635" y="4241587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7340263" y="4239785"/>
              <a:ext cx="0" cy="4334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491930" y="4362994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207657" y="4359921"/>
              <a:ext cx="0" cy="1940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5099886" y="4449055"/>
              <a:ext cx="210777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6230013" y="3114994"/>
              <a:ext cx="0" cy="133406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Дуга 69"/>
            <p:cNvSpPr/>
            <p:nvPr/>
          </p:nvSpPr>
          <p:spPr>
            <a:xfrm>
              <a:off x="7561406" y="2134891"/>
              <a:ext cx="636836" cy="531655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8056886" y="2375451"/>
              <a:ext cx="14135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7561406" y="2375451"/>
              <a:ext cx="1398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6227763" y="1847616"/>
              <a:ext cx="0" cy="88158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Прямая соединительная линия 73"/>
          <p:cNvCxnSpPr/>
          <p:nvPr/>
        </p:nvCxnSpPr>
        <p:spPr>
          <a:xfrm>
            <a:off x="7160484" y="3486986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664771" y="3513383"/>
            <a:ext cx="0" cy="6372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Информационные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418" y="1511301"/>
            <a:ext cx="1094316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Информаци</a:t>
            </a:r>
            <a:r>
              <a:rPr lang="be-BY" sz="2400" b="1" dirty="0">
                <a:solidFill>
                  <a:prstClr val="black"/>
                </a:solidFill>
              </a:rPr>
              <a:t>о</a:t>
            </a:r>
            <a:r>
              <a:rPr lang="ru-RU" sz="2400" b="1" dirty="0">
                <a:solidFill>
                  <a:prstClr val="black"/>
                </a:solidFill>
              </a:rPr>
              <a:t>нная модель</a:t>
            </a:r>
            <a:r>
              <a:rPr lang="ru-RU" sz="2400" dirty="0">
                <a:solidFill>
                  <a:prstClr val="black"/>
                </a:solidFill>
              </a:rPr>
              <a:t> – это описание объекта на одном из формальных языков представления информации.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4418" y="2709334"/>
            <a:ext cx="3359149" cy="110308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Объект</a:t>
            </a:r>
            <a:endParaRPr lang="ru-RU" sz="1867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16426" y="4006670"/>
            <a:ext cx="3359149" cy="110308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Свойства</a:t>
            </a:r>
          </a:p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объекта</a:t>
            </a:r>
            <a:endParaRPr lang="ru-RU" sz="1867" b="1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64367" y="5277947"/>
            <a:ext cx="3359149" cy="110308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Информационная</a:t>
            </a:r>
          </a:p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модель</a:t>
            </a:r>
            <a:endParaRPr lang="ru-RU" sz="1867" b="1" dirty="0">
              <a:solidFill>
                <a:prstClr val="black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5400000">
            <a:off x="4787841" y="2369520"/>
            <a:ext cx="832875" cy="2441424"/>
          </a:xfrm>
          <a:prstGeom prst="bentArrow">
            <a:avLst>
              <a:gd name="adj1" fmla="val 37997"/>
              <a:gd name="adj2" fmla="val 46339"/>
              <a:gd name="adj3" fmla="val 40597"/>
              <a:gd name="adj4" fmla="val 43750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8579849" y="3615212"/>
            <a:ext cx="832875" cy="2441424"/>
          </a:xfrm>
          <a:prstGeom prst="bentArrow">
            <a:avLst>
              <a:gd name="adj1" fmla="val 37997"/>
              <a:gd name="adj2" fmla="val 46339"/>
              <a:gd name="adj3" fmla="val 40597"/>
              <a:gd name="adj4" fmla="val 43750"/>
            </a:avLst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9467" y="2709334"/>
            <a:ext cx="14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Анализ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5575" y="3931095"/>
            <a:ext cx="287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Формализация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30" grpId="0" animBg="1"/>
      <p:bldP spid="31" grpId="0" animBg="1"/>
      <p:bldP spid="29" grpId="0" animBg="1"/>
      <p:bldP spid="36" grpId="0" animBg="1"/>
      <p:bldP spid="32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Виды информационных моделей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78854" y="1568968"/>
            <a:ext cx="3434292" cy="1211905"/>
          </a:xfrm>
          <a:prstGeom prst="rect">
            <a:avLst/>
          </a:prstGeom>
          <a:solidFill>
            <a:srgbClr val="DD4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400" b="1" dirty="0">
                <a:solidFill>
                  <a:prstClr val="white"/>
                </a:solidFill>
              </a:rPr>
              <a:t>Информационные модели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2885" y="3698697"/>
            <a:ext cx="3258153" cy="2557873"/>
          </a:xfrm>
          <a:prstGeom prst="rect">
            <a:avLst/>
          </a:prstGeom>
          <a:solidFill>
            <a:schemeClr val="lt1"/>
          </a:solidFill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133" b="1" u="sng" dirty="0">
                <a:solidFill>
                  <a:prstClr val="black"/>
                </a:solidFill>
              </a:rPr>
              <a:t>Знаковые</a:t>
            </a: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en-US" sz="2133" b="1" u="sng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00965" y="3698697"/>
            <a:ext cx="3258153" cy="2557873"/>
          </a:xfrm>
          <a:prstGeom prst="rect">
            <a:avLst/>
          </a:prstGeom>
          <a:solidFill>
            <a:schemeClr val="lt1"/>
          </a:solidFill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133" b="1" u="sng" dirty="0">
                <a:solidFill>
                  <a:prstClr val="black"/>
                </a:solidFill>
              </a:rPr>
              <a:t>Образные</a:t>
            </a: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66925" y="3698697"/>
            <a:ext cx="3258153" cy="2557873"/>
          </a:xfrm>
          <a:prstGeom prst="rect">
            <a:avLst/>
          </a:prstGeom>
          <a:solidFill>
            <a:schemeClr val="lt1"/>
          </a:solidFill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133" b="1" u="sng" dirty="0">
                <a:solidFill>
                  <a:prstClr val="black"/>
                </a:solidFill>
              </a:rPr>
              <a:t>Смешанные</a:t>
            </a: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  <a:p>
            <a:pPr algn="ctr" defTabSz="914377"/>
            <a:endParaRPr lang="ru-RU" sz="2133" b="1" u="sng" dirty="0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/>
          <p:cNvCxnSpPr>
            <a:stCxn id="17" idx="2"/>
            <a:endCxn id="29" idx="0"/>
          </p:cNvCxnSpPr>
          <p:nvPr/>
        </p:nvCxnSpPr>
        <p:spPr>
          <a:xfrm>
            <a:off x="6096001" y="2780872"/>
            <a:ext cx="1" cy="9178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7" idx="1"/>
          </p:cNvCxnSpPr>
          <p:nvPr/>
        </p:nvCxnSpPr>
        <p:spPr>
          <a:xfrm flipH="1" flipV="1">
            <a:off x="2261960" y="2174616"/>
            <a:ext cx="2116893" cy="30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7" idx="3"/>
          </p:cNvCxnSpPr>
          <p:nvPr/>
        </p:nvCxnSpPr>
        <p:spPr>
          <a:xfrm flipV="1">
            <a:off x="7813146" y="2174616"/>
            <a:ext cx="2116893" cy="30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9" idx="0"/>
          </p:cNvCxnSpPr>
          <p:nvPr/>
        </p:nvCxnSpPr>
        <p:spPr>
          <a:xfrm>
            <a:off x="2261961" y="2174616"/>
            <a:ext cx="1" cy="152408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7" idx="0"/>
          </p:cNvCxnSpPr>
          <p:nvPr/>
        </p:nvCxnSpPr>
        <p:spPr>
          <a:xfrm>
            <a:off x="9930039" y="2174616"/>
            <a:ext cx="3" cy="152408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045371" y="5375275"/>
            <a:ext cx="124280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83" y="4516592"/>
            <a:ext cx="2212355" cy="1411761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3178139" y="5222471"/>
            <a:ext cx="189999" cy="2718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465" y="4330007"/>
            <a:ext cx="1419571" cy="17744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271" y="4256382"/>
            <a:ext cx="1875455" cy="19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 animBg="1"/>
      <p:bldP spid="29" grpId="0" animBg="1"/>
      <p:bldP spid="37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Математические модели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418" y="1511301"/>
            <a:ext cx="1094316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Математическая модель</a:t>
            </a:r>
            <a:r>
              <a:rPr lang="ru-RU" sz="2400" dirty="0">
                <a:solidFill>
                  <a:prstClr val="black"/>
                </a:solidFill>
              </a:rPr>
              <a:t> – это информационная модель, построенная с использованием основных понятий и формул.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167" y="2968784"/>
            <a:ext cx="5026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Требования, предъявляемые к математическим моделям:</a:t>
            </a:r>
          </a:p>
          <a:p>
            <a:pPr algn="ctr" defTabSz="914377"/>
            <a:endParaRPr lang="ru-RU" sz="2400" b="1" dirty="0">
              <a:solidFill>
                <a:prstClr val="black"/>
              </a:solidFill>
            </a:endParaRP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универсальность;</a:t>
            </a: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адекватность;</a:t>
            </a: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точность;</a:t>
            </a: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экономичность.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854028" y="4319411"/>
                <a:ext cx="6010235" cy="1713418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n w="6600">
                            <a:solidFill>
                              <a:srgbClr val="ED7D3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rgbClr val="ED7D31"/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n w="6600">
                            <a:solidFill>
                              <a:srgbClr val="ED7D3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rgbClr val="ED7D31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n w="6600">
                                <a:solidFill>
                                  <a:srgbClr val="ED7D3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rgbClr val="ED7D3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n w="6600">
                                <a:solidFill>
                                  <a:srgbClr val="ED7D3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rgbClr val="ED7D3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n w="6600">
                                <a:solidFill>
                                  <a:srgbClr val="ED7D3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rgbClr val="ED7D3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800" b="1" i="1">
                              <a:ln w="6600">
                                <a:solidFill>
                                  <a:srgbClr val="ED7D3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rgbClr val="ED7D3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n w="6600">
                                    <a:solidFill>
                                      <a:srgbClr val="ED7D31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rgbClr val="ED7D31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n w="6600">
                                        <a:solidFill>
                                          <a:srgbClr val="ED7D31"/>
                                        </a:solidFill>
                                        <a:prstDash val="solid"/>
                                      </a:ln>
                                      <a:solidFill>
                                        <a:srgbClr val="FFFFFF"/>
                                      </a:solidFill>
                                      <a:effectLst>
                                        <a:outerShdw dist="38100" dir="2700000" algn="tl" rotWithShape="0">
                                          <a:srgbClr val="ED7D31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n w="6600">
                                        <a:solidFill>
                                          <a:srgbClr val="ED7D31"/>
                                        </a:solidFill>
                                        <a:prstDash val="solid"/>
                                      </a:ln>
                                      <a:solidFill>
                                        <a:srgbClr val="FFFFFF"/>
                                      </a:solidFill>
                                      <a:effectLst>
                                        <a:outerShdw dist="38100" dir="2700000" algn="tl" rotWithShape="0">
                                          <a:srgbClr val="ED7D31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n w="6600">
                                        <a:solidFill>
                                          <a:srgbClr val="ED7D31"/>
                                        </a:solidFill>
                                        <a:prstDash val="solid"/>
                                      </a:ln>
                                      <a:solidFill>
                                        <a:srgbClr val="FFFFFF"/>
                                      </a:solidFill>
                                      <a:effectLst>
                                        <a:outerShdw dist="38100" dir="2700000" algn="tl" rotWithShape="0">
                                          <a:srgbClr val="ED7D31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n w="6600">
                                    <a:solidFill>
                                      <a:srgbClr val="ED7D31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rgbClr val="ED7D31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n w="6600">
                                    <a:solidFill>
                                      <a:srgbClr val="ED7D31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rgbClr val="ED7D31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ln w="6600">
                                    <a:solidFill>
                                      <a:srgbClr val="ED7D31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rgbClr val="ED7D31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n w="6600">
                                <a:solidFill>
                                  <a:srgbClr val="ED7D3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rgbClr val="ED7D3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n w="6600">
                                <a:solidFill>
                                  <a:srgbClr val="ED7D31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rgbClr val="ED7D3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891" y="3239558"/>
                <a:ext cx="4496936" cy="12850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Компьютерные математические модели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836" y="2999968"/>
            <a:ext cx="4153904" cy="34740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0107">
            <a:off x="9701789" y="3782814"/>
            <a:ext cx="1343703" cy="857452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0825379" y="4198735"/>
            <a:ext cx="189999" cy="2718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418" y="1511301"/>
            <a:ext cx="1094316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Компьютерные математические модели</a:t>
            </a:r>
            <a:r>
              <a:rPr lang="ru-RU" sz="2400" dirty="0">
                <a:solidFill>
                  <a:prstClr val="black"/>
                </a:solidFill>
              </a:rPr>
              <a:t> – это математические модели, реализованные на компьютере с помощью программных средств.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67" y="3511927"/>
            <a:ext cx="4813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Средства реализации компьютерных математических моделей:</a:t>
            </a: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языки программирования;</a:t>
            </a: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электронные таблицы;</a:t>
            </a:r>
          </a:p>
          <a:p>
            <a:pPr marL="380990" indent="-380990" defTabSz="91437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математические пакеты.</a:t>
            </a:r>
          </a:p>
        </p:txBody>
      </p:sp>
    </p:spTree>
    <p:extLst>
      <p:ext uri="{BB962C8B-B14F-4D97-AF65-F5344CB8AC3E}">
        <p14:creationId xmlns:p14="http://schemas.microsoft.com/office/powerpoint/2010/main" val="1499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Применение компьютерных моделей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10816" y="5574213"/>
            <a:ext cx="348344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718" y="4673963"/>
            <a:ext cx="1818685" cy="1800499"/>
          </a:xfrm>
          <a:prstGeom prst="rect">
            <a:avLst/>
          </a:prstGeom>
        </p:spPr>
      </p:pic>
      <p:sp>
        <p:nvSpPr>
          <p:cNvPr id="21" name="Дуга 20"/>
          <p:cNvSpPr/>
          <p:nvPr/>
        </p:nvSpPr>
        <p:spPr>
          <a:xfrm>
            <a:off x="3432630" y="2693367"/>
            <a:ext cx="5979885" cy="6458376"/>
          </a:xfrm>
          <a:prstGeom prst="arc">
            <a:avLst>
              <a:gd name="adj1" fmla="val 14123916"/>
              <a:gd name="adj2" fmla="val 18560260"/>
            </a:avLst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192403" y="3333118"/>
            <a:ext cx="1431043" cy="137023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8451549" y="3541487"/>
            <a:ext cx="2109035" cy="2567213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97613" y="1614775"/>
            <a:ext cx="255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/>
                </a:solidFill>
              </a:rPr>
              <a:t>Microsoft Excel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743" y="1483562"/>
            <a:ext cx="754869" cy="7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2 -0.11666 L 0.26076 -0.36481 C 0.30104 -0.42068 0.35659 -0.44228 0.41163 -0.42839 C 0.47413 -0.41265 0.5217 -0.36543 0.55243 -0.29197 L 0.69809 0.04136 " pathEditMode="relative" rAng="480000" ptsTypes="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1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Применение компьютерных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37712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Имитационные модели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8" y="3009896"/>
            <a:ext cx="4876809" cy="3657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418" y="1511301"/>
            <a:ext cx="1094316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Имитационная модель</a:t>
            </a:r>
            <a:r>
              <a:rPr lang="ru-RU" sz="2400" dirty="0">
                <a:solidFill>
                  <a:prstClr val="black"/>
                </a:solidFill>
              </a:rPr>
              <a:t> применяется для воспроизведения работы систем, некоторые параметры которых могут принимать случайные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7752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05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Классификация информационных моделей по способу представления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226" y="1444653"/>
            <a:ext cx="340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Образные модели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2084" y="1444653"/>
            <a:ext cx="340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Знаковые модели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88880" y="1444653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Смешанные модели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368" y="2059218"/>
            <a:ext cx="11220461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Образные модели </a:t>
            </a:r>
            <a:r>
              <a:rPr lang="ru-RU" sz="2133" dirty="0">
                <a:solidFill>
                  <a:prstClr val="black"/>
                </a:solidFill>
              </a:rPr>
              <a:t>— это зрительные образы объектов, которые зафиксированы на каком-либо носителе.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0" y="3709024"/>
            <a:ext cx="2993872" cy="25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89" y="3696510"/>
            <a:ext cx="3430163" cy="255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92" y="3601961"/>
            <a:ext cx="3803565" cy="28562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48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0691E-6 L 0.31928 -2.8069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/>
      <p:bldP spid="19" grpId="1"/>
      <p:bldP spid="20" grpId="0"/>
      <p:bldP spid="20" grpId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Применение имитационных моделей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37" y="3629656"/>
            <a:ext cx="2077132" cy="170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65437" y="5330137"/>
            <a:ext cx="2077132" cy="1045519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54106"/>
          <a:stretch/>
        </p:blipFill>
        <p:spPr>
          <a:xfrm>
            <a:off x="5229381" y="3362449"/>
            <a:ext cx="864000" cy="2997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736" y="3450881"/>
            <a:ext cx="1279493" cy="2924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87" y="3378077"/>
            <a:ext cx="1176575" cy="3066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083" y="4019430"/>
            <a:ext cx="969484" cy="23562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76085" y="1628732"/>
            <a:ext cx="3246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</a:rPr>
              <a:t>N - </a:t>
            </a:r>
            <a:r>
              <a:rPr lang="be-BY" sz="3200" b="1" dirty="0">
                <a:solidFill>
                  <a:prstClr val="black"/>
                </a:solidFill>
              </a:rPr>
              <a:t>?</a:t>
            </a:r>
          </a:p>
          <a:p>
            <a:pPr algn="ctr" defTabSz="914377"/>
            <a:r>
              <a:rPr lang="be-BY" sz="3200" b="1" dirty="0">
                <a:solidFill>
                  <a:prstClr val="black"/>
                </a:solidFill>
              </a:rPr>
              <a:t>Т - ?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78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Подбрасывание монеты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5" y="2012416"/>
            <a:ext cx="2540320" cy="47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78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Подбрасывание монеты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5" y="2012416"/>
            <a:ext cx="2540320" cy="477109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03621" y="3976793"/>
          <a:ext cx="9263964" cy="270255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1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Исследователь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Количество опытов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Число выпадений</a:t>
                      </a:r>
                      <a:r>
                        <a:rPr lang="ru-RU" sz="2400" baseline="0" dirty="0"/>
                        <a:t> герба</a:t>
                      </a:r>
                      <a:endParaRPr lang="ru-RU" sz="24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Частота</a:t>
                      </a:r>
                      <a:r>
                        <a:rPr lang="ru-RU" sz="2400" baseline="0" dirty="0"/>
                        <a:t> события</a:t>
                      </a:r>
                      <a:endParaRPr lang="ru-RU" sz="24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Бюффон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4040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2048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50,8%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Пирсон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6019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50,16%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Пирсон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24000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12012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50,05%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5085601" y="5220160"/>
            <a:ext cx="1307336" cy="39660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782905" y="5220159"/>
            <a:ext cx="1307336" cy="39660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91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Подбрасывание монеты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982" y="1973126"/>
            <a:ext cx="6197505" cy="4826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097">
            <a:off x="8960377" y="3105763"/>
            <a:ext cx="733096" cy="1376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303" y="3794194"/>
                <a:ext cx="2298386" cy="1141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33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733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33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33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733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33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3733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общ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733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7" y="2845645"/>
                <a:ext cx="1771382" cy="8558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410038">
            <a:off x="9178388" y="3044857"/>
            <a:ext cx="71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>
                <a:solidFill>
                  <a:prstClr val="black"/>
                </a:solidFill>
              </a:rPr>
              <a:t>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410038">
            <a:off x="9178388" y="3044856"/>
            <a:ext cx="71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4" grpId="2"/>
      <p:bldP spid="4" grpId="3"/>
      <p:bldP spid="48" grpId="0"/>
      <p:bldP spid="48" grpId="1"/>
      <p:bldP spid="48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56" y="26459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Методы Монте-Карло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157" y="2541832"/>
            <a:ext cx="2974428" cy="3863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4393" y="1733320"/>
            <a:ext cx="345195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667" b="1" dirty="0">
                <a:solidFill>
                  <a:prstClr val="black"/>
                </a:solidFill>
              </a:rPr>
              <a:t>Станислав Улам</a:t>
            </a:r>
          </a:p>
          <a:p>
            <a:pPr algn="ctr" defTabSz="914377"/>
            <a:r>
              <a:rPr lang="ru-RU" sz="2667" b="1" dirty="0">
                <a:solidFill>
                  <a:prstClr val="black"/>
                </a:solidFill>
              </a:rPr>
              <a:t>19</a:t>
            </a:r>
            <a:r>
              <a:rPr lang="en-US" sz="2667" b="1" dirty="0">
                <a:solidFill>
                  <a:prstClr val="black"/>
                </a:solidFill>
              </a:rPr>
              <a:t>0</a:t>
            </a:r>
            <a:r>
              <a:rPr lang="ru-RU" sz="2667" b="1" dirty="0">
                <a:solidFill>
                  <a:prstClr val="black"/>
                </a:solidFill>
              </a:rPr>
              <a:t>9-1984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5" y="1789105"/>
            <a:ext cx="5599979" cy="4670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31394">
            <a:off x="1258624" y="3108128"/>
            <a:ext cx="196834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867" b="1" dirty="0">
                <a:solidFill>
                  <a:prstClr val="black"/>
                </a:solidFill>
              </a:rPr>
              <a:t>Методы</a:t>
            </a:r>
          </a:p>
          <a:p>
            <a:pPr algn="ctr" defTabSz="914377"/>
            <a:r>
              <a:rPr lang="ru-RU" sz="1867" b="1" dirty="0">
                <a:solidFill>
                  <a:prstClr val="black"/>
                </a:solidFill>
              </a:rPr>
              <a:t>Монте-Карло</a:t>
            </a:r>
          </a:p>
        </p:txBody>
      </p:sp>
    </p:spTree>
    <p:extLst>
      <p:ext uri="{BB962C8B-B14F-4D97-AF65-F5344CB8AC3E}">
        <p14:creationId xmlns:p14="http://schemas.microsoft.com/office/powerpoint/2010/main" val="6603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856" y="279282"/>
            <a:ext cx="72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Вычисление числа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6778" y="-40689"/>
                <a:ext cx="846707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867">
                          <a:solidFill>
                            <a:srgbClr val="0066B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ru-RU" sz="53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3" y="-30517"/>
                <a:ext cx="67768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867375" y="3844612"/>
                <a:ext cx="1812932" cy="1179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3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ru-RU" sz="3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531" y="2883459"/>
                <a:ext cx="1399807" cy="9075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Блок-схема: узел 7"/>
          <p:cNvSpPr/>
          <p:nvPr/>
        </p:nvSpPr>
        <p:spPr>
          <a:xfrm>
            <a:off x="661625" y="2600542"/>
            <a:ext cx="3999705" cy="3804492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86218" y="4429811"/>
            <a:ext cx="150517" cy="1354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0" idx="7"/>
            <a:endCxn id="8" idx="7"/>
          </p:cNvCxnSpPr>
          <p:nvPr/>
        </p:nvCxnSpPr>
        <p:spPr>
          <a:xfrm flipV="1">
            <a:off x="2714693" y="3157697"/>
            <a:ext cx="1360895" cy="129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95139" y="4117613"/>
                <a:ext cx="702435" cy="74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3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4" y="3088210"/>
                <a:ext cx="56541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2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0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856" y="279282"/>
            <a:ext cx="72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Вычисление числа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6778" y="-40689"/>
                <a:ext cx="846707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867">
                          <a:solidFill>
                            <a:srgbClr val="0066B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ru-RU" sz="53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3" y="-30517"/>
                <a:ext cx="67768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13" y="2617924"/>
            <a:ext cx="5694304" cy="3832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067" y="1403395"/>
            <a:ext cx="46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Математическая модель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-1534724" y="3373967"/>
            <a:ext cx="5445055" cy="5551781"/>
          </a:xfrm>
          <a:prstGeom prst="arc">
            <a:avLst>
              <a:gd name="adj1" fmla="val 16066202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734" y="3373968"/>
            <a:ext cx="2841649" cy="27972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17810" y="2861573"/>
                <a:ext cx="235763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357" y="2146180"/>
                <a:ext cx="181530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62748" y="2861573"/>
                <a:ext cx="1151149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60" y="2146180"/>
                <a:ext cx="90678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2311" y="3647223"/>
                <a:ext cx="1770100" cy="547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733" y="2735417"/>
                <a:ext cx="1372171" cy="433837"/>
              </a:xfrm>
              <a:prstGeom prst="rect">
                <a:avLst/>
              </a:prstGeom>
              <a:blipFill rotWithShape="0">
                <a:blip r:embed="rId8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40328" y="3575859"/>
                <a:ext cx="1770100" cy="912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кр</m:t>
                              </m:r>
                            </m:sub>
                          </m:sSub>
                        </m:num>
                        <m:den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246" y="2681894"/>
                <a:ext cx="1372171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58389" y="4721813"/>
                <a:ext cx="1563185" cy="945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кр</m:t>
                              </m:r>
                            </m:sub>
                          </m:sSub>
                        </m:num>
                        <m:den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кв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791" y="3541360"/>
                <a:ext cx="1217769" cy="7325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1943102" y="4742135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675802" y="4662412"/>
                <a:ext cx="1577932" cy="945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be-BY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кр</m:t>
                              </m:r>
                            </m:sub>
                          </m:sSub>
                        </m:num>
                        <m:den>
                          <m: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51" y="3496809"/>
                <a:ext cx="1228863" cy="7325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82081" y="5904521"/>
                <a:ext cx="1338315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560" y="4428391"/>
                <a:ext cx="104836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7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/>
      <p:bldP spid="17" grpId="0"/>
      <p:bldP spid="18" grpId="0"/>
      <p:bldP spid="19" grpId="0"/>
      <p:bldP spid="20" grpId="0"/>
      <p:bldP spid="15" grpId="0" animBg="1"/>
      <p:bldP spid="21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856" y="279282"/>
            <a:ext cx="72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Вычисление числа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6778" y="-40689"/>
                <a:ext cx="846707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867">
                          <a:solidFill>
                            <a:srgbClr val="0066B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ru-RU" sz="53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3" y="-30517"/>
                <a:ext cx="67768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13" y="2617924"/>
            <a:ext cx="5694304" cy="3832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067" y="1403395"/>
            <a:ext cx="46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Математическая модель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-1534724" y="3373967"/>
            <a:ext cx="5445055" cy="5551781"/>
          </a:xfrm>
          <a:prstGeom prst="arc">
            <a:avLst>
              <a:gd name="adj1" fmla="val 16066202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734" y="3373968"/>
            <a:ext cx="2841649" cy="27972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65842" y="4362853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76637" y="2886244"/>
                <a:ext cx="1338315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77" y="2164683"/>
                <a:ext cx="104836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96654" y="3587792"/>
                <a:ext cx="898323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90" y="2690844"/>
                <a:ext cx="71833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1722969" y="3852951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085343" y="5379627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52702" y="5351735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724342" y="5874099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34263" y="5324549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92969" y="3600558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85301" y="5118055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504037" y="5412694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207261" y="5882505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568702" y="3980135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054863" y="4710855"/>
            <a:ext cx="60959" cy="61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599181" y="3600557"/>
            <a:ext cx="60959" cy="609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578955" y="3414540"/>
                <a:ext cx="1621791" cy="916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be-BY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e-BY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e-BY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общ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216" y="2560905"/>
                <a:ext cx="1260986" cy="7110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153753" y="4580831"/>
                <a:ext cx="2467662" cy="589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314" y="3435623"/>
                <a:ext cx="1898789" cy="465064"/>
              </a:xfrm>
              <a:prstGeom prst="rect">
                <a:avLst/>
              </a:prstGeom>
              <a:blipFill rotWithShape="0">
                <a:blip r:embed="rId9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91042" y="5406945"/>
                <a:ext cx="13108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281" y="4055209"/>
                <a:ext cx="1026563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361966" y="5406945"/>
                <a:ext cx="13108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74" y="4055209"/>
                <a:ext cx="1026563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2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856" y="279282"/>
            <a:ext cx="72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Вычисление числа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6778" y="-40689"/>
                <a:ext cx="846707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867">
                          <a:solidFill>
                            <a:srgbClr val="0066B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ru-RU" sz="53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83" y="-30517"/>
                <a:ext cx="67768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89" y="2330209"/>
            <a:ext cx="3482855" cy="4169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836" y="2999968"/>
            <a:ext cx="4153904" cy="347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5065" y="1478570"/>
                <a:ext cx="3049772" cy="526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общ</m:t>
                          </m:r>
                        </m:sub>
                      </m:sSub>
                      <m:r>
                        <a:rPr lang="ru-RU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=10 000 000</m:t>
                      </m:r>
                    </m:oMath>
                  </m:oMathPara>
                </a14:m>
                <a:endParaRPr lang="ru-RU" sz="26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98" y="1108927"/>
                <a:ext cx="2287329" cy="417871"/>
              </a:xfrm>
              <a:prstGeom prst="rect">
                <a:avLst/>
              </a:prstGeom>
              <a:blipFill rotWithShape="0">
                <a:blip r:embed="rId7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78073" y="1789510"/>
            <a:ext cx="127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19 лет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0878" y="1789510"/>
            <a:ext cx="155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5 минут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1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Графические информационные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1402304"/>
            <a:ext cx="11235267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Графическая информационная модель </a:t>
            </a:r>
            <a:r>
              <a:rPr lang="ru-RU" sz="2133" dirty="0">
                <a:solidFill>
                  <a:prstClr val="black"/>
                </a:solidFill>
              </a:rPr>
              <a:t>— это наглядный способ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представления объектов и процессов в виде графических изображений.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5" t="301" r="2433"/>
          <a:stretch/>
        </p:blipFill>
        <p:spPr>
          <a:xfrm>
            <a:off x="6875984" y="2640993"/>
            <a:ext cx="4844440" cy="37153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4" b="5662"/>
          <a:stretch/>
        </p:blipFill>
        <p:spPr>
          <a:xfrm>
            <a:off x="478367" y="3472843"/>
            <a:ext cx="5610947" cy="28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05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Классификация информационных моделей по способу представления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92084" y="1444653"/>
            <a:ext cx="340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Знаковые модели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167" y="2059218"/>
            <a:ext cx="112056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Знаковые модели </a:t>
            </a:r>
            <a:r>
              <a:rPr lang="ru-RU" sz="2133" dirty="0">
                <a:solidFill>
                  <a:prstClr val="black"/>
                </a:solidFill>
              </a:rPr>
              <a:t>— это модели, которые представлены в виде текста, формул или программ на специальном языке программирования.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366" y="4070997"/>
            <a:ext cx="3409951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867" dirty="0">
                <a:solidFill>
                  <a:prstClr val="black"/>
                </a:solidFill>
              </a:rPr>
              <a:t>Квадрат – это прямоугольник с четырьмя равными сторонами и углами.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8336" y="4306189"/>
                <a:ext cx="1889555" cy="77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52" y="3229641"/>
                <a:ext cx="1466492" cy="601318"/>
              </a:xfrm>
              <a:prstGeom prst="rect">
                <a:avLst/>
              </a:prstGeom>
              <a:blipFill rotWithShape="1">
                <a:blip r:embed="rId3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79150" y="4481364"/>
                <a:ext cx="1994649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en-US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362" y="3361023"/>
                <a:ext cx="1545680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35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7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1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Графические информационные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367" y="2583578"/>
            <a:ext cx="1123526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2400" dirty="0">
                <a:solidFill>
                  <a:prstClr val="black"/>
                </a:solidFill>
              </a:rPr>
              <a:t>Для более наглядного и понятного представления информации </a:t>
            </a:r>
          </a:p>
          <a:p>
            <a:pPr defTabSz="914377">
              <a:lnSpc>
                <a:spcPct val="120000"/>
              </a:lnSpc>
            </a:pPr>
            <a:r>
              <a:rPr lang="ru-RU" sz="2400" dirty="0">
                <a:solidFill>
                  <a:prstClr val="black"/>
                </a:solidFill>
              </a:rPr>
              <a:t>в графических информационных моделях используются графические </a:t>
            </a:r>
          </a:p>
          <a:p>
            <a:pPr defTabSz="914377">
              <a:lnSpc>
                <a:spcPct val="120000"/>
              </a:lnSpc>
            </a:pPr>
            <a:r>
              <a:rPr lang="ru-RU" sz="2400" dirty="0">
                <a:solidFill>
                  <a:prstClr val="black"/>
                </a:solidFill>
              </a:rPr>
              <a:t>изображения (образные элементы), которые могут быть дополнены </a:t>
            </a:r>
          </a:p>
          <a:p>
            <a:pPr defTabSz="914377">
              <a:lnSpc>
                <a:spcPct val="120000"/>
              </a:lnSpc>
            </a:pPr>
            <a:r>
              <a:rPr lang="ru-RU" sz="2400" dirty="0">
                <a:solidFill>
                  <a:prstClr val="black"/>
                </a:solidFill>
              </a:rPr>
              <a:t>текстами, числами и символами.</a:t>
            </a:r>
          </a:p>
        </p:txBody>
      </p:sp>
    </p:spTree>
    <p:extLst>
      <p:ext uri="{BB962C8B-B14F-4D97-AF65-F5344CB8AC3E}">
        <p14:creationId xmlns:p14="http://schemas.microsoft.com/office/powerpoint/2010/main" val="3648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Примеры графических информационных моделей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01800" y="1387813"/>
            <a:ext cx="100155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Схема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1708" y="1387813"/>
            <a:ext cx="94981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Карта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66729" y="1387813"/>
            <a:ext cx="117634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Чертёж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0076" y="3722656"/>
            <a:ext cx="114569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График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7201" y="3834020"/>
            <a:ext cx="168828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Диаграмма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123137" y="1952990"/>
            <a:ext cx="2284092" cy="1554597"/>
            <a:chOff x="842352" y="1464742"/>
            <a:chExt cx="1713069" cy="11659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842352" y="1472248"/>
              <a:ext cx="115101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93365" y="1471813"/>
              <a:ext cx="0" cy="29778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93365" y="1765675"/>
              <a:ext cx="185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178365" y="1688156"/>
              <a:ext cx="0" cy="814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363113" y="1688156"/>
              <a:ext cx="0" cy="814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63113" y="1769596"/>
              <a:ext cx="1923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55421" y="1769596"/>
              <a:ext cx="0" cy="77476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2149108" y="2544359"/>
              <a:ext cx="40631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149108" y="2453025"/>
              <a:ext cx="0" cy="1776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993365" y="2452287"/>
              <a:ext cx="0" cy="1776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071227" y="2502786"/>
              <a:ext cx="0" cy="7954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925288" y="2501527"/>
              <a:ext cx="0" cy="7954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843213" y="2538060"/>
              <a:ext cx="108207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50677" y="1464742"/>
              <a:ext cx="0" cy="107331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Дуга 31"/>
            <p:cNvSpPr/>
            <p:nvPr/>
          </p:nvSpPr>
          <p:spPr>
            <a:xfrm>
              <a:off x="2106894" y="1589558"/>
              <a:ext cx="326935" cy="217908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361260" y="1688156"/>
              <a:ext cx="7256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06894" y="1688156"/>
              <a:ext cx="718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76"/>
          <a:stretch/>
        </p:blipFill>
        <p:spPr>
          <a:xfrm>
            <a:off x="4903984" y="1957964"/>
            <a:ext cx="2429480" cy="15091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6" t="3519" r="33458" b="47407"/>
          <a:stretch/>
        </p:blipFill>
        <p:spPr>
          <a:xfrm>
            <a:off x="8790985" y="2008684"/>
            <a:ext cx="2559396" cy="15072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6" t="2844" r="3996" b="7895"/>
          <a:stretch/>
        </p:blipFill>
        <p:spPr>
          <a:xfrm>
            <a:off x="1455028" y="4255696"/>
            <a:ext cx="3476257" cy="21144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43"/>
          <a:stretch/>
        </p:blipFill>
        <p:spPr>
          <a:xfrm>
            <a:off x="7652224" y="4285425"/>
            <a:ext cx="2792533" cy="20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Схема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78367" y="1402304"/>
            <a:ext cx="11205663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Схема </a:t>
            </a:r>
            <a:r>
              <a:rPr lang="ru-RU" sz="2133" dirty="0">
                <a:solidFill>
                  <a:prstClr val="black"/>
                </a:solidFill>
              </a:rPr>
              <a:t>— это графическое отображение состава и структуры сложной системы.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3168" y="2181458"/>
            <a:ext cx="560283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Схема последовательного соединения переключателей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55049" y="2180757"/>
            <a:ext cx="535858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Схема параллельного соединения переключателей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358021" y="4619192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356487" y="3701121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064917" y="3989337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683293" y="3989337"/>
            <a:ext cx="272548" cy="5288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1353325" y="3029893"/>
            <a:ext cx="3872584" cy="3290184"/>
            <a:chOff x="1014994" y="2272420"/>
            <a:chExt cx="2904438" cy="246763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1014994" y="2282062"/>
              <a:ext cx="194743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019494" y="2272420"/>
              <a:ext cx="0" cy="47484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968469" y="2272420"/>
              <a:ext cx="0" cy="64280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968469" y="2906911"/>
              <a:ext cx="3130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3281478" y="2742633"/>
              <a:ext cx="0" cy="17258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79137" y="2918239"/>
              <a:ext cx="34029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910379" y="2909186"/>
              <a:ext cx="0" cy="164188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3231977" y="4557105"/>
              <a:ext cx="68745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231977" y="4363550"/>
              <a:ext cx="0" cy="3765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968469" y="4361984"/>
              <a:ext cx="0" cy="3765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100206" y="4469003"/>
              <a:ext cx="0" cy="1685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853288" y="4466334"/>
              <a:ext cx="0" cy="1685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1022488" y="4543755"/>
              <a:ext cx="183080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021030" y="3855785"/>
              <a:ext cx="0" cy="6970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1021031" y="3157749"/>
              <a:ext cx="0" cy="34449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Дуга 63"/>
            <p:cNvSpPr/>
            <p:nvPr/>
          </p:nvSpPr>
          <p:spPr>
            <a:xfrm>
              <a:off x="3160553" y="2533683"/>
              <a:ext cx="553153" cy="461793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154517" y="2742632"/>
              <a:ext cx="1349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3583826" y="2744142"/>
              <a:ext cx="1349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3589458" y="2734323"/>
              <a:ext cx="0" cy="18089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Группа 125"/>
          <p:cNvGrpSpPr/>
          <p:nvPr/>
        </p:nvGrpSpPr>
        <p:grpSpPr>
          <a:xfrm>
            <a:off x="7054924" y="3019816"/>
            <a:ext cx="3872584" cy="3290184"/>
            <a:chOff x="5291193" y="2264862"/>
            <a:chExt cx="2904438" cy="2467638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6515799" y="3376127"/>
              <a:ext cx="0" cy="116376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6518303" y="2270533"/>
              <a:ext cx="0" cy="76905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5291193" y="2274504"/>
              <a:ext cx="194743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244668" y="2264862"/>
              <a:ext cx="0" cy="64280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7244668" y="2899353"/>
              <a:ext cx="3130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7557677" y="2735075"/>
              <a:ext cx="0" cy="17258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7855336" y="2910681"/>
              <a:ext cx="34029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8186578" y="2901628"/>
              <a:ext cx="0" cy="164188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H="1">
              <a:off x="7508176" y="4549547"/>
              <a:ext cx="68745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7508176" y="4355992"/>
              <a:ext cx="0" cy="3765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7244668" y="4354426"/>
              <a:ext cx="0" cy="37650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376405" y="4461445"/>
              <a:ext cx="0" cy="1685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7129487" y="4458776"/>
              <a:ext cx="0" cy="1685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5298687" y="4536197"/>
              <a:ext cx="183080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Дуга 119"/>
            <p:cNvSpPr/>
            <p:nvPr/>
          </p:nvSpPr>
          <p:spPr>
            <a:xfrm>
              <a:off x="7436752" y="2526125"/>
              <a:ext cx="553153" cy="461793"/>
            </a:xfrm>
            <a:prstGeom prst="arc">
              <a:avLst>
                <a:gd name="adj1" fmla="val 11081436"/>
                <a:gd name="adj2" fmla="val 21314257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7430716" y="2735074"/>
              <a:ext cx="1349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860025" y="2736584"/>
              <a:ext cx="1349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7865657" y="2726765"/>
              <a:ext cx="0" cy="18089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5300113" y="3382846"/>
              <a:ext cx="0" cy="116376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5298687" y="2264862"/>
              <a:ext cx="0" cy="76905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5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  <p:bldP spid="37" grpId="0"/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Где используются схемы?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93168" y="1368657"/>
            <a:ext cx="560283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На уроках биологии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1" y="1368657"/>
            <a:ext cx="560283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На уроках истории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84" y="2502662"/>
            <a:ext cx="5483195" cy="3971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30" t="19806" r="6069" b="24284"/>
          <a:stretch/>
        </p:blipFill>
        <p:spPr>
          <a:xfrm>
            <a:off x="436034" y="2586335"/>
            <a:ext cx="5565221" cy="38790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8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Чертёж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78367" y="1402304"/>
            <a:ext cx="112056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Чертёж </a:t>
            </a:r>
            <a:r>
              <a:rPr lang="ru-RU" sz="2133" dirty="0">
                <a:solidFill>
                  <a:prstClr val="black"/>
                </a:solidFill>
              </a:rPr>
              <a:t>— это условное графическое изображение предмета с точным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соотношением его размеров, получаемое методом моделирования.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7" y="2740162"/>
            <a:ext cx="7190527" cy="360137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77979" y="3113229"/>
            <a:ext cx="6591300" cy="3243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391401" y="3403601"/>
            <a:ext cx="1079499" cy="952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90468" y="315387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Форма</a:t>
            </a:r>
          </a:p>
        </p:txBody>
      </p:sp>
      <p:sp>
        <p:nvSpPr>
          <p:cNvPr id="67" name="Овал 66"/>
          <p:cNvSpPr/>
          <p:nvPr/>
        </p:nvSpPr>
        <p:spPr>
          <a:xfrm>
            <a:off x="6365551" y="3913135"/>
            <a:ext cx="1136231" cy="2290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33051" y="3709935"/>
            <a:ext cx="1136231" cy="2290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7594601" y="3606801"/>
            <a:ext cx="1079499" cy="952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595574" y="33539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Размер</a:t>
            </a:r>
          </a:p>
        </p:txBody>
      </p:sp>
      <p:sp>
        <p:nvSpPr>
          <p:cNvPr id="71" name="Овал 70"/>
          <p:cNvSpPr/>
          <p:nvPr/>
        </p:nvSpPr>
        <p:spPr>
          <a:xfrm>
            <a:off x="2735262" y="2617396"/>
            <a:ext cx="5392389" cy="99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 flipV="1">
            <a:off x="8082650" y="3296397"/>
            <a:ext cx="645101" cy="624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674101" y="3736177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Название, масштаб</a:t>
            </a:r>
          </a:p>
        </p:txBody>
      </p:sp>
    </p:spTree>
    <p:extLst>
      <p:ext uri="{BB962C8B-B14F-4D97-AF65-F5344CB8AC3E}">
        <p14:creationId xmlns:p14="http://schemas.microsoft.com/office/powerpoint/2010/main" val="9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  <p:bldP spid="6" grpId="0" animBg="1"/>
      <p:bldP spid="6" grpId="1" animBg="1"/>
      <p:bldP spid="11" grpId="0"/>
      <p:bldP spid="11" grpId="1"/>
      <p:bldP spid="67" grpId="0" animBg="1"/>
      <p:bldP spid="67" grpId="1" animBg="1"/>
      <p:bldP spid="68" grpId="0" animBg="1"/>
      <p:bldP spid="68" grpId="1" animBg="1"/>
      <p:bldP spid="70" grpId="0"/>
      <p:bldP spid="70" grpId="1"/>
      <p:bldP spid="71" grpId="0" animBg="1"/>
      <p:bldP spid="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чертежа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8" t="4445" r="7494" b="4815"/>
          <a:stretch/>
        </p:blipFill>
        <p:spPr>
          <a:xfrm>
            <a:off x="3025774" y="1397000"/>
            <a:ext cx="6119935" cy="49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Карта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367" y="1368912"/>
            <a:ext cx="1123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Карта используется для отображения местности в уменьшенном </a:t>
            </a:r>
          </a:p>
          <a:p>
            <a:pPr defTabSz="914377"/>
            <a:r>
              <a:rPr lang="ru-RU" sz="2400" dirty="0">
                <a:solidFill>
                  <a:prstClr val="black"/>
                </a:solidFill>
              </a:rPr>
              <a:t>масштабе, которая является для неё объектом моделирования.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78367" y="3054966"/>
            <a:ext cx="3420533" cy="2984501"/>
            <a:chOff x="358775" y="2291224"/>
            <a:chExt cx="2565400" cy="22383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48" t="21387" r="74202" b="61973"/>
            <a:stretch/>
          </p:blipFill>
          <p:spPr>
            <a:xfrm>
              <a:off x="358775" y="2519825"/>
              <a:ext cx="2555875" cy="20097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232" t="96510" r="40127" b="1589"/>
            <a:stretch/>
          </p:blipFill>
          <p:spPr>
            <a:xfrm>
              <a:off x="369875" y="2291224"/>
              <a:ext cx="2554300" cy="229725"/>
            </a:xfrm>
            <a:prstGeom prst="rect">
              <a:avLst/>
            </a:prstGeom>
          </p:spPr>
        </p:pic>
      </p:grpSp>
      <p:cxnSp>
        <p:nvCxnSpPr>
          <p:cNvPr id="18" name="Прямая со стрелкой 17"/>
          <p:cNvCxnSpPr/>
          <p:nvPr/>
        </p:nvCxnSpPr>
        <p:spPr>
          <a:xfrm flipV="1">
            <a:off x="1467663" y="3998514"/>
            <a:ext cx="427587" cy="1421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4" t="23333" r="23643" b="34259"/>
          <a:stretch/>
        </p:blipFill>
        <p:spPr>
          <a:xfrm>
            <a:off x="4646085" y="3109999"/>
            <a:ext cx="2903884" cy="29294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6242892" y="3562121"/>
            <a:ext cx="550843" cy="216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30971" y="4039518"/>
            <a:ext cx="451692" cy="14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6" r="8729"/>
          <a:stretch/>
        </p:blipFill>
        <p:spPr>
          <a:xfrm>
            <a:off x="8317117" y="3125956"/>
            <a:ext cx="3379960" cy="29366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  <p:bldP spid="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График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78367" y="1402304"/>
            <a:ext cx="11205663" cy="14549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График </a:t>
            </a:r>
            <a:r>
              <a:rPr lang="ru-RU" sz="2133" dirty="0">
                <a:solidFill>
                  <a:prstClr val="black"/>
                </a:solidFill>
              </a:rPr>
              <a:t>— это графическое изображение, которое отображает зависимость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одной величины от другой, динамику какого-либо процесса в течение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какого-либо периода и многое другое.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461" y="3076713"/>
            <a:ext cx="3257896" cy="3257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" t="1985" r="642" b="12160"/>
          <a:stretch/>
        </p:blipFill>
        <p:spPr>
          <a:xfrm>
            <a:off x="446304" y="3076713"/>
            <a:ext cx="7021297" cy="32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графика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7" y="1343265"/>
            <a:ext cx="393106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Максим учится в 9 классе.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5548" y="1337620"/>
            <a:ext cx="772808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 течение 8 лет учёбы в школе он получал следующие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168" y="2142747"/>
            <a:ext cx="3201825" cy="415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1 класс – 5;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2 класс – 4;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3 класс – 4;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4 класс – 5;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5 класс – 4;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6 класс – 3;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7 класс – 4;</a:t>
            </a:r>
          </a:p>
          <a:p>
            <a:pPr defTabSz="914377">
              <a:spcAft>
                <a:spcPts val="1600"/>
              </a:spcAft>
            </a:pPr>
            <a:r>
              <a:rPr lang="ru-RU" sz="2133" dirty="0">
                <a:solidFill>
                  <a:prstClr val="black"/>
                </a:solidFill>
              </a:rPr>
              <a:t>8 класс – 3.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167" y="1669039"/>
            <a:ext cx="448109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годовые оценки по математике: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40" y="2080181"/>
            <a:ext cx="7814528" cy="424071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325536" y="5895256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968519" y="5895256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08599" y="5890901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44324" y="5890901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84404" y="5890901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527388" y="5890901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164564" y="5890901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4644" y="5890901"/>
            <a:ext cx="0" cy="205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3185" y="5953368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907" y="5953368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8318" y="5953368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1763" y="5951568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7487" y="5951567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63713" y="5951566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00439" y="5951564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46131" y="5951564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05145" y="5952788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56551" y="5481881"/>
            <a:ext cx="2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58331" y="4971277"/>
            <a:ext cx="2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56551" y="4450249"/>
            <a:ext cx="2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56551" y="3934435"/>
            <a:ext cx="2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556551" y="3417564"/>
            <a:ext cx="20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90967" y="5307639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01569" y="4791552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8674" y="4269116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03761" y="3752168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01569" y="3231142"/>
            <a:ext cx="26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4" name="Овал 53"/>
          <p:cNvSpPr/>
          <p:nvPr/>
        </p:nvSpPr>
        <p:spPr>
          <a:xfrm>
            <a:off x="5253286" y="3360439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889415" y="3884119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513465" y="3884119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7178966" y="3349045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818077" y="3883219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444274" y="4383922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9086238" y="3883219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9717833" y="4383922"/>
            <a:ext cx="132655" cy="1326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3" name="Прямая соединительная линия 62"/>
          <p:cNvCxnSpPr>
            <a:stCxn id="54" idx="5"/>
            <a:endCxn id="55" idx="1"/>
          </p:cNvCxnSpPr>
          <p:nvPr/>
        </p:nvCxnSpPr>
        <p:spPr>
          <a:xfrm>
            <a:off x="5366513" y="3473667"/>
            <a:ext cx="542328" cy="42987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022069" y="3944955"/>
            <a:ext cx="49139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6" idx="7"/>
            <a:endCxn id="57" idx="3"/>
          </p:cNvCxnSpPr>
          <p:nvPr/>
        </p:nvCxnSpPr>
        <p:spPr>
          <a:xfrm flipV="1">
            <a:off x="6626693" y="3462273"/>
            <a:ext cx="571700" cy="4412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57" idx="5"/>
            <a:endCxn id="58" idx="1"/>
          </p:cNvCxnSpPr>
          <p:nvPr/>
        </p:nvCxnSpPr>
        <p:spPr>
          <a:xfrm>
            <a:off x="7292194" y="3462272"/>
            <a:ext cx="545309" cy="4403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58" idx="5"/>
            <a:endCxn id="59" idx="1"/>
          </p:cNvCxnSpPr>
          <p:nvPr/>
        </p:nvCxnSpPr>
        <p:spPr>
          <a:xfrm>
            <a:off x="7931305" y="3996447"/>
            <a:ext cx="532396" cy="4069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9" idx="7"/>
            <a:endCxn id="60" idx="3"/>
          </p:cNvCxnSpPr>
          <p:nvPr/>
        </p:nvCxnSpPr>
        <p:spPr>
          <a:xfrm flipV="1">
            <a:off x="8557501" y="3996447"/>
            <a:ext cx="548163" cy="4069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0" idx="5"/>
            <a:endCxn id="61" idx="1"/>
          </p:cNvCxnSpPr>
          <p:nvPr/>
        </p:nvCxnSpPr>
        <p:spPr>
          <a:xfrm>
            <a:off x="9199466" y="3996447"/>
            <a:ext cx="537793" cy="4069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build="p"/>
      <p:bldP spid="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44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графика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2" b="5157"/>
          <a:stretch/>
        </p:blipFill>
        <p:spPr>
          <a:xfrm>
            <a:off x="1301750" y="1380045"/>
            <a:ext cx="9588500" cy="49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05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Классификация информационных моделей по способу представления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91026" y="1444653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Смешанные модели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366" y="1985932"/>
            <a:ext cx="112204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Смешанные модели </a:t>
            </a:r>
            <a:r>
              <a:rPr lang="ru-RU" sz="2133" dirty="0">
                <a:solidFill>
                  <a:prstClr val="black"/>
                </a:solidFill>
              </a:rPr>
              <a:t>— это модели, в которых одновременно используются образные и знаковые модели.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78366" y="3318379"/>
            <a:ext cx="3383157" cy="3037972"/>
            <a:chOff x="358774" y="2488784"/>
            <a:chExt cx="2537368" cy="2278479"/>
          </a:xfrm>
        </p:grpSpPr>
        <p:pic>
          <p:nvPicPr>
            <p:cNvPr id="10242" name="Picture 2" descr="D:\projects\информатика\Удавихина\доп материалы\уроки 9 класс\02\1442503741tablica_stepenej.jpe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8" t="6576" r="27597" b="2693"/>
            <a:stretch/>
          </p:blipFill>
          <p:spPr bwMode="auto">
            <a:xfrm>
              <a:off x="384838" y="2609279"/>
              <a:ext cx="2511304" cy="215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projects\информатика\Удавихина\доп материалы\уроки 9 класс\02\1442503741tablica_stepenej.jpe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67" t="499" r="9000" b="94435"/>
            <a:stretch/>
          </p:blipFill>
          <p:spPr bwMode="auto">
            <a:xfrm>
              <a:off x="358774" y="2488784"/>
              <a:ext cx="2537368" cy="12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3" name="Picture 3" descr="D:\projects\информатика\Удавихина\доп материалы\уроки 9 класс\02\a8edfd37c2f54137a2c789de24cfdc5b_view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" t="902" r="1008" b="7137"/>
          <a:stretch/>
        </p:blipFill>
        <p:spPr bwMode="auto">
          <a:xfrm>
            <a:off x="4534780" y="3347770"/>
            <a:ext cx="3206939" cy="29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projects\информатика\Удавихина\доп материалы\уроки 9 класс\02\83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" r="6480" b="20448"/>
          <a:stretch/>
        </p:blipFill>
        <p:spPr bwMode="auto">
          <a:xfrm>
            <a:off x="8303683" y="3392724"/>
            <a:ext cx="3409951" cy="29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Диаграмма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78367" y="1402304"/>
            <a:ext cx="11205663" cy="14549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Диаграмма </a:t>
            </a:r>
            <a:r>
              <a:rPr lang="ru-RU" sz="2133" dirty="0">
                <a:solidFill>
                  <a:prstClr val="black"/>
                </a:solidFill>
              </a:rPr>
              <a:t>— это графическое изображение, которое даёт наглядное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представление о соотношении каких-либо величин или нескольких значений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одной величины, об изменении их значений.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493168" y="2887011"/>
          <a:ext cx="5993897" cy="362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866625" y="3634597"/>
          <a:ext cx="4847009" cy="294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3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  <p:bldGraphic spid="7" grpId="0">
        <p:bldAsOne/>
      </p:bldGraphic>
      <p:bldGraphic spid="13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диаграммы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6" y="1343265"/>
            <a:ext cx="611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Наша планета состоит из воды и суши.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2534" y="1343264"/>
            <a:ext cx="537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Вода </a:t>
            </a:r>
            <a:r>
              <a:rPr lang="ru-RU" sz="2400" dirty="0">
                <a:solidFill>
                  <a:prstClr val="black"/>
                </a:solidFill>
              </a:rPr>
              <a:t>составляет</a:t>
            </a:r>
            <a:r>
              <a:rPr lang="ru-RU" sz="2133" dirty="0">
                <a:solidFill>
                  <a:prstClr val="black"/>
                </a:solidFill>
              </a:rPr>
              <a:t> 70% поверхности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166" y="1680329"/>
            <a:ext cx="3849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планеты, а </a:t>
            </a:r>
            <a:r>
              <a:rPr lang="ru-RU" sz="2400" dirty="0">
                <a:solidFill>
                  <a:prstClr val="black"/>
                </a:solidFill>
              </a:rPr>
              <a:t>суша</a:t>
            </a:r>
            <a:r>
              <a:rPr lang="ru-RU" sz="2133" dirty="0">
                <a:solidFill>
                  <a:prstClr val="black"/>
                </a:solidFill>
              </a:rPr>
              <a:t> — 30%.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8671" y="2131735"/>
            <a:ext cx="29380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Круговая диаграмма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97301" y="4362532"/>
            <a:ext cx="1107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= 100%</a:t>
            </a:r>
          </a:p>
        </p:txBody>
      </p:sp>
      <p:sp>
        <p:nvSpPr>
          <p:cNvPr id="8" name="Пирог 7"/>
          <p:cNvSpPr/>
          <p:nvPr/>
        </p:nvSpPr>
        <p:spPr>
          <a:xfrm>
            <a:off x="4346834" y="2803773"/>
            <a:ext cx="3568927" cy="3568927"/>
          </a:xfrm>
          <a:prstGeom prst="pie">
            <a:avLst>
              <a:gd name="adj1" fmla="val 0"/>
              <a:gd name="adj2" fmla="val 1501705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2479" y="5173467"/>
            <a:ext cx="72327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70%</a:t>
            </a:r>
          </a:p>
        </p:txBody>
      </p:sp>
      <p:sp>
        <p:nvSpPr>
          <p:cNvPr id="62" name="Пирог 61"/>
          <p:cNvSpPr/>
          <p:nvPr/>
        </p:nvSpPr>
        <p:spPr>
          <a:xfrm rot="15013882">
            <a:off x="4355194" y="2819173"/>
            <a:ext cx="3552204" cy="3538124"/>
          </a:xfrm>
          <a:prstGeom prst="pie">
            <a:avLst>
              <a:gd name="adj1" fmla="val 34364"/>
              <a:gd name="adj2" fmla="val 6564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04819" y="3551025"/>
            <a:ext cx="72327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30%</a:t>
            </a:r>
          </a:p>
        </p:txBody>
      </p:sp>
      <p:sp>
        <p:nvSpPr>
          <p:cNvPr id="6" name="Овал 5"/>
          <p:cNvSpPr/>
          <p:nvPr/>
        </p:nvSpPr>
        <p:spPr>
          <a:xfrm>
            <a:off x="4346835" y="2803773"/>
            <a:ext cx="3568927" cy="3568927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4" grpId="0"/>
      <p:bldP spid="7" grpId="0"/>
      <p:bldP spid="7" grpId="1"/>
      <p:bldP spid="8" grpId="0" animBg="1"/>
      <p:bldP spid="12" grpId="0"/>
      <p:bldP spid="62" grpId="0" animBg="1"/>
      <p:bldP spid="64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диаграммы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6" y="1343265"/>
            <a:ext cx="1133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267" dirty="0">
                <a:solidFill>
                  <a:prstClr val="black"/>
                </a:solidFill>
              </a:rPr>
              <a:t>Саша тратит на дорогу от дома до школы 10 мин, Таня </a:t>
            </a:r>
            <a:r>
              <a:rPr lang="ru-RU" sz="2400" dirty="0">
                <a:solidFill>
                  <a:prstClr val="black"/>
                </a:solidFill>
              </a:rPr>
              <a:t>—</a:t>
            </a:r>
            <a:r>
              <a:rPr lang="ru-RU" sz="2267" dirty="0">
                <a:solidFill>
                  <a:prstClr val="black"/>
                </a:solidFill>
              </a:rPr>
              <a:t> 15 мин, Ира </a:t>
            </a:r>
            <a:r>
              <a:rPr lang="ru-RU" sz="2400" dirty="0">
                <a:solidFill>
                  <a:prstClr val="black"/>
                </a:solidFill>
              </a:rPr>
              <a:t>—</a:t>
            </a:r>
            <a:r>
              <a:rPr lang="ru-RU" sz="2267" dirty="0">
                <a:solidFill>
                  <a:prstClr val="black"/>
                </a:solidFill>
              </a:rPr>
              <a:t> 7 мин </a:t>
            </a:r>
          </a:p>
          <a:p>
            <a:pPr defTabSz="914377"/>
            <a:r>
              <a:rPr lang="ru-RU" sz="2267" dirty="0">
                <a:solidFill>
                  <a:prstClr val="black"/>
                </a:solidFill>
              </a:rPr>
              <a:t>и Игорь </a:t>
            </a:r>
            <a:r>
              <a:rPr lang="ru-RU" sz="2400" dirty="0">
                <a:solidFill>
                  <a:prstClr val="black"/>
                </a:solidFill>
              </a:rPr>
              <a:t>—</a:t>
            </a:r>
            <a:r>
              <a:rPr lang="ru-RU" sz="2267" dirty="0">
                <a:solidFill>
                  <a:prstClr val="black"/>
                </a:solidFill>
              </a:rPr>
              <a:t> 20 мин.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36401" y="2164001"/>
            <a:ext cx="326294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Столбчатая диаграмма</a:t>
            </a:r>
          </a:p>
        </p:txBody>
      </p:sp>
      <p:graphicFrame>
        <p:nvGraphicFramePr>
          <p:cNvPr id="74" name="Диаграмма 73"/>
          <p:cNvGraphicFramePr/>
          <p:nvPr/>
        </p:nvGraphicFramePr>
        <p:xfrm>
          <a:off x="2282825" y="2615408"/>
          <a:ext cx="7414720" cy="401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419665" y="5822693"/>
            <a:ext cx="81464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Саша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67052" y="5822689"/>
            <a:ext cx="73609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Таня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26473" y="5822691"/>
            <a:ext cx="64793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Ира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76066" y="5822692"/>
            <a:ext cx="90050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Игорь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48344" y="571184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48344" y="502283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705723" y="433382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705723" y="2986791"/>
            <a:ext cx="61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705723" y="369539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345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7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7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7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/>
      <p:bldGraphic spid="74" grpId="0">
        <p:bldSub>
          <a:bldChart bld="seriesEl"/>
        </p:bldSub>
      </p:bldGraphic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Граф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1402304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Граф </a:t>
            </a:r>
            <a:r>
              <a:rPr lang="ru-RU" sz="2133" dirty="0">
                <a:solidFill>
                  <a:prstClr val="black"/>
                </a:solidFill>
              </a:rPr>
              <a:t>— это совокупность объектов со связями между ними.</a:t>
            </a:r>
          </a:p>
        </p:txBody>
      </p:sp>
      <p:sp>
        <p:nvSpPr>
          <p:cNvPr id="2" name="Овал 1"/>
          <p:cNvSpPr/>
          <p:nvPr/>
        </p:nvSpPr>
        <p:spPr>
          <a:xfrm>
            <a:off x="1942622" y="254747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82636" y="2348534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75586" y="2462326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37504" y="5704654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37666" y="5500964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38308" y="6103058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3167" y="422606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19" idx="7"/>
            <a:endCxn id="2" idx="3"/>
          </p:cNvCxnSpPr>
          <p:nvPr/>
        </p:nvCxnSpPr>
        <p:spPr>
          <a:xfrm flipV="1">
            <a:off x="698729" y="2753033"/>
            <a:ext cx="1279161" cy="15082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7"/>
            <a:endCxn id="10" idx="2"/>
          </p:cNvCxnSpPr>
          <p:nvPr/>
        </p:nvCxnSpPr>
        <p:spPr>
          <a:xfrm flipV="1">
            <a:off x="2148183" y="2468948"/>
            <a:ext cx="1834453" cy="1137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1"/>
            <a:endCxn id="19" idx="6"/>
          </p:cNvCxnSpPr>
          <p:nvPr/>
        </p:nvCxnSpPr>
        <p:spPr>
          <a:xfrm flipH="1" flipV="1">
            <a:off x="733997" y="4346477"/>
            <a:ext cx="2838937" cy="11897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1" idx="3"/>
          </p:cNvCxnSpPr>
          <p:nvPr/>
        </p:nvCxnSpPr>
        <p:spPr>
          <a:xfrm flipV="1">
            <a:off x="3743227" y="2667888"/>
            <a:ext cx="2267627" cy="28683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7"/>
            <a:endCxn id="10" idx="3"/>
          </p:cNvCxnSpPr>
          <p:nvPr/>
        </p:nvCxnSpPr>
        <p:spPr>
          <a:xfrm flipV="1">
            <a:off x="1543869" y="2554095"/>
            <a:ext cx="2474035" cy="35842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0"/>
            <a:endCxn id="10" idx="4"/>
          </p:cNvCxnSpPr>
          <p:nvPr/>
        </p:nvCxnSpPr>
        <p:spPr>
          <a:xfrm flipV="1">
            <a:off x="3658080" y="2589364"/>
            <a:ext cx="444971" cy="29116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0"/>
            <a:endCxn id="11" idx="4"/>
          </p:cNvCxnSpPr>
          <p:nvPr/>
        </p:nvCxnSpPr>
        <p:spPr>
          <a:xfrm flipV="1">
            <a:off x="6057920" y="2703155"/>
            <a:ext cx="38081" cy="30014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9" idx="4"/>
            <a:endCxn id="14" idx="1"/>
          </p:cNvCxnSpPr>
          <p:nvPr/>
        </p:nvCxnSpPr>
        <p:spPr>
          <a:xfrm>
            <a:off x="613581" y="4466891"/>
            <a:ext cx="759995" cy="16714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2" idx="1"/>
            <a:endCxn id="10" idx="5"/>
          </p:cNvCxnSpPr>
          <p:nvPr/>
        </p:nvCxnSpPr>
        <p:spPr>
          <a:xfrm flipH="1" flipV="1">
            <a:off x="4188198" y="2554095"/>
            <a:ext cx="1784575" cy="31858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7823913" y="3065095"/>
            <a:ext cx="3889721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Вершины </a:t>
            </a:r>
            <a:r>
              <a:rPr lang="ru-RU" sz="2133" dirty="0">
                <a:solidFill>
                  <a:prstClr val="black"/>
                </a:solidFill>
              </a:rPr>
              <a:t>— это объекты.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776634" y="5467341"/>
            <a:ext cx="3889721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Рёбра </a:t>
            </a:r>
            <a:r>
              <a:rPr lang="ru-RU" sz="2133" dirty="0">
                <a:solidFill>
                  <a:prstClr val="black"/>
                </a:solidFill>
              </a:rPr>
              <a:t>— это связи.</a:t>
            </a:r>
          </a:p>
        </p:txBody>
      </p:sp>
      <p:cxnSp>
        <p:nvCxnSpPr>
          <p:cNvPr id="91" name="Прямая со стрелкой 90"/>
          <p:cNvCxnSpPr>
            <a:endCxn id="11" idx="6"/>
          </p:cNvCxnSpPr>
          <p:nvPr/>
        </p:nvCxnSpPr>
        <p:spPr>
          <a:xfrm flipH="1" flipV="1">
            <a:off x="6216415" y="2582740"/>
            <a:ext cx="2087269" cy="482355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12" idx="7"/>
          </p:cNvCxnSpPr>
          <p:nvPr/>
        </p:nvCxnSpPr>
        <p:spPr>
          <a:xfrm flipH="1">
            <a:off x="6143066" y="3780547"/>
            <a:ext cx="1954868" cy="1959375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13" idx="7"/>
          </p:cNvCxnSpPr>
          <p:nvPr/>
        </p:nvCxnSpPr>
        <p:spPr>
          <a:xfrm flipH="1">
            <a:off x="3743227" y="3474693"/>
            <a:ext cx="4084983" cy="2061539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70" idx="1"/>
            <a:endCxn id="10" idx="6"/>
          </p:cNvCxnSpPr>
          <p:nvPr/>
        </p:nvCxnSpPr>
        <p:spPr>
          <a:xfrm flipH="1" flipV="1">
            <a:off x="4223465" y="2468949"/>
            <a:ext cx="3600448" cy="951735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 flipV="1">
            <a:off x="6096001" y="4035772"/>
            <a:ext cx="2279297" cy="1425440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 flipV="1">
            <a:off x="5616204" y="5084325"/>
            <a:ext cx="2150909" cy="621129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 flipV="1">
            <a:off x="5069526" y="3883843"/>
            <a:ext cx="2777727" cy="1615251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70" grpId="0" animBg="1"/>
      <p:bldP spid="7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Разнообразие вершин и связей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441155" y="1704344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370" y="2030671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242790" y="148463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83270" y="611165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41567" y="5302608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38308" y="6103058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3784" y="4187279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19" idx="7"/>
            <a:endCxn id="2" idx="3"/>
          </p:cNvCxnSpPr>
          <p:nvPr/>
        </p:nvCxnSpPr>
        <p:spPr>
          <a:xfrm flipV="1">
            <a:off x="919346" y="1909906"/>
            <a:ext cx="1557077" cy="23126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7"/>
            <a:endCxn id="10" idx="2"/>
          </p:cNvCxnSpPr>
          <p:nvPr/>
        </p:nvCxnSpPr>
        <p:spPr>
          <a:xfrm>
            <a:off x="2646716" y="1739613"/>
            <a:ext cx="3293653" cy="4114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1"/>
            <a:endCxn id="19" idx="6"/>
          </p:cNvCxnSpPr>
          <p:nvPr/>
        </p:nvCxnSpPr>
        <p:spPr>
          <a:xfrm flipH="1" flipV="1">
            <a:off x="954614" y="4307694"/>
            <a:ext cx="4522221" cy="10301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7"/>
            <a:endCxn id="11" idx="3"/>
          </p:cNvCxnSpPr>
          <p:nvPr/>
        </p:nvCxnSpPr>
        <p:spPr>
          <a:xfrm flipV="1">
            <a:off x="5647129" y="1690193"/>
            <a:ext cx="5630929" cy="36476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7"/>
            <a:endCxn id="10" idx="3"/>
          </p:cNvCxnSpPr>
          <p:nvPr/>
        </p:nvCxnSpPr>
        <p:spPr>
          <a:xfrm flipV="1">
            <a:off x="1543869" y="2236232"/>
            <a:ext cx="4431768" cy="390209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0"/>
            <a:endCxn id="10" idx="4"/>
          </p:cNvCxnSpPr>
          <p:nvPr/>
        </p:nvCxnSpPr>
        <p:spPr>
          <a:xfrm flipV="1">
            <a:off x="5561981" y="2271501"/>
            <a:ext cx="498803" cy="30311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0"/>
            <a:endCxn id="11" idx="4"/>
          </p:cNvCxnSpPr>
          <p:nvPr/>
        </p:nvCxnSpPr>
        <p:spPr>
          <a:xfrm flipV="1">
            <a:off x="8303684" y="1725462"/>
            <a:ext cx="3059520" cy="43861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9" idx="4"/>
            <a:endCxn id="14" idx="1"/>
          </p:cNvCxnSpPr>
          <p:nvPr/>
        </p:nvCxnSpPr>
        <p:spPr>
          <a:xfrm>
            <a:off x="834200" y="4428109"/>
            <a:ext cx="539377" cy="17102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2" idx="1"/>
            <a:endCxn id="10" idx="5"/>
          </p:cNvCxnSpPr>
          <p:nvPr/>
        </p:nvCxnSpPr>
        <p:spPr>
          <a:xfrm flipH="1" flipV="1">
            <a:off x="6145931" y="2236232"/>
            <a:ext cx="2072607" cy="39106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972505" y="1380688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955559" y="5979794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695024" y="1952275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170871" y="1618847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77077" y="4144366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43935" y="5234744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064255" y="5958642"/>
            <a:ext cx="731520" cy="376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961541" y="1364946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89542" y="1954061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59603" y="1603105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67710" y="5956622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55071" y="5212011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58773" y="5956622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2958" y="4121306"/>
            <a:ext cx="742484" cy="392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767030" y="2346361"/>
            <a:ext cx="4073157" cy="35985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8" idx="3"/>
            <a:endCxn id="57" idx="1"/>
          </p:cNvCxnSpPr>
          <p:nvPr/>
        </p:nvCxnSpPr>
        <p:spPr>
          <a:xfrm>
            <a:off x="2902087" y="1799255"/>
            <a:ext cx="2787455" cy="3509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8" idx="2"/>
            <a:endCxn id="62" idx="0"/>
          </p:cNvCxnSpPr>
          <p:nvPr/>
        </p:nvCxnSpPr>
        <p:spPr>
          <a:xfrm flipH="1">
            <a:off x="834200" y="1995404"/>
            <a:ext cx="1696645" cy="212590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62" idx="2"/>
            <a:endCxn id="55" idx="0"/>
          </p:cNvCxnSpPr>
          <p:nvPr/>
        </p:nvCxnSpPr>
        <p:spPr>
          <a:xfrm>
            <a:off x="834201" y="4513606"/>
            <a:ext cx="595815" cy="14450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2" idx="3"/>
            <a:endCxn id="60" idx="1"/>
          </p:cNvCxnSpPr>
          <p:nvPr/>
        </p:nvCxnSpPr>
        <p:spPr>
          <a:xfrm>
            <a:off x="1205442" y="4317457"/>
            <a:ext cx="3949629" cy="109070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60" idx="0"/>
            <a:endCxn id="48" idx="4"/>
          </p:cNvCxnSpPr>
          <p:nvPr/>
        </p:nvCxnSpPr>
        <p:spPr>
          <a:xfrm flipV="1">
            <a:off x="5526314" y="2328832"/>
            <a:ext cx="534471" cy="288317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59" idx="0"/>
          </p:cNvCxnSpPr>
          <p:nvPr/>
        </p:nvCxnSpPr>
        <p:spPr>
          <a:xfrm>
            <a:off x="6310909" y="2328832"/>
            <a:ext cx="2028043" cy="36277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5793549" y="1747880"/>
            <a:ext cx="5330303" cy="34641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41" idx="2"/>
          </p:cNvCxnSpPr>
          <p:nvPr/>
        </p:nvCxnSpPr>
        <p:spPr>
          <a:xfrm flipH="1">
            <a:off x="8534401" y="1757246"/>
            <a:ext cx="2798383" cy="41876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Дуга 84"/>
          <p:cNvSpPr/>
          <p:nvPr/>
        </p:nvSpPr>
        <p:spPr>
          <a:xfrm>
            <a:off x="6086790" y="1602672"/>
            <a:ext cx="595333" cy="619697"/>
          </a:xfrm>
          <a:prstGeom prst="arc">
            <a:avLst>
              <a:gd name="adj1" fmla="val 10416818"/>
              <a:gd name="adj2" fmla="val 4834766"/>
            </a:avLst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2295990" y="1414618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5691263" y="1773345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11049769" y="1186355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528835" y="4018706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1128299" y="5689222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5197339" y="5068857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989794" y="5703971"/>
            <a:ext cx="648511" cy="648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33" grpId="0" animBg="1"/>
      <p:bldP spid="33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4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85" grpId="0" animBg="1"/>
      <p:bldP spid="88" grpId="0" animBg="1"/>
      <p:bldP spid="88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6" grpId="0" animBg="1"/>
      <p:bldP spid="10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Граф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18862" y="1368913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Ориентированный граф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66557" y="1365932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Неориентированный граф</a:t>
            </a:r>
          </a:p>
        </p:txBody>
      </p:sp>
      <p:sp>
        <p:nvSpPr>
          <p:cNvPr id="38" name="Овал 37"/>
          <p:cNvSpPr/>
          <p:nvPr/>
        </p:nvSpPr>
        <p:spPr>
          <a:xfrm>
            <a:off x="1803284" y="2346047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620406" y="2310779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934047" y="4897366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847794" y="611552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93167" y="422606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>
            <a:stCxn id="38" idx="6"/>
            <a:endCxn id="39" idx="2"/>
          </p:cNvCxnSpPr>
          <p:nvPr/>
        </p:nvCxnSpPr>
        <p:spPr>
          <a:xfrm flipV="1">
            <a:off x="2044114" y="2431194"/>
            <a:ext cx="3576292" cy="352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3" idx="6"/>
            <a:endCxn id="41" idx="2"/>
          </p:cNvCxnSpPr>
          <p:nvPr/>
        </p:nvCxnSpPr>
        <p:spPr>
          <a:xfrm>
            <a:off x="733996" y="4346476"/>
            <a:ext cx="4200051" cy="6713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41" idx="3"/>
          </p:cNvCxnSpPr>
          <p:nvPr/>
        </p:nvCxnSpPr>
        <p:spPr>
          <a:xfrm flipV="1">
            <a:off x="3070439" y="5102927"/>
            <a:ext cx="1898876" cy="10865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  <a:endCxn id="43" idx="7"/>
          </p:cNvCxnSpPr>
          <p:nvPr/>
        </p:nvCxnSpPr>
        <p:spPr>
          <a:xfrm flipH="1">
            <a:off x="698728" y="2551609"/>
            <a:ext cx="1139824" cy="17097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9" idx="4"/>
            <a:endCxn id="41" idx="0"/>
          </p:cNvCxnSpPr>
          <p:nvPr/>
        </p:nvCxnSpPr>
        <p:spPr>
          <a:xfrm flipH="1">
            <a:off x="5054462" y="2551608"/>
            <a:ext cx="686359" cy="2345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3" idx="5"/>
            <a:endCxn id="42" idx="1"/>
          </p:cNvCxnSpPr>
          <p:nvPr/>
        </p:nvCxnSpPr>
        <p:spPr>
          <a:xfrm>
            <a:off x="698728" y="4431623"/>
            <a:ext cx="2184333" cy="17191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7646348" y="2296075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1472804" y="2827748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164216" y="4905255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6968914" y="5495571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333755" y="316724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9287500" y="6115522"/>
            <a:ext cx="240829" cy="240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4" name="Прямая соединительная линия 93"/>
          <p:cNvCxnSpPr>
            <a:stCxn id="75" idx="0"/>
          </p:cNvCxnSpPr>
          <p:nvPr/>
        </p:nvCxnSpPr>
        <p:spPr>
          <a:xfrm flipV="1">
            <a:off x="7089329" y="2501523"/>
            <a:ext cx="652996" cy="29940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74" idx="0"/>
          </p:cNvCxnSpPr>
          <p:nvPr/>
        </p:nvCxnSpPr>
        <p:spPr>
          <a:xfrm flipV="1">
            <a:off x="11284631" y="3039668"/>
            <a:ext cx="308588" cy="1865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87" idx="7"/>
          </p:cNvCxnSpPr>
          <p:nvPr/>
        </p:nvCxnSpPr>
        <p:spPr>
          <a:xfrm flipV="1">
            <a:off x="9493061" y="2969869"/>
            <a:ext cx="2006091" cy="31809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75" idx="1"/>
          </p:cNvCxnSpPr>
          <p:nvPr/>
        </p:nvCxnSpPr>
        <p:spPr>
          <a:xfrm flipH="1" flipV="1">
            <a:off x="6445771" y="3362305"/>
            <a:ext cx="558411" cy="21685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72" idx="6"/>
            <a:endCxn id="73" idx="2"/>
          </p:cNvCxnSpPr>
          <p:nvPr/>
        </p:nvCxnSpPr>
        <p:spPr>
          <a:xfrm>
            <a:off x="7887177" y="2416490"/>
            <a:ext cx="3585627" cy="5316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87" idx="2"/>
          </p:cNvCxnSpPr>
          <p:nvPr/>
        </p:nvCxnSpPr>
        <p:spPr>
          <a:xfrm>
            <a:off x="7192668" y="5667136"/>
            <a:ext cx="2094832" cy="5688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stCxn id="87" idx="6"/>
          </p:cNvCxnSpPr>
          <p:nvPr/>
        </p:nvCxnSpPr>
        <p:spPr>
          <a:xfrm flipV="1">
            <a:off x="9528330" y="5092128"/>
            <a:ext cx="1739413" cy="11438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76" idx="7"/>
            <a:endCxn id="72" idx="3"/>
          </p:cNvCxnSpPr>
          <p:nvPr/>
        </p:nvCxnSpPr>
        <p:spPr>
          <a:xfrm flipV="1">
            <a:off x="6539317" y="2501637"/>
            <a:ext cx="1142300" cy="7008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8" grpId="0" animBg="1"/>
      <p:bldP spid="39" grpId="0" animBg="1"/>
      <p:bldP spid="41" grpId="0" animBg="1"/>
      <p:bldP spid="42" grpId="0" animBg="1"/>
      <p:bldP spid="4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графа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4335" y="1231901"/>
            <a:ext cx="1121929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 соревнованиях по шахматам участвовало 6 учащихся с 9-го по 11-й класс.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367" y="1568968"/>
            <a:ext cx="700499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встрече они все обменялись рукопожатиями.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02395" y="1568965"/>
            <a:ext cx="511124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Сколько всего было сделано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82313" y="1231900"/>
            <a:ext cx="79541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При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167" y="1906032"/>
            <a:ext cx="20658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рукопожатий?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39" y="3442411"/>
            <a:ext cx="2941967" cy="29419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002" y="3026979"/>
            <a:ext cx="3399439" cy="33994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" y="3217665"/>
            <a:ext cx="3208752" cy="3208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40" y="3146695"/>
            <a:ext cx="3251696" cy="32516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31" y="3386358"/>
            <a:ext cx="1492125" cy="31191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89" y="3252403"/>
            <a:ext cx="2577279" cy="3221597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8866026" y="2079618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863204" y="2438400"/>
            <a:ext cx="2022088" cy="761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11158006" y="3019509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335185" y="3019509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890813" y="4574273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0608790" y="458538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866025" y="5800723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7655" y="2101765"/>
            <a:ext cx="3802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15459" y="3030581"/>
            <a:ext cx="3802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66243" y="4646653"/>
            <a:ext cx="3802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20496" y="5795304"/>
            <a:ext cx="3802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1349" y="4607535"/>
            <a:ext cx="3802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2637" y="3041656"/>
            <a:ext cx="3802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9408657" y="5001693"/>
            <a:ext cx="1237041" cy="987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392070" y="5027179"/>
            <a:ext cx="1493223" cy="9558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6732363" y="3556496"/>
            <a:ext cx="340079" cy="10344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996589" y="3562443"/>
            <a:ext cx="344944" cy="10407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420551" y="2414611"/>
            <a:ext cx="1794908" cy="7287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40" idx="1"/>
          </p:cNvCxnSpPr>
          <p:nvPr/>
        </p:nvCxnSpPr>
        <p:spPr>
          <a:xfrm flipH="1" flipV="1">
            <a:off x="9330950" y="2574388"/>
            <a:ext cx="1359209" cy="20923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9152922" y="2639298"/>
            <a:ext cx="11661" cy="31652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39" idx="7"/>
          </p:cNvCxnSpPr>
          <p:nvPr/>
        </p:nvCxnSpPr>
        <p:spPr>
          <a:xfrm flipV="1">
            <a:off x="7365071" y="2577054"/>
            <a:ext cx="1616443" cy="2078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9319200" y="3488414"/>
            <a:ext cx="1906387" cy="23719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7429500" y="3366055"/>
            <a:ext cx="3728504" cy="1377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38" idx="6"/>
          </p:cNvCxnSpPr>
          <p:nvPr/>
        </p:nvCxnSpPr>
        <p:spPr>
          <a:xfrm flipV="1">
            <a:off x="6890812" y="3265279"/>
            <a:ext cx="4267192" cy="320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39" idx="6"/>
            <a:endCxn id="40" idx="2"/>
          </p:cNvCxnSpPr>
          <p:nvPr/>
        </p:nvCxnSpPr>
        <p:spPr>
          <a:xfrm>
            <a:off x="7446440" y="4852087"/>
            <a:ext cx="3162349" cy="111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38" idx="5"/>
          </p:cNvCxnSpPr>
          <p:nvPr/>
        </p:nvCxnSpPr>
        <p:spPr>
          <a:xfrm>
            <a:off x="6809443" y="3493768"/>
            <a:ext cx="3819892" cy="12647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769100" y="3524251"/>
            <a:ext cx="2209715" cy="23456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493167" y="2406731"/>
            <a:ext cx="681872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Ответ: на турнире было сделано 15 рукопожатий.</a:t>
            </a:r>
          </a:p>
        </p:txBody>
      </p:sp>
    </p:spTree>
    <p:extLst>
      <p:ext uri="{BB962C8B-B14F-4D97-AF65-F5344CB8AC3E}">
        <p14:creationId xmlns:p14="http://schemas.microsoft.com/office/powerpoint/2010/main" val="9220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4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"/>
                            </p:stCondLst>
                            <p:childTnLst>
                              <p:par>
                                <p:cTn id="1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4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5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50"/>
                            </p:stCondLst>
                            <p:childTnLst>
                              <p:par>
                                <p:cTn id="15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5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6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250"/>
                            </p:stCondLst>
                            <p:childTnLst>
                              <p:par>
                                <p:cTn id="1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6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750"/>
                            </p:stCondLst>
                            <p:childTnLst>
                              <p:par>
                                <p:cTn id="17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7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7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250"/>
                            </p:stCondLst>
                            <p:childTnLst>
                              <p:par>
                                <p:cTn id="17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8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000"/>
                            </p:stCondLst>
                            <p:childTnLst>
                              <p:par>
                                <p:cTn id="18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8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750"/>
                            </p:stCondLst>
                            <p:childTnLst>
                              <p:par>
                                <p:cTn id="18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8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4935"/>
                                      </p:to>
                                    </p:animClr>
                                    <p:set>
                                      <p:cBhvr>
                                        <p:cTn id="19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1" grpId="0"/>
      <p:bldP spid="13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6" grpId="0"/>
      <p:bldP spid="43" grpId="0"/>
      <p:bldP spid="44" grpId="0"/>
      <p:bldP spid="45" grpId="0"/>
      <p:bldP spid="46" grpId="0"/>
      <p:bldP spid="47" grpId="0"/>
      <p:bldP spid="9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Взвешенный граф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2970072"/>
            <a:ext cx="11235267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Взвешенный граф </a:t>
            </a:r>
            <a:r>
              <a:rPr lang="ru-RU" sz="2133" dirty="0">
                <a:solidFill>
                  <a:prstClr val="black"/>
                </a:solidFill>
              </a:rPr>
              <a:t>— это граф, в котором вершины или рёбра характеризуются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некоторой дополнительной информацией — весами вершин или рёбер.</a:t>
            </a:r>
          </a:p>
        </p:txBody>
      </p:sp>
    </p:spTree>
    <p:extLst>
      <p:ext uri="{BB962C8B-B14F-4D97-AF65-F5344CB8AC3E}">
        <p14:creationId xmlns:p14="http://schemas.microsoft.com/office/powerpoint/2010/main" val="22998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 взвешенного графа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4336" y="1231901"/>
            <a:ext cx="663656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Между городами </a:t>
            </a:r>
            <a:r>
              <a:rPr lang="en-US" sz="2133" dirty="0">
                <a:solidFill>
                  <a:prstClr val="black"/>
                </a:solidFill>
              </a:rPr>
              <a:t>A, B, C, D, E </a:t>
            </a:r>
            <a:r>
              <a:rPr lang="ru-RU" sz="2133" dirty="0">
                <a:solidFill>
                  <a:prstClr val="black"/>
                </a:solidFill>
              </a:rPr>
              <a:t>построены дороги.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368" y="1535668"/>
            <a:ext cx="11235265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путь из города А в город Е, если известно, что из города А в город В расстояние </a:t>
            </a:r>
          </a:p>
          <a:p>
            <a:pPr defTabSz="914377"/>
            <a:r>
              <a:rPr lang="ru-RU" sz="2133" dirty="0">
                <a:solidFill>
                  <a:prstClr val="black"/>
                </a:solidFill>
              </a:rPr>
              <a:t>100 км,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95042" y="1863964"/>
            <a:ext cx="274380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из А в С — 260 км,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9453" y="1224005"/>
            <a:ext cx="483418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Необходимо найти кратчайший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25291" y="2167729"/>
            <a:ext cx="266611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 из </a:t>
            </a:r>
            <a:r>
              <a:rPr lang="en-US" sz="2133" dirty="0">
                <a:solidFill>
                  <a:prstClr val="black"/>
                </a:solidFill>
              </a:rPr>
              <a:t>D </a:t>
            </a:r>
            <a:r>
              <a:rPr lang="ru-RU" sz="2133" dirty="0">
                <a:solidFill>
                  <a:prstClr val="black"/>
                </a:solidFill>
              </a:rPr>
              <a:t>в Е — 40 км.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939776" y="1863963"/>
            <a:ext cx="257474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из В </a:t>
            </a:r>
            <a:r>
              <a:rPr lang="ru-RU" sz="2133" dirty="0" err="1">
                <a:solidFill>
                  <a:prstClr val="black"/>
                </a:solidFill>
              </a:rPr>
              <a:t>в</a:t>
            </a:r>
            <a:r>
              <a:rPr lang="ru-RU" sz="2133" dirty="0">
                <a:solidFill>
                  <a:prstClr val="black"/>
                </a:solidFill>
              </a:rPr>
              <a:t> С — 140 км,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05884" y="1863963"/>
            <a:ext cx="255390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из В </a:t>
            </a:r>
            <a:r>
              <a:rPr lang="ru-RU" sz="2133" dirty="0" err="1">
                <a:solidFill>
                  <a:prstClr val="black"/>
                </a:solidFill>
              </a:rPr>
              <a:t>в</a:t>
            </a:r>
            <a:r>
              <a:rPr lang="ru-RU" sz="2133" dirty="0">
                <a:solidFill>
                  <a:prstClr val="black"/>
                </a:solidFill>
              </a:rPr>
              <a:t> Е — 400 км,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817447" y="1863963"/>
            <a:ext cx="243848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из С в </a:t>
            </a:r>
            <a:r>
              <a:rPr lang="en-US" sz="2133" dirty="0">
                <a:solidFill>
                  <a:prstClr val="black"/>
                </a:solidFill>
              </a:rPr>
              <a:t>D</a:t>
            </a:r>
            <a:r>
              <a:rPr lang="ru-RU" sz="2133" dirty="0">
                <a:solidFill>
                  <a:prstClr val="black"/>
                </a:solidFill>
              </a:rPr>
              <a:t> — </a:t>
            </a:r>
            <a:r>
              <a:rPr lang="en-US" sz="2133" dirty="0">
                <a:solidFill>
                  <a:prstClr val="black"/>
                </a:solidFill>
              </a:rPr>
              <a:t>50 </a:t>
            </a:r>
            <a:r>
              <a:rPr lang="ru-RU" sz="2133" dirty="0">
                <a:solidFill>
                  <a:prstClr val="black"/>
                </a:solidFill>
              </a:rPr>
              <a:t>км,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8367" y="2167729"/>
            <a:ext cx="248177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из </a:t>
            </a:r>
            <a:r>
              <a:rPr lang="en-US" sz="2133" dirty="0">
                <a:solidFill>
                  <a:prstClr val="black"/>
                </a:solidFill>
              </a:rPr>
              <a:t>C</a:t>
            </a:r>
            <a:r>
              <a:rPr lang="ru-RU" sz="2133" dirty="0">
                <a:solidFill>
                  <a:prstClr val="black"/>
                </a:solidFill>
              </a:rPr>
              <a:t> в </a:t>
            </a:r>
            <a:r>
              <a:rPr lang="en-US" sz="2133" dirty="0">
                <a:solidFill>
                  <a:prstClr val="black"/>
                </a:solidFill>
              </a:rPr>
              <a:t>E</a:t>
            </a:r>
            <a:r>
              <a:rPr lang="ru-RU" sz="2133" dirty="0">
                <a:solidFill>
                  <a:prstClr val="black"/>
                </a:solidFill>
              </a:rPr>
              <a:t> — 1</a:t>
            </a:r>
            <a:r>
              <a:rPr lang="en-US" sz="2133" dirty="0">
                <a:solidFill>
                  <a:prstClr val="black"/>
                </a:solidFill>
              </a:rPr>
              <a:t>0</a:t>
            </a:r>
            <a:r>
              <a:rPr lang="ru-RU" sz="2133" dirty="0">
                <a:solidFill>
                  <a:prstClr val="black"/>
                </a:solidFill>
              </a:rPr>
              <a:t>0 км</a:t>
            </a:r>
          </a:p>
        </p:txBody>
      </p:sp>
      <p:sp>
        <p:nvSpPr>
          <p:cNvPr id="51" name="Овал 50"/>
          <p:cNvSpPr/>
          <p:nvPr/>
        </p:nvSpPr>
        <p:spPr>
          <a:xfrm>
            <a:off x="7995237" y="314692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52689" y="3157993"/>
            <a:ext cx="4010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946163" y="2951749"/>
            <a:ext cx="2070445" cy="3594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393927" y="2596989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51380" y="2608061"/>
            <a:ext cx="40588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57" name="Овал 56"/>
          <p:cNvSpPr/>
          <p:nvPr/>
        </p:nvSpPr>
        <p:spPr>
          <a:xfrm>
            <a:off x="3570838" y="5771949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8291" y="5783021"/>
            <a:ext cx="4010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С</a:t>
            </a:r>
          </a:p>
        </p:txBody>
      </p:sp>
      <p:cxnSp>
        <p:nvCxnSpPr>
          <p:cNvPr id="59" name="Прямая соединительная линия 58"/>
          <p:cNvCxnSpPr>
            <a:endCxn id="51" idx="3"/>
          </p:cNvCxnSpPr>
          <p:nvPr/>
        </p:nvCxnSpPr>
        <p:spPr>
          <a:xfrm flipV="1">
            <a:off x="4106669" y="3621179"/>
            <a:ext cx="3969937" cy="23464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66" idx="6"/>
            <a:endCxn id="57" idx="2"/>
          </p:cNvCxnSpPr>
          <p:nvPr/>
        </p:nvCxnSpPr>
        <p:spPr>
          <a:xfrm flipV="1">
            <a:off x="2117611" y="6049763"/>
            <a:ext cx="1453227" cy="142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1561983" y="578624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19436" y="5797313"/>
            <a:ext cx="4347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D</a:t>
            </a:r>
            <a:endParaRPr lang="ru-RU" sz="2667" dirty="0">
              <a:solidFill>
                <a:prstClr val="black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94409" y="4840235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1862" y="4851308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</a:rPr>
              <a:t>E</a:t>
            </a:r>
            <a:endParaRPr lang="ru-RU" sz="2667" dirty="0">
              <a:solidFill>
                <a:prstClr val="black"/>
              </a:solidFill>
            </a:endParaRPr>
          </a:p>
        </p:txBody>
      </p:sp>
      <p:cxnSp>
        <p:nvCxnSpPr>
          <p:cNvPr id="73" name="Прямая соединительная линия 72"/>
          <p:cNvCxnSpPr>
            <a:stCxn id="70" idx="5"/>
            <a:endCxn id="66" idx="1"/>
          </p:cNvCxnSpPr>
          <p:nvPr/>
        </p:nvCxnSpPr>
        <p:spPr>
          <a:xfrm>
            <a:off x="968667" y="5314494"/>
            <a:ext cx="674685" cy="5531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70" idx="7"/>
            <a:endCxn id="55" idx="2"/>
          </p:cNvCxnSpPr>
          <p:nvPr/>
        </p:nvCxnSpPr>
        <p:spPr>
          <a:xfrm flipV="1">
            <a:off x="968667" y="2874804"/>
            <a:ext cx="4425260" cy="204680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56452">
            <a:off x="6539032" y="272243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100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19843850">
            <a:off x="5904436" y="480357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260</a:t>
            </a:r>
          </a:p>
        </p:txBody>
      </p:sp>
      <p:cxnSp>
        <p:nvCxnSpPr>
          <p:cNvPr id="80" name="Прямая соединительная линия 79"/>
          <p:cNvCxnSpPr>
            <a:stCxn id="55" idx="3"/>
          </p:cNvCxnSpPr>
          <p:nvPr/>
        </p:nvCxnSpPr>
        <p:spPr>
          <a:xfrm flipH="1">
            <a:off x="3926195" y="3071248"/>
            <a:ext cx="1549101" cy="270979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7976685">
            <a:off x="4221906" y="416302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48128" y="605534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50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1043544" y="5130377"/>
            <a:ext cx="2584747" cy="7372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20087603">
            <a:off x="2712351" y="358463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94" name="TextBox 93"/>
          <p:cNvSpPr txBox="1"/>
          <p:nvPr/>
        </p:nvSpPr>
        <p:spPr>
          <a:xfrm rot="943605">
            <a:off x="2197086" y="515125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95" name="TextBox 94"/>
          <p:cNvSpPr txBox="1"/>
          <p:nvPr/>
        </p:nvSpPr>
        <p:spPr>
          <a:xfrm rot="2547138">
            <a:off x="945585" y="556865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40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5946163" y="2949958"/>
            <a:ext cx="2070445" cy="359468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 rot="732958">
            <a:off x="6532739" y="2719610"/>
            <a:ext cx="636120" cy="329245"/>
          </a:xfrm>
          <a:prstGeom prst="ellipse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968667" y="2874804"/>
            <a:ext cx="4425260" cy="2046801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 rot="19809886">
            <a:off x="2699632" y="3615269"/>
            <a:ext cx="594021" cy="310561"/>
          </a:xfrm>
          <a:prstGeom prst="ellipse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7079" y="3752895"/>
            <a:ext cx="34724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АВ + ВЕ = 100 + 400 = 500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H="1">
            <a:off x="3927258" y="3070266"/>
            <a:ext cx="1549101" cy="2709793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046549" y="5132332"/>
            <a:ext cx="2584747" cy="737232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250006" y="4214735"/>
            <a:ext cx="3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АВ + ВС + СЕ = 340</a:t>
            </a: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4103664" y="3625279"/>
            <a:ext cx="3969937" cy="2346484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250006" y="4676547"/>
            <a:ext cx="3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АС + СЕ = 360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2112033" y="6049370"/>
            <a:ext cx="1453227" cy="14292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968082" y="5314703"/>
            <a:ext cx="674685" cy="553116"/>
          </a:xfrm>
          <a:prstGeom prst="line">
            <a:avLst/>
          </a:prstGeom>
          <a:ln w="19050">
            <a:solidFill>
              <a:srgbClr val="DD4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258167" y="5127377"/>
            <a:ext cx="3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АВ + ВС + </a:t>
            </a:r>
            <a:r>
              <a:rPr lang="en-US" sz="2133" dirty="0">
                <a:solidFill>
                  <a:prstClr val="black"/>
                </a:solidFill>
              </a:rPr>
              <a:t>CD + DE</a:t>
            </a:r>
            <a:r>
              <a:rPr lang="ru-RU" sz="2133" dirty="0">
                <a:solidFill>
                  <a:prstClr val="black"/>
                </a:solidFill>
              </a:rPr>
              <a:t> = 3</a:t>
            </a:r>
            <a:r>
              <a:rPr lang="en-US" sz="2133" dirty="0">
                <a:solidFill>
                  <a:prstClr val="black"/>
                </a:solidFill>
              </a:rPr>
              <a:t>3</a:t>
            </a:r>
            <a:r>
              <a:rPr lang="ru-RU" sz="2133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239298" y="5971852"/>
            <a:ext cx="3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</a:t>
            </a:r>
            <a:r>
              <a:rPr lang="en-US" sz="2133" dirty="0">
                <a:solidFill>
                  <a:prstClr val="black"/>
                </a:solidFill>
              </a:rPr>
              <a:t>C</a:t>
            </a:r>
            <a:r>
              <a:rPr lang="ru-RU" sz="2133" dirty="0">
                <a:solidFill>
                  <a:prstClr val="black"/>
                </a:solidFill>
              </a:rPr>
              <a:t> + </a:t>
            </a:r>
            <a:r>
              <a:rPr lang="en-US" sz="2133" dirty="0">
                <a:solidFill>
                  <a:prstClr val="black"/>
                </a:solidFill>
              </a:rPr>
              <a:t>CD + DE</a:t>
            </a:r>
            <a:r>
              <a:rPr lang="ru-RU" sz="2133" dirty="0">
                <a:solidFill>
                  <a:prstClr val="black"/>
                </a:solidFill>
              </a:rPr>
              <a:t> = 3</a:t>
            </a:r>
            <a:r>
              <a:rPr lang="en-US" sz="2133" dirty="0">
                <a:solidFill>
                  <a:prstClr val="black"/>
                </a:solidFill>
              </a:rPr>
              <a:t>5</a:t>
            </a:r>
            <a:r>
              <a:rPr lang="ru-RU" sz="2133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8157556" y="5084279"/>
            <a:ext cx="3382013" cy="514668"/>
          </a:xfrm>
          <a:prstGeom prst="ellipse">
            <a:avLst/>
          </a:prstGeom>
          <a:noFill/>
          <a:ln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73050" y="5533632"/>
            <a:ext cx="3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</a:t>
            </a:r>
            <a:r>
              <a:rPr lang="en-US" sz="2133" dirty="0">
                <a:solidFill>
                  <a:prstClr val="black"/>
                </a:solidFill>
              </a:rPr>
              <a:t>C</a:t>
            </a:r>
            <a:r>
              <a:rPr lang="ru-RU" sz="2133" dirty="0">
                <a:solidFill>
                  <a:prstClr val="black"/>
                </a:solidFill>
              </a:rPr>
              <a:t> + </a:t>
            </a:r>
            <a:r>
              <a:rPr lang="en-US" sz="2133" dirty="0">
                <a:solidFill>
                  <a:prstClr val="black"/>
                </a:solidFill>
              </a:rPr>
              <a:t>CB + BE</a:t>
            </a:r>
            <a:r>
              <a:rPr lang="ru-RU" sz="2133" dirty="0">
                <a:solidFill>
                  <a:prstClr val="black"/>
                </a:solidFill>
              </a:rPr>
              <a:t> = </a:t>
            </a:r>
            <a:r>
              <a:rPr lang="en-US" sz="2133" dirty="0">
                <a:solidFill>
                  <a:prstClr val="black"/>
                </a:solidFill>
              </a:rPr>
              <a:t>800</a:t>
            </a:r>
            <a:endParaRPr lang="ru-RU" sz="21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uild="p"/>
      <p:bldP spid="18" grpId="0"/>
      <p:bldP spid="11" grpId="0"/>
      <p:bldP spid="13" grpId="0"/>
      <p:bldP spid="93" grpId="0"/>
      <p:bldP spid="48" grpId="0"/>
      <p:bldP spid="49" grpId="0"/>
      <p:bldP spid="50" grpId="0"/>
      <p:bldP spid="51" grpId="0" animBg="1"/>
      <p:bldP spid="53" grpId="0"/>
      <p:bldP spid="55" grpId="0" animBg="1"/>
      <p:bldP spid="56" grpId="0"/>
      <p:bldP spid="57" grpId="0" animBg="1"/>
      <p:bldP spid="58" grpId="0"/>
      <p:bldP spid="66" grpId="0" animBg="1"/>
      <p:bldP spid="68" grpId="0"/>
      <p:bldP spid="70" grpId="0" animBg="1"/>
      <p:bldP spid="72" grpId="0"/>
      <p:bldP spid="23" grpId="0"/>
      <p:bldP spid="78" grpId="0"/>
      <p:bldP spid="85" grpId="0"/>
      <p:bldP spid="86" grpId="0"/>
      <p:bldP spid="92" grpId="0"/>
      <p:bldP spid="94" grpId="0"/>
      <p:bldP spid="95" grpId="0"/>
      <p:bldP spid="98" grpId="0" animBg="1"/>
      <p:bldP spid="98" grpId="1" animBg="1"/>
      <p:bldP spid="100" grpId="0" animBg="1"/>
      <p:bldP spid="100" grpId="1" animBg="1"/>
      <p:bldP spid="101" grpId="0"/>
      <p:bldP spid="104" grpId="0"/>
      <p:bldP spid="106" grpId="0"/>
      <p:bldP spid="109" grpId="0"/>
      <p:bldP spid="110" grpId="0"/>
      <p:bldP spid="111" grpId="0" animBg="1"/>
      <p:bldP spid="6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Цепь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1488802"/>
            <a:ext cx="11235267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Цепь </a:t>
            </a:r>
            <a:r>
              <a:rPr lang="ru-RU" sz="2133" dirty="0">
                <a:solidFill>
                  <a:prstClr val="black"/>
                </a:solidFill>
              </a:rPr>
              <a:t>— это путь по вершинам и рёбрам графа, в который любое ребро графа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входит не более одного раза.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845892" y="2700471"/>
            <a:ext cx="2313061" cy="3655880"/>
            <a:chOff x="1384419" y="2025353"/>
            <a:chExt cx="1734796" cy="274191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84419" y="3032467"/>
              <a:ext cx="1734796" cy="17347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384419" y="2025353"/>
              <a:ext cx="867398" cy="10071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2251817" y="2025355"/>
              <a:ext cx="867398" cy="10071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384419" y="3032467"/>
              <a:ext cx="1734796" cy="1734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1384419" y="3032467"/>
              <a:ext cx="1734796" cy="1734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7990515" y="4043289"/>
            <a:ext cx="0" cy="231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990515" y="4052188"/>
            <a:ext cx="231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90515" y="6348640"/>
            <a:ext cx="231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304115" y="4043289"/>
            <a:ext cx="0" cy="231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991055" y="2709369"/>
            <a:ext cx="1156531" cy="134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9143036" y="2709372"/>
            <a:ext cx="1156531" cy="13428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98765" y="4043829"/>
            <a:ext cx="2304273" cy="2304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989976" y="4043290"/>
            <a:ext cx="2313061" cy="2305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6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Словесные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8362" y="1513318"/>
            <a:ext cx="11220463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Словесные модели </a:t>
            </a:r>
            <a:r>
              <a:rPr lang="ru-RU" sz="2133" dirty="0">
                <a:solidFill>
                  <a:prstClr val="black"/>
                </a:solidFill>
              </a:rPr>
              <a:t>— это описания предметов, явлений, событий, процессов на естественных языках.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167" y="3119054"/>
            <a:ext cx="5378453" cy="14549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Естественный язык </a:t>
            </a:r>
            <a:r>
              <a:rPr lang="ru-RU" sz="2133" dirty="0">
                <a:solidFill>
                  <a:prstClr val="black"/>
                </a:solidFill>
              </a:rPr>
              <a:t>— это язык, предназначенный для общения людей.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493" y="5100960"/>
            <a:ext cx="536364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Язык должен быть понятен всем людям, участвующим в общении.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3" y="3007577"/>
            <a:ext cx="4059767" cy="4059767"/>
          </a:xfrm>
          <a:prstGeom prst="rect">
            <a:avLst/>
          </a:prstGeom>
        </p:spPr>
      </p:pic>
      <p:sp>
        <p:nvSpPr>
          <p:cNvPr id="17" name="Овальная выноска 16"/>
          <p:cNvSpPr/>
          <p:nvPr/>
        </p:nvSpPr>
        <p:spPr>
          <a:xfrm>
            <a:off x="9307672" y="2767671"/>
            <a:ext cx="2257800" cy="702764"/>
          </a:xfrm>
          <a:prstGeom prst="wedgeEllipseCallout">
            <a:avLst>
              <a:gd name="adj1" fmla="val -46914"/>
              <a:gd name="adj2" fmla="val 7205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3" grpId="0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Цикл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1488802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Цикл </a:t>
            </a:r>
            <a:r>
              <a:rPr lang="ru-RU" sz="2133" dirty="0">
                <a:solidFill>
                  <a:prstClr val="black"/>
                </a:solidFill>
              </a:rPr>
              <a:t>— это цепь, в которой начальная и конечная вершины совпадают.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78368" y="2472704"/>
            <a:ext cx="4117713" cy="3883649"/>
            <a:chOff x="358775" y="1854527"/>
            <a:chExt cx="3088285" cy="291273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58775" y="1855960"/>
              <a:ext cx="1542453" cy="29113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02660" y="1854527"/>
              <a:ext cx="1544400" cy="291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358775" y="2915216"/>
              <a:ext cx="3088285" cy="18517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58775" y="2915216"/>
              <a:ext cx="3088285" cy="185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58775" y="2915216"/>
              <a:ext cx="30882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7583221" y="2492142"/>
            <a:ext cx="2056604" cy="3881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641733" y="2490231"/>
            <a:ext cx="2059200" cy="388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7583221" y="3904483"/>
            <a:ext cx="4117713" cy="2468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583221" y="3904483"/>
            <a:ext cx="4117713" cy="2469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583221" y="3904483"/>
            <a:ext cx="41177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7517124" y="6220000"/>
            <a:ext cx="254000" cy="254000"/>
          </a:xfrm>
          <a:prstGeom prst="ellipse">
            <a:avLst/>
          </a:prstGeom>
          <a:noFill/>
          <a:ln w="12700"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Сеть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1488801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Сеть </a:t>
            </a:r>
            <a:r>
              <a:rPr lang="ru-RU" sz="2133" dirty="0">
                <a:solidFill>
                  <a:prstClr val="black"/>
                </a:solidFill>
              </a:rPr>
              <a:t>— это граф с циклом.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027221" y="2450013"/>
            <a:ext cx="2056604" cy="3881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85733" y="2448101"/>
            <a:ext cx="2059200" cy="388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027221" y="3862354"/>
            <a:ext cx="4117713" cy="2468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027221" y="3862354"/>
            <a:ext cx="4117713" cy="2469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27221" y="3862353"/>
            <a:ext cx="41177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6007886" y="2401059"/>
            <a:ext cx="151876" cy="151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935643" y="3801047"/>
            <a:ext cx="151876" cy="151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068995" y="3816390"/>
            <a:ext cx="151876" cy="151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935642" y="6250335"/>
            <a:ext cx="151876" cy="151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068994" y="6250335"/>
            <a:ext cx="151876" cy="151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751323" y="1904235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32" idx="7"/>
          </p:cNvCxnSpPr>
          <p:nvPr/>
        </p:nvCxnSpPr>
        <p:spPr>
          <a:xfrm flipV="1">
            <a:off x="6794968" y="2302673"/>
            <a:ext cx="1991113" cy="14166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726490" y="579672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1128501" y="3640493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320709" y="363793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6490" y="1913451"/>
            <a:ext cx="5437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Ю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86080" y="5807793"/>
            <a:ext cx="373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28500" y="3662640"/>
            <a:ext cx="4940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67475" y="3649004"/>
            <a:ext cx="4010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stCxn id="28" idx="7"/>
          </p:cNvCxnSpPr>
          <p:nvPr/>
        </p:nvCxnSpPr>
        <p:spPr>
          <a:xfrm flipV="1">
            <a:off x="9200748" y="4117825"/>
            <a:ext cx="2027616" cy="17602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299737" y="2269313"/>
            <a:ext cx="1928627" cy="14499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8" idx="0"/>
            <a:endCxn id="17" idx="4"/>
          </p:cNvCxnSpPr>
          <p:nvPr/>
        </p:nvCxnSpPr>
        <p:spPr>
          <a:xfrm flipV="1">
            <a:off x="9004305" y="2459864"/>
            <a:ext cx="24833" cy="33368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2" idx="6"/>
            <a:endCxn id="35" idx="1"/>
          </p:cNvCxnSpPr>
          <p:nvPr/>
        </p:nvCxnSpPr>
        <p:spPr>
          <a:xfrm flipV="1">
            <a:off x="6876337" y="3914023"/>
            <a:ext cx="4252163" cy="172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8" idx="1"/>
          </p:cNvCxnSpPr>
          <p:nvPr/>
        </p:nvCxnSpPr>
        <p:spPr>
          <a:xfrm>
            <a:off x="6778590" y="4125825"/>
            <a:ext cx="2029269" cy="17522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94336" y="1231901"/>
            <a:ext cx="1121929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У Антона в семье есть мама Татьяна, папа Юрий и сестра Маша.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5" r="21144"/>
          <a:stretch/>
        </p:blipFill>
        <p:spPr>
          <a:xfrm flipH="1">
            <a:off x="982723" y="2036093"/>
            <a:ext cx="1511300" cy="4317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9" r="34198"/>
          <a:stretch/>
        </p:blipFill>
        <p:spPr>
          <a:xfrm>
            <a:off x="3584478" y="2302673"/>
            <a:ext cx="1518215" cy="40386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r="33141"/>
          <a:stretch/>
        </p:blipFill>
        <p:spPr>
          <a:xfrm>
            <a:off x="2187068" y="3040905"/>
            <a:ext cx="1193801" cy="3399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r="31952"/>
          <a:stretch/>
        </p:blipFill>
        <p:spPr>
          <a:xfrm>
            <a:off x="2914507" y="3232706"/>
            <a:ext cx="1413187" cy="321991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 rot="19435653">
            <a:off x="7413860" y="264402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сын</a:t>
            </a:r>
          </a:p>
        </p:txBody>
      </p:sp>
      <p:sp>
        <p:nvSpPr>
          <p:cNvPr id="75" name="TextBox 74"/>
          <p:cNvSpPr txBox="1"/>
          <p:nvPr/>
        </p:nvSpPr>
        <p:spPr>
          <a:xfrm rot="19435653">
            <a:off x="7652504" y="2931103"/>
            <a:ext cx="70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отец</a:t>
            </a:r>
          </a:p>
        </p:txBody>
      </p:sp>
      <p:sp>
        <p:nvSpPr>
          <p:cNvPr id="76" name="TextBox 75"/>
          <p:cNvSpPr txBox="1"/>
          <p:nvPr/>
        </p:nvSpPr>
        <p:spPr>
          <a:xfrm rot="19143066">
            <a:off x="9708524" y="467654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мать</a:t>
            </a:r>
          </a:p>
        </p:txBody>
      </p:sp>
      <p:sp>
        <p:nvSpPr>
          <p:cNvPr id="77" name="TextBox 76"/>
          <p:cNvSpPr txBox="1"/>
          <p:nvPr/>
        </p:nvSpPr>
        <p:spPr>
          <a:xfrm rot="19157614">
            <a:off x="9990378" y="4969608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дочь</a:t>
            </a:r>
          </a:p>
        </p:txBody>
      </p:sp>
      <p:sp>
        <p:nvSpPr>
          <p:cNvPr id="78" name="TextBox 77"/>
          <p:cNvSpPr txBox="1"/>
          <p:nvPr/>
        </p:nvSpPr>
        <p:spPr>
          <a:xfrm rot="2276096">
            <a:off x="9995049" y="2643918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дочь</a:t>
            </a:r>
          </a:p>
        </p:txBody>
      </p:sp>
      <p:sp>
        <p:nvSpPr>
          <p:cNvPr id="79" name="TextBox 78"/>
          <p:cNvSpPr txBox="1"/>
          <p:nvPr/>
        </p:nvSpPr>
        <p:spPr>
          <a:xfrm rot="2435169">
            <a:off x="9739415" y="2930584"/>
            <a:ext cx="70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отец</a:t>
            </a:r>
          </a:p>
        </p:txBody>
      </p:sp>
      <p:sp>
        <p:nvSpPr>
          <p:cNvPr id="80" name="TextBox 79"/>
          <p:cNvSpPr txBox="1"/>
          <p:nvPr/>
        </p:nvSpPr>
        <p:spPr>
          <a:xfrm rot="2373825">
            <a:off x="7312904" y="495852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сын</a:t>
            </a:r>
          </a:p>
        </p:txBody>
      </p:sp>
      <p:sp>
        <p:nvSpPr>
          <p:cNvPr id="81" name="TextBox 80"/>
          <p:cNvSpPr txBox="1"/>
          <p:nvPr/>
        </p:nvSpPr>
        <p:spPr>
          <a:xfrm rot="2471921">
            <a:off x="7613777" y="471302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мать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424519" y="352290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брат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79174" y="39544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сестра</a:t>
            </a:r>
          </a:p>
        </p:txBody>
      </p:sp>
      <p:sp>
        <p:nvSpPr>
          <p:cNvPr id="85" name="TextBox 84"/>
          <p:cNvSpPr txBox="1"/>
          <p:nvPr/>
        </p:nvSpPr>
        <p:spPr>
          <a:xfrm rot="5400000">
            <a:off x="8498409" y="319593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муж</a:t>
            </a:r>
          </a:p>
        </p:txBody>
      </p:sp>
      <p:sp>
        <p:nvSpPr>
          <p:cNvPr id="86" name="TextBox 85"/>
          <p:cNvSpPr txBox="1"/>
          <p:nvPr/>
        </p:nvSpPr>
        <p:spPr>
          <a:xfrm rot="5400000">
            <a:off x="8864905" y="3168019"/>
            <a:ext cx="7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жена</a:t>
            </a:r>
          </a:p>
        </p:txBody>
      </p:sp>
    </p:spTree>
    <p:extLst>
      <p:ext uri="{BB962C8B-B14F-4D97-AF65-F5344CB8AC3E}">
        <p14:creationId xmlns:p14="http://schemas.microsoft.com/office/powerpoint/2010/main" val="5173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54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Семантическая сеть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8367" y="3130723"/>
            <a:ext cx="11235267" cy="14549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Семантическая сеть </a:t>
            </a:r>
            <a:r>
              <a:rPr lang="ru-RU" sz="2133" dirty="0">
                <a:solidFill>
                  <a:prstClr val="black"/>
                </a:solidFill>
              </a:rPr>
              <a:t>— это информационная модель, имеющая вид графа,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вершинам которого соответствуют определённые объекты, а рёбра задают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отношения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41097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1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Графы как информационные модели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73" y="1601623"/>
            <a:ext cx="8534123" cy="475472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" b="7047"/>
          <a:stretch/>
        </p:blipFill>
        <p:spPr>
          <a:xfrm>
            <a:off x="3695663" y="1601624"/>
            <a:ext cx="4804755" cy="47631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363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Дерево и его составляющие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167" y="1400619"/>
            <a:ext cx="11235267" cy="1083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Дерево </a:t>
            </a:r>
            <a:r>
              <a:rPr lang="ru-RU" sz="2133" dirty="0">
                <a:solidFill>
                  <a:prstClr val="black"/>
                </a:solidFill>
              </a:rPr>
              <a:t>— это граф, в котором нет циклов, то есть в нём нельзя из некоторой </a:t>
            </a:r>
          </a:p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вершины пройти по различным рёбрам и вернуться в ту же вершину.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167" y="2660960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dirty="0">
                <a:solidFill>
                  <a:prstClr val="black"/>
                </a:solidFill>
              </a:rPr>
              <a:t>Между любыми двумя вершинами дерева существует единственный путь.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167" y="3521791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Корень дерева </a:t>
            </a:r>
            <a:r>
              <a:rPr lang="ru-RU" sz="2133" dirty="0">
                <a:solidFill>
                  <a:prstClr val="black"/>
                </a:solidFill>
              </a:rPr>
              <a:t>— это одна и единственная главная его вершина.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167" y="4405960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Потомки </a:t>
            </a:r>
            <a:r>
              <a:rPr lang="ru-RU" sz="2133" dirty="0">
                <a:solidFill>
                  <a:prstClr val="black"/>
                </a:solidFill>
              </a:rPr>
              <a:t>— это вершины, которые соответствуют классам нижнего уровня.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167" y="5348189"/>
            <a:ext cx="11235267" cy="7111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68000" tIns="168000" rIns="168000" bIns="16800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133" b="1" dirty="0">
                <a:solidFill>
                  <a:prstClr val="black"/>
                </a:solidFill>
              </a:rPr>
              <a:t>Листья </a:t>
            </a:r>
            <a:r>
              <a:rPr lang="ru-RU" sz="2133" dirty="0">
                <a:solidFill>
                  <a:prstClr val="black"/>
                </a:solidFill>
              </a:rPr>
              <a:t>— это вершины, которые не имеют потомков.</a:t>
            </a:r>
          </a:p>
        </p:txBody>
      </p:sp>
    </p:spTree>
    <p:extLst>
      <p:ext uri="{BB962C8B-B14F-4D97-AF65-F5344CB8AC3E}">
        <p14:creationId xmlns:p14="http://schemas.microsoft.com/office/powerpoint/2010/main" val="10962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6" grpId="0" build="p" animBg="1"/>
      <p:bldP spid="7" grpId="0" build="p" animBg="1"/>
      <p:bldP spid="8" grpId="0" build="p" animBg="1"/>
      <p:bldP spid="10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914" y="1812739"/>
            <a:ext cx="4543612" cy="4543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r="33141"/>
          <a:stretch/>
        </p:blipFill>
        <p:spPr>
          <a:xfrm>
            <a:off x="5394072" y="3032453"/>
            <a:ext cx="1193801" cy="33994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277" y="2056225"/>
            <a:ext cx="4300127" cy="4300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3" y="3018982"/>
            <a:ext cx="3412909" cy="3412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9" r="34198"/>
          <a:stretch/>
        </p:blipFill>
        <p:spPr>
          <a:xfrm>
            <a:off x="6802594" y="2393291"/>
            <a:ext cx="1518215" cy="4038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r="31952"/>
          <a:stretch/>
        </p:blipFill>
        <p:spPr>
          <a:xfrm>
            <a:off x="6096000" y="3220425"/>
            <a:ext cx="1413187" cy="3219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 r="32734"/>
          <a:stretch/>
        </p:blipFill>
        <p:spPr>
          <a:xfrm flipH="1">
            <a:off x="2853705" y="2018453"/>
            <a:ext cx="1601552" cy="4375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5" r="21144"/>
          <a:stretch/>
        </p:blipFill>
        <p:spPr>
          <a:xfrm flipH="1">
            <a:off x="4129421" y="2038470"/>
            <a:ext cx="1511300" cy="43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989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Пример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68" y="3310076"/>
            <a:ext cx="1497600" cy="1497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84" y="1423901"/>
            <a:ext cx="1497600" cy="1497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367" y="1423901"/>
            <a:ext cx="1497600" cy="1497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74" y="3138879"/>
            <a:ext cx="1668797" cy="16687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68" y="1426171"/>
            <a:ext cx="1495493" cy="14954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35" y="4261395"/>
            <a:ext cx="3794251" cy="26275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33" y="4044017"/>
            <a:ext cx="4305004" cy="2981251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stCxn id="15" idx="2"/>
          </p:cNvCxnSpPr>
          <p:nvPr/>
        </p:nvCxnSpPr>
        <p:spPr>
          <a:xfrm>
            <a:off x="1227167" y="2921502"/>
            <a:ext cx="607439" cy="515481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611333" y="2809966"/>
            <a:ext cx="558588" cy="627017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237318" y="2908498"/>
            <a:ext cx="607439" cy="515481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0621483" y="2796962"/>
            <a:ext cx="558588" cy="627017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950678" y="4634325"/>
            <a:ext cx="975937" cy="451481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8459884" y="4562330"/>
            <a:ext cx="1300901" cy="523476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441567" y="4406098"/>
            <a:ext cx="4515917" cy="382356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821629" y="4044018"/>
            <a:ext cx="4364215" cy="1041788"/>
          </a:xfrm>
          <a:prstGeom prst="straightConnector1">
            <a:avLst/>
          </a:prstGeom>
          <a:ln w="12700">
            <a:solidFill>
              <a:srgbClr val="DD49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6" y="1398011"/>
            <a:ext cx="1022739" cy="14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3167" y="1255272"/>
            <a:ext cx="634391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У Маши есть 2 конверта: обычный и экспресс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367" y="1931956"/>
            <a:ext cx="511124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чтобы отправить письмо?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7624" y="1255272"/>
            <a:ext cx="52636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— и 3 марки: круглая, прямоугольная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167" y="1593613"/>
            <a:ext cx="216328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 треугольная.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520473" y="1593613"/>
            <a:ext cx="849283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Сколькими способами Маша может выбрать конверт и марку,</a:t>
            </a:r>
          </a:p>
        </p:txBody>
      </p:sp>
      <p:sp>
        <p:nvSpPr>
          <p:cNvPr id="48" name="Овал 47"/>
          <p:cNvSpPr/>
          <p:nvPr/>
        </p:nvSpPr>
        <p:spPr>
          <a:xfrm>
            <a:off x="8707269" y="2467698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35994" y="2478771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П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7823201" y="2921411"/>
            <a:ext cx="941521" cy="839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10687" y="2915828"/>
            <a:ext cx="846756" cy="875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7348510" y="369206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77235" y="3703133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59" name="Овал 58"/>
          <p:cNvSpPr/>
          <p:nvPr/>
        </p:nvSpPr>
        <p:spPr>
          <a:xfrm>
            <a:off x="9992858" y="369206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57443" y="3703133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Э</a:t>
            </a:r>
          </a:p>
        </p:txBody>
      </p:sp>
      <p:sp>
        <p:nvSpPr>
          <p:cNvPr id="62" name="Овал 61"/>
          <p:cNvSpPr/>
          <p:nvPr/>
        </p:nvSpPr>
        <p:spPr>
          <a:xfrm>
            <a:off x="6339811" y="4798522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68537" y="4809595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66" name="Овал 65"/>
          <p:cNvSpPr/>
          <p:nvPr/>
        </p:nvSpPr>
        <p:spPr>
          <a:xfrm>
            <a:off x="7348510" y="5800723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77235" y="5811796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70" name="Овал 69"/>
          <p:cNvSpPr/>
          <p:nvPr/>
        </p:nvSpPr>
        <p:spPr>
          <a:xfrm>
            <a:off x="8209094" y="480882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37819" y="4819900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73" name="Овал 72"/>
          <p:cNvSpPr/>
          <p:nvPr/>
        </p:nvSpPr>
        <p:spPr>
          <a:xfrm>
            <a:off x="9056386" y="5789650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085111" y="5800723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77" name="Овал 76"/>
          <p:cNvSpPr/>
          <p:nvPr/>
        </p:nvSpPr>
        <p:spPr>
          <a:xfrm>
            <a:off x="9992858" y="4820999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21583" y="4832072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П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27350" y="5789650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156075" y="5800723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Т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6815056" y="4137543"/>
            <a:ext cx="580472" cy="743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73" idx="0"/>
          </p:cNvCxnSpPr>
          <p:nvPr/>
        </p:nvCxnSpPr>
        <p:spPr>
          <a:xfrm flipH="1">
            <a:off x="9334200" y="4147652"/>
            <a:ext cx="730120" cy="1641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7850727" y="4122636"/>
            <a:ext cx="423379" cy="780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endCxn id="80" idx="0"/>
          </p:cNvCxnSpPr>
          <p:nvPr/>
        </p:nvCxnSpPr>
        <p:spPr>
          <a:xfrm>
            <a:off x="10483473" y="4147652"/>
            <a:ext cx="921691" cy="1641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59" idx="4"/>
            <a:endCxn id="77" idx="0"/>
          </p:cNvCxnSpPr>
          <p:nvPr/>
        </p:nvCxnSpPr>
        <p:spPr>
          <a:xfrm>
            <a:off x="10270672" y="4247689"/>
            <a:ext cx="0" cy="573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57" idx="4"/>
            <a:endCxn id="68" idx="0"/>
          </p:cNvCxnSpPr>
          <p:nvPr/>
        </p:nvCxnSpPr>
        <p:spPr>
          <a:xfrm flipH="1">
            <a:off x="7626323" y="4247689"/>
            <a:ext cx="1" cy="1564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40" y="2418627"/>
            <a:ext cx="2581209" cy="201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1" y="2412123"/>
            <a:ext cx="2582632" cy="2017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21" y="4649732"/>
            <a:ext cx="1264727" cy="916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06" y="4649525"/>
            <a:ext cx="1265301" cy="917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2" y="4624257"/>
            <a:ext cx="1264725" cy="91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167" y="5702596"/>
            <a:ext cx="536873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Ответ: Маша может выбрать конверт и марку шестью разными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13084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1" grpId="0"/>
      <p:bldP spid="13" grpId="0"/>
      <p:bldP spid="93" grpId="0"/>
      <p:bldP spid="48" grpId="0" animBg="1"/>
      <p:bldP spid="49" grpId="0"/>
      <p:bldP spid="57" grpId="0" animBg="1"/>
      <p:bldP spid="58" grpId="0"/>
      <p:bldP spid="59" grpId="0" animBg="1"/>
      <p:bldP spid="61" grpId="0"/>
      <p:bldP spid="62" grpId="0" animBg="1"/>
      <p:bldP spid="64" grpId="0"/>
      <p:bldP spid="66" grpId="0" animBg="1"/>
      <p:bldP spid="68" grpId="0"/>
      <p:bldP spid="70" grpId="0" animBg="1"/>
      <p:bldP spid="72" grpId="0"/>
      <p:bldP spid="73" grpId="0" animBg="1"/>
      <p:bldP spid="75" grpId="0"/>
      <p:bldP spid="77" grpId="0" animBg="1"/>
      <p:bldP spid="78" grpId="0"/>
      <p:bldP spid="80" grpId="0" animBg="1"/>
      <p:bldP spid="82" grpId="0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3167" y="1255271"/>
            <a:ext cx="1122046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На дополнительное занятие по физической культуре пришло восемь учащихся: </a:t>
            </a:r>
          </a:p>
          <a:p>
            <a:pPr defTabSz="914377"/>
            <a:r>
              <a:rPr lang="ru-RU" sz="2133" dirty="0">
                <a:solidFill>
                  <a:prstClr val="black"/>
                </a:solidFill>
              </a:rPr>
              <a:t>Саша, Маша, Таня, Артём, Женя, Лёша, Настя и Юра.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70510" y="2608542"/>
            <a:ext cx="774312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Давайте поможем ребятам выстроиться по росту.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167" y="1915917"/>
            <a:ext cx="709601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Владимирович попросил их построиться по росту.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17765" y="1912448"/>
            <a:ext cx="472354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Известно, что Саша выше Маши,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92066" y="2264111"/>
            <a:ext cx="275530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Таня выше Артёма,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4753" y="1569867"/>
            <a:ext cx="258519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Учитель Николай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94097" y="2264111"/>
            <a:ext cx="472853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Женя ниже Лёши, но выше Насти,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665479" y="2264111"/>
            <a:ext cx="266290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Настя выше Саши,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174173" y="2258588"/>
            <a:ext cx="16940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Лёша ниже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066" y="2608541"/>
            <a:ext cx="91723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Юры,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71197" y="2608541"/>
            <a:ext cx="28280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а Маша выше Тани.</a:t>
            </a:r>
          </a:p>
        </p:txBody>
      </p:sp>
      <p:sp>
        <p:nvSpPr>
          <p:cNvPr id="52" name="Овал 51"/>
          <p:cNvSpPr/>
          <p:nvPr/>
        </p:nvSpPr>
        <p:spPr>
          <a:xfrm>
            <a:off x="3991258" y="3522871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19983" y="3533944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54" name="Овал 53"/>
          <p:cNvSpPr/>
          <p:nvPr/>
        </p:nvSpPr>
        <p:spPr>
          <a:xfrm>
            <a:off x="1675075" y="3487546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3" y="3512317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Ю</a:t>
            </a:r>
          </a:p>
        </p:txBody>
      </p:sp>
      <p:sp>
        <p:nvSpPr>
          <p:cNvPr id="56" name="Овал 55"/>
          <p:cNvSpPr/>
          <p:nvPr/>
        </p:nvSpPr>
        <p:spPr>
          <a:xfrm>
            <a:off x="492066" y="506695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0791" y="5078029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63" name="Овал 62"/>
          <p:cNvSpPr/>
          <p:nvPr/>
        </p:nvSpPr>
        <p:spPr>
          <a:xfrm>
            <a:off x="3970510" y="583365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99235" y="5844729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67" name="Овал 66"/>
          <p:cNvSpPr/>
          <p:nvPr/>
        </p:nvSpPr>
        <p:spPr>
          <a:xfrm>
            <a:off x="7545387" y="5533982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74113" y="5572452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58006" y="4511329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214129" y="4522401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81" name="Овал 80"/>
          <p:cNvSpPr/>
          <p:nvPr/>
        </p:nvSpPr>
        <p:spPr>
          <a:xfrm>
            <a:off x="9909673" y="3487546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965795" y="3512317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87" name="Овал 86"/>
          <p:cNvSpPr/>
          <p:nvPr/>
        </p:nvSpPr>
        <p:spPr>
          <a:xfrm>
            <a:off x="7545387" y="3469586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74113" y="3480659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М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0049095" y="2258588"/>
            <a:ext cx="8845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230102" y="2622240"/>
            <a:ext cx="8845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925617" y="2618231"/>
            <a:ext cx="7867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972711" y="2618231"/>
            <a:ext cx="8845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553634" y="2622240"/>
            <a:ext cx="8845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1098262" y="2600523"/>
            <a:ext cx="70165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410238" y="2954948"/>
            <a:ext cx="8845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2" idx="6"/>
            <a:endCxn id="87" idx="2"/>
          </p:cNvCxnSpPr>
          <p:nvPr/>
        </p:nvCxnSpPr>
        <p:spPr>
          <a:xfrm flipV="1">
            <a:off x="4546886" y="3747400"/>
            <a:ext cx="2998501" cy="532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0436573" y="3882248"/>
            <a:ext cx="793668" cy="712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3" idx="6"/>
            <a:endCxn id="67" idx="2"/>
          </p:cNvCxnSpPr>
          <p:nvPr/>
        </p:nvCxnSpPr>
        <p:spPr>
          <a:xfrm flipV="1">
            <a:off x="4526138" y="5811796"/>
            <a:ext cx="3019249" cy="299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56" idx="6"/>
          </p:cNvCxnSpPr>
          <p:nvPr/>
        </p:nvCxnSpPr>
        <p:spPr>
          <a:xfrm flipH="1" flipV="1">
            <a:off x="1047694" y="5344771"/>
            <a:ext cx="6541484" cy="3281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52" idx="2"/>
          </p:cNvCxnSpPr>
          <p:nvPr/>
        </p:nvCxnSpPr>
        <p:spPr>
          <a:xfrm flipV="1">
            <a:off x="985409" y="3800686"/>
            <a:ext cx="3005849" cy="13833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87" idx="6"/>
            <a:endCxn id="81" idx="2"/>
          </p:cNvCxnSpPr>
          <p:nvPr/>
        </p:nvCxnSpPr>
        <p:spPr>
          <a:xfrm>
            <a:off x="8101016" y="3747400"/>
            <a:ext cx="1808657" cy="179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141712" y="3954288"/>
            <a:ext cx="1882112" cy="19794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75511" y="3487543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971734" y="5834015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6751" y="3054946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1.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48979" y="5411184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2.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548375" y="5531338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03852" y="5124384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3.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498535" y="5066574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9160" y="4627958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4.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63944" y="3081157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5.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3993919" y="3523803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542803" y="3469621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4326" y="304022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6.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9908281" y="3482471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956724" y="307119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7.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230240" y="409910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prstClr val="black"/>
                </a:solidFill>
              </a:rPr>
              <a:t>8.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1157113" y="4511329"/>
            <a:ext cx="555191" cy="55519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1" grpId="0"/>
      <p:bldP spid="13" grpId="0"/>
      <p:bldP spid="93" grpId="0"/>
      <p:bldP spid="6" grpId="0"/>
      <p:bldP spid="42" grpId="0"/>
      <p:bldP spid="43" grpId="0"/>
      <p:bldP spid="44" grpId="0"/>
      <p:bldP spid="12" grpId="0"/>
      <p:bldP spid="14" grpId="0"/>
      <p:bldP spid="52" grpId="0" animBg="1"/>
      <p:bldP spid="53" grpId="0"/>
      <p:bldP spid="54" grpId="0" animBg="1"/>
      <p:bldP spid="55" grpId="0"/>
      <p:bldP spid="56" grpId="0" animBg="1"/>
      <p:bldP spid="60" grpId="0"/>
      <p:bldP spid="63" grpId="0" animBg="1"/>
      <p:bldP spid="65" grpId="0"/>
      <p:bldP spid="67" grpId="0" animBg="1"/>
      <p:bldP spid="69" grpId="0"/>
      <p:bldP spid="71" grpId="0" animBg="1"/>
      <p:bldP spid="74" grpId="0"/>
      <p:bldP spid="81" grpId="0" animBg="1"/>
      <p:bldP spid="84" grpId="0"/>
      <p:bldP spid="87" grpId="0" animBg="1"/>
      <p:bldP spid="89" grpId="0"/>
      <p:bldP spid="31" grpId="0" animBg="1"/>
      <p:bldP spid="66" grpId="0" animBg="1"/>
      <p:bldP spid="32" grpId="0"/>
      <p:bldP spid="68" grpId="0"/>
      <p:bldP spid="70" grpId="0" animBg="1"/>
      <p:bldP spid="72" grpId="0"/>
      <p:bldP spid="73" grpId="0" animBg="1"/>
      <p:bldP spid="75" grpId="0"/>
      <p:bldP spid="76" grpId="0"/>
      <p:bldP spid="77" grpId="0" animBg="1"/>
      <p:bldP spid="78" grpId="0" animBg="1"/>
      <p:bldP spid="79" grpId="0"/>
      <p:bldP spid="80" grpId="0" animBg="1"/>
      <p:bldP spid="82" grpId="0"/>
      <p:bldP spid="83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Стили словесных описаний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89100" y="1304897"/>
            <a:ext cx="3108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Разговорный стиль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0080" y="1304897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Книжный стиль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4032" y="1759239"/>
            <a:ext cx="316496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dirty="0">
                <a:solidFill>
                  <a:prstClr val="black"/>
                </a:solidFill>
              </a:rPr>
              <a:t>Для передачи мыслей, эмоций, чувств и т. д.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3836100" y="2834290"/>
            <a:ext cx="1725800" cy="499836"/>
          </a:xfrm>
          <a:prstGeom prst="wedgeEllipseCallout">
            <a:avLst>
              <a:gd name="adj1" fmla="val -57039"/>
              <a:gd name="adj2" fmla="val 4675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D:\projects\информатика\Удавихина\доп материалы\уроки 9 класс\03\0176 мальчики на пляж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3978802"/>
            <a:ext cx="4574131" cy="2495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информатика\Удавихина\доп материалы\уроки 9 класс\03\0160 Таня и мама в деревн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783" y="1797339"/>
            <a:ext cx="4306868" cy="2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информатика\Удавихина\доп материалы\уроки 9 класс\03\2510 рукопожати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385" y="3107795"/>
            <a:ext cx="2070260" cy="33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4.07407E-6 L 0.23246 -0.001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9" grpId="0"/>
      <p:bldP spid="2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3167" y="1255272"/>
            <a:ext cx="796880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Крестьянин купил на базаре козу, кочан капусты и волка.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8168493" y="1255272"/>
            <a:ext cx="383036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 дороге домой нужно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78367" y="1586574"/>
            <a:ext cx="471228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было переправиться через реку.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4905" y="1586574"/>
            <a:ext cx="682872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У крестьянина была очень маленькая лодка,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367" y="1917877"/>
            <a:ext cx="954810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 которую кроме него могла поместиться только одна из его покупок.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167" y="2249179"/>
            <a:ext cx="1122046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Как ему переправить все товары через реку, если нельзя оставлять козу наедине </a:t>
            </a:r>
          </a:p>
          <a:p>
            <a:pPr defTabSz="914377"/>
            <a:r>
              <a:rPr lang="ru-RU" sz="2133" dirty="0">
                <a:solidFill>
                  <a:prstClr val="black"/>
                </a:solidFill>
              </a:rPr>
              <a:t>с капустой и волка наедине с козой?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52" y="4129779"/>
            <a:ext cx="2448859" cy="2448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97" y="4129779"/>
            <a:ext cx="2129857" cy="2261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04" y="3979295"/>
            <a:ext cx="879163" cy="879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5" y="3173218"/>
            <a:ext cx="1857712" cy="32179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6935" y="3700293"/>
            <a:ext cx="4656699" cy="26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88" grpId="0"/>
      <p:bldP spid="10" grpId="0"/>
      <p:bldP spid="11" grpId="0"/>
      <p:bldP spid="1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5185614" y="2508370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1135" y="2648134"/>
            <a:ext cx="194452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волк, коза, капуста.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2156" y="3456161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коза, капуста.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Крестьянин.</a:t>
            </a:r>
          </a:p>
        </p:txBody>
      </p:sp>
      <p:sp>
        <p:nvSpPr>
          <p:cNvPr id="33" name="Овал 32"/>
          <p:cNvSpPr/>
          <p:nvPr/>
        </p:nvSpPr>
        <p:spPr>
          <a:xfrm>
            <a:off x="882156" y="3457340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763932" y="3457340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649975" y="3456162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530567" y="3456596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stCxn id="4" idx="1"/>
            <a:endCxn id="33" idx="0"/>
          </p:cNvCxnSpPr>
          <p:nvPr/>
        </p:nvCxnSpPr>
        <p:spPr>
          <a:xfrm flipH="1">
            <a:off x="1768479" y="2920068"/>
            <a:ext cx="3362656" cy="537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 flipH="1">
            <a:off x="4650255" y="3174928"/>
            <a:ext cx="774300" cy="282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35" idx="0"/>
          </p:cNvCxnSpPr>
          <p:nvPr/>
        </p:nvCxnSpPr>
        <p:spPr>
          <a:xfrm>
            <a:off x="6732129" y="3174929"/>
            <a:ext cx="804168" cy="281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7" idx="0"/>
          </p:cNvCxnSpPr>
          <p:nvPr/>
        </p:nvCxnSpPr>
        <p:spPr>
          <a:xfrm>
            <a:off x="6943395" y="2920067"/>
            <a:ext cx="3473495" cy="536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936979" y="3990620"/>
            <a:ext cx="16594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73148" y="3454986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961126" y="3454986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763931" y="3500890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Коза, капуста.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волк.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3776308" y="3774128"/>
            <a:ext cx="175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916328" y="3464166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3804306" y="3464166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686139" y="3503141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капуста.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коза.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667025" y="3797787"/>
            <a:ext cx="1742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566731" y="3500889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коза.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капуста.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9718413" y="3468440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9606391" y="3468440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732130" y="4478442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капуста,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Коза.</a:t>
            </a:r>
          </a:p>
        </p:txBody>
      </p:sp>
      <p:sp>
        <p:nvSpPr>
          <p:cNvPr id="78" name="Овал 77"/>
          <p:cNvSpPr/>
          <p:nvPr/>
        </p:nvSpPr>
        <p:spPr>
          <a:xfrm>
            <a:off x="6686139" y="4443348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9" name="Прямая соединительная линия 88"/>
          <p:cNvCxnSpPr>
            <a:endCxn id="78" idx="0"/>
          </p:cNvCxnSpPr>
          <p:nvPr/>
        </p:nvCxnSpPr>
        <p:spPr>
          <a:xfrm>
            <a:off x="7572461" y="4256379"/>
            <a:ext cx="0" cy="186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774182" y="5006764"/>
            <a:ext cx="15963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556035" y="3774128"/>
            <a:ext cx="1732260" cy="64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1" grpId="0"/>
      <p:bldP spid="33" grpId="0" animBg="1"/>
      <p:bldP spid="34" grpId="0" animBg="1"/>
      <p:bldP spid="35" grpId="0" animBg="1"/>
      <p:bldP spid="37" grpId="0" animBg="1"/>
      <p:bldP spid="66" grpId="0"/>
      <p:bldP spid="72" grpId="0"/>
      <p:bldP spid="74" grpId="0"/>
      <p:bldP spid="77" grpId="0"/>
      <p:bldP spid="7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183939" y="1556137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капуста,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Коза.</a:t>
            </a:r>
          </a:p>
        </p:txBody>
      </p:sp>
      <p:sp>
        <p:nvSpPr>
          <p:cNvPr id="78" name="Овал 77"/>
          <p:cNvSpPr/>
          <p:nvPr/>
        </p:nvSpPr>
        <p:spPr>
          <a:xfrm>
            <a:off x="5207646" y="1493094"/>
            <a:ext cx="1772645" cy="8002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355825" y="2608408"/>
            <a:ext cx="16563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059496" y="3101940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947474" y="3101940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297667" y="2064553"/>
            <a:ext cx="15963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328800" y="2330381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Капуста.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волк, коза.</a:t>
            </a:r>
          </a:p>
        </p:txBody>
      </p:sp>
      <p:sp>
        <p:nvSpPr>
          <p:cNvPr id="95" name="Овал 94"/>
          <p:cNvSpPr/>
          <p:nvPr/>
        </p:nvSpPr>
        <p:spPr>
          <a:xfrm>
            <a:off x="2295148" y="2356356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817535" y="3649717"/>
            <a:ext cx="168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8124208" y="2356356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>
            <a:stCxn id="78" idx="2"/>
            <a:endCxn id="95" idx="0"/>
          </p:cNvCxnSpPr>
          <p:nvPr/>
        </p:nvCxnSpPr>
        <p:spPr>
          <a:xfrm flipH="1">
            <a:off x="3181471" y="1893203"/>
            <a:ext cx="2026175" cy="463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78" idx="6"/>
            <a:endCxn id="98" idx="0"/>
          </p:cNvCxnSpPr>
          <p:nvPr/>
        </p:nvCxnSpPr>
        <p:spPr>
          <a:xfrm>
            <a:off x="6980291" y="1893203"/>
            <a:ext cx="2030240" cy="463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877266" y="3084193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769096" y="3133105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stCxn id="95" idx="2"/>
            <a:endCxn id="53" idx="0"/>
          </p:cNvCxnSpPr>
          <p:nvPr/>
        </p:nvCxnSpPr>
        <p:spPr>
          <a:xfrm flipH="1">
            <a:off x="1763588" y="2756464"/>
            <a:ext cx="531560" cy="327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5" idx="6"/>
            <a:endCxn id="54" idx="0"/>
          </p:cNvCxnSpPr>
          <p:nvPr/>
        </p:nvCxnSpPr>
        <p:spPr>
          <a:xfrm>
            <a:off x="4067794" y="2756464"/>
            <a:ext cx="587625" cy="376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88219" y="3084192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Капуста, крестьянин. Волк, коза.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925269" y="3600453"/>
            <a:ext cx="1680000" cy="103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7535" y="3130600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капуста, коза. Волк.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072344" y="4139514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960322" y="4139514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890114" y="4121766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2" name="Прямая соединительная линия 81"/>
          <p:cNvCxnSpPr>
            <a:stCxn id="54" idx="2"/>
            <a:endCxn id="69" idx="0"/>
          </p:cNvCxnSpPr>
          <p:nvPr/>
        </p:nvCxnSpPr>
        <p:spPr>
          <a:xfrm flipH="1">
            <a:off x="1776437" y="3533213"/>
            <a:ext cx="1992660" cy="58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01067" y="4121765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Капуста, коза. Волк, крестьянин.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936253" y="4411588"/>
            <a:ext cx="1689600" cy="103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817535" y="4394544"/>
            <a:ext cx="16765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3775226" y="4124269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7" name="Прямая соединительная линия 86"/>
          <p:cNvCxnSpPr>
            <a:stCxn id="54" idx="4"/>
            <a:endCxn id="86" idx="0"/>
          </p:cNvCxnSpPr>
          <p:nvPr/>
        </p:nvCxnSpPr>
        <p:spPr>
          <a:xfrm>
            <a:off x="4655419" y="3933321"/>
            <a:ext cx="0" cy="190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23664" y="4121765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Коза. Крестьянин, капуста, волк.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147915" y="2345440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капуста, коза.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8188594" y="2613376"/>
            <a:ext cx="164402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21527" y="3150852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9609504" y="3150852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9539296" y="3133105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1" name="Прямая соединительная линия 100"/>
          <p:cNvCxnSpPr>
            <a:stCxn id="98" idx="6"/>
            <a:endCxn id="99" idx="0"/>
          </p:cNvCxnSpPr>
          <p:nvPr/>
        </p:nvCxnSpPr>
        <p:spPr>
          <a:xfrm>
            <a:off x="9896854" y="2756464"/>
            <a:ext cx="528765" cy="376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550250" y="3133105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крестьянин. Капуста, коза.</a:t>
            </a: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9587300" y="3649365"/>
            <a:ext cx="1680000" cy="103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/>
          <p:cNvSpPr/>
          <p:nvPr/>
        </p:nvSpPr>
        <p:spPr>
          <a:xfrm>
            <a:off x="6630660" y="3133105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8" name="Прямая соединительная линия 107"/>
          <p:cNvCxnSpPr>
            <a:stCxn id="90" idx="1"/>
            <a:endCxn id="107" idx="0"/>
          </p:cNvCxnSpPr>
          <p:nvPr/>
        </p:nvCxnSpPr>
        <p:spPr>
          <a:xfrm flipH="1">
            <a:off x="7516983" y="2730257"/>
            <a:ext cx="630932" cy="402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641614" y="3133104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волк, коза. Капуста.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6678664" y="3649365"/>
            <a:ext cx="1680000" cy="103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8217273" y="3990646"/>
            <a:ext cx="1517411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8105251" y="3990646"/>
            <a:ext cx="1487405" cy="7144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/>
          <p:cNvSpPr/>
          <p:nvPr/>
        </p:nvSpPr>
        <p:spPr>
          <a:xfrm>
            <a:off x="8035043" y="3972898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4" name="Прямая соединительная линия 113"/>
          <p:cNvCxnSpPr>
            <a:endCxn id="113" idx="0"/>
          </p:cNvCxnSpPr>
          <p:nvPr/>
        </p:nvCxnSpPr>
        <p:spPr>
          <a:xfrm>
            <a:off x="8392600" y="3596257"/>
            <a:ext cx="528765" cy="376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045996" y="3972897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Волк, коза. Крестьянин, капуста.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V="1">
            <a:off x="8087141" y="4250601"/>
            <a:ext cx="1670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endCxn id="86" idx="6"/>
          </p:cNvCxnSpPr>
          <p:nvPr/>
        </p:nvCxnSpPr>
        <p:spPr>
          <a:xfrm flipH="1">
            <a:off x="5547871" y="3543263"/>
            <a:ext cx="1078067" cy="981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281889" y="5289200"/>
            <a:ext cx="168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5234836" y="4773117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4" name="Прямая соединительная линия 123"/>
          <p:cNvCxnSpPr>
            <a:endCxn id="123" idx="0"/>
          </p:cNvCxnSpPr>
          <p:nvPr/>
        </p:nvCxnSpPr>
        <p:spPr>
          <a:xfrm>
            <a:off x="5547558" y="4517748"/>
            <a:ext cx="573601" cy="255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283275" y="4770613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коза.</a:t>
            </a:r>
          </a:p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Капуста, волк.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5246816" y="5674829"/>
            <a:ext cx="1772645" cy="8002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8" name="Прямая соединительная линия 127"/>
          <p:cNvCxnSpPr>
            <a:stCxn id="123" idx="4"/>
            <a:endCxn id="127" idx="0"/>
          </p:cNvCxnSpPr>
          <p:nvPr/>
        </p:nvCxnSpPr>
        <p:spPr>
          <a:xfrm>
            <a:off x="6121159" y="5573334"/>
            <a:ext cx="0" cy="10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295255" y="5672325"/>
            <a:ext cx="177264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467" dirty="0">
                <a:solidFill>
                  <a:prstClr val="black"/>
                </a:solidFill>
              </a:rPr>
              <a:t>Крестьянин, коза, капуста, волк.</a:t>
            </a:r>
          </a:p>
        </p:txBody>
      </p:sp>
    </p:spTree>
    <p:extLst>
      <p:ext uri="{BB962C8B-B14F-4D97-AF65-F5344CB8AC3E}">
        <p14:creationId xmlns:p14="http://schemas.microsoft.com/office/powerpoint/2010/main" val="8951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9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9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94" grpId="0"/>
      <p:bldP spid="95" grpId="0" animBg="1"/>
      <p:bldP spid="98" grpId="0" animBg="1"/>
      <p:bldP spid="53" grpId="0" animBg="1"/>
      <p:bldP spid="54" grpId="0" animBg="1"/>
      <p:bldP spid="58" grpId="0"/>
      <p:bldP spid="64" grpId="0"/>
      <p:bldP spid="69" grpId="0" animBg="1"/>
      <p:bldP spid="83" grpId="0"/>
      <p:bldP spid="86" grpId="0" animBg="1"/>
      <p:bldP spid="88" grpId="0"/>
      <p:bldP spid="90" grpId="0"/>
      <p:bldP spid="99" grpId="0" animBg="1"/>
      <p:bldP spid="103" grpId="0"/>
      <p:bldP spid="107" grpId="0" animBg="1"/>
      <p:bldP spid="109" grpId="0"/>
      <p:bldP spid="113" grpId="0" animBg="1"/>
      <p:bldP spid="115" grpId="0"/>
      <p:bldP spid="123" grpId="0" animBg="1"/>
      <p:bldP spid="125" grpId="0"/>
      <p:bldP spid="127" grpId="0" animBg="1"/>
      <p:bldP spid="12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2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3099" r="8852" b="27142"/>
          <a:stretch/>
        </p:blipFill>
        <p:spPr>
          <a:xfrm>
            <a:off x="2352584" y="1550307"/>
            <a:ext cx="7965200" cy="4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159749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4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7" y="1231900"/>
            <a:ext cx="99578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Сколько трёхзначных чисел можно составить из четырёх цифр: 1, 2, 3, 4?</a:t>
            </a:r>
          </a:p>
        </p:txBody>
      </p:sp>
      <p:sp>
        <p:nvSpPr>
          <p:cNvPr id="8" name="Овал 7"/>
          <p:cNvSpPr/>
          <p:nvPr/>
        </p:nvSpPr>
        <p:spPr>
          <a:xfrm>
            <a:off x="1742143" y="247648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9597" y="2477769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11466" y="2478052"/>
            <a:ext cx="501311" cy="5447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8920" y="2489124"/>
            <a:ext cx="4494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7597754" y="246669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1679" y="2477769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373303" y="2476487"/>
            <a:ext cx="555628" cy="555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02029" y="2487560"/>
            <a:ext cx="4981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667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>
            <a:off x="2098766" y="2752792"/>
            <a:ext cx="3960437" cy="1157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1811340" y="3883740"/>
            <a:ext cx="383656" cy="3836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99596" y="3850631"/>
            <a:ext cx="2925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4863657" y="3896277"/>
            <a:ext cx="383656" cy="3836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68919" y="3858679"/>
            <a:ext cx="4981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7678192" y="3846749"/>
            <a:ext cx="383656" cy="3836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677042" y="3828169"/>
            <a:ext cx="4981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10454333" y="3857057"/>
            <a:ext cx="384000" cy="38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430086" y="3816887"/>
            <a:ext cx="45532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H="1">
            <a:off x="5067480" y="2906115"/>
            <a:ext cx="1046595" cy="9908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556501" y="2910047"/>
            <a:ext cx="1255625" cy="940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6609425" y="2754186"/>
            <a:ext cx="3976236" cy="1119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Овал 137"/>
          <p:cNvSpPr/>
          <p:nvPr/>
        </p:nvSpPr>
        <p:spPr>
          <a:xfrm>
            <a:off x="488757" y="5022961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1876" y="4982295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1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1382812" y="5031176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45931" y="4990510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2072837" y="5035407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035956" y="4994740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884999" y="5022961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848117" y="4982295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4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 flipH="1">
            <a:off x="643297" y="4042589"/>
            <a:ext cx="1171217" cy="982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>
            <a:off x="1537785" y="4205125"/>
            <a:ext cx="319792" cy="819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2089182" y="4234642"/>
            <a:ext cx="125284" cy="806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2193707" y="4058962"/>
            <a:ext cx="832851" cy="96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3548037" y="5022757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511156" y="4982091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1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4440436" y="5031888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403555" y="4991222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5130461" y="5027409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093580" y="4986743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5942623" y="5031135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905741" y="4990468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4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H="1">
            <a:off x="3696788" y="4072537"/>
            <a:ext cx="1175349" cy="952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flipH="1">
            <a:off x="4602481" y="4236109"/>
            <a:ext cx="317721" cy="7979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5146805" y="4264589"/>
            <a:ext cx="126235" cy="769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5251331" y="4088909"/>
            <a:ext cx="840315" cy="940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6552568" y="5031283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515687" y="4990616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1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7282977" y="5035547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246096" y="4994880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8126469" y="5031252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089588" y="4990586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8785164" y="5031595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748283" y="4990928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4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H="1">
            <a:off x="6722652" y="4099791"/>
            <a:ext cx="967688" cy="929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flipH="1">
            <a:off x="7434563" y="4201415"/>
            <a:ext cx="335381" cy="827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7969587" y="4209791"/>
            <a:ext cx="300511" cy="819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8051381" y="4067459"/>
            <a:ext cx="832851" cy="96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Овал 181"/>
          <p:cNvSpPr/>
          <p:nvPr/>
        </p:nvSpPr>
        <p:spPr>
          <a:xfrm>
            <a:off x="9294303" y="5022757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9257421" y="4982091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1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10048605" y="5029560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011724" y="4988894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10825436" y="5033791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788555" y="4993124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11424533" y="5029236"/>
            <a:ext cx="288000" cy="28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1387652" y="4988570"/>
            <a:ext cx="2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4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H="1">
            <a:off x="9461623" y="4099862"/>
            <a:ext cx="995128" cy="921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H="1">
            <a:off x="10187620" y="4209906"/>
            <a:ext cx="363317" cy="815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10765104" y="4201415"/>
            <a:ext cx="219533" cy="831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10834403" y="4072613"/>
            <a:ext cx="738133" cy="952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0988E-6 L 0.354 -3.20988E-6 " pathEditMode="relative" rAng="0" ptsTypes="AA">
                                      <p:cBhvr>
                                        <p:cTn id="5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35156 0.00061 " pathEditMode="relative" rAng="0" ptsTypes="AA">
                                      <p:cBhvr>
                                        <p:cTn id="5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0" grpId="0"/>
      <p:bldP spid="10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120" grpId="0" animBg="1"/>
      <p:bldP spid="121" grpId="0"/>
      <p:bldP spid="122" grpId="0" animBg="1"/>
      <p:bldP spid="124" grpId="0"/>
      <p:bldP spid="125" grpId="0" animBg="1"/>
      <p:bldP spid="126" grpId="0"/>
      <p:bldP spid="128" grpId="0" animBg="1"/>
      <p:bldP spid="129" grpId="0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154" grpId="0" animBg="1"/>
      <p:bldP spid="159" grpId="0"/>
      <p:bldP spid="160" grpId="0" animBg="1"/>
      <p:bldP spid="161" grpId="0"/>
      <p:bldP spid="162" grpId="0" animBg="1"/>
      <p:bldP spid="163" grpId="0"/>
      <p:bldP spid="164" grpId="0" animBg="1"/>
      <p:bldP spid="165" grpId="0"/>
      <p:bldP spid="170" grpId="0" animBg="1"/>
      <p:bldP spid="171" grpId="0"/>
      <p:bldP spid="172" grpId="0" animBg="1"/>
      <p:bldP spid="173" grpId="0"/>
      <p:bldP spid="174" grpId="0" animBg="1"/>
      <p:bldP spid="175" grpId="0"/>
      <p:bldP spid="176" grpId="0" animBg="1"/>
      <p:bldP spid="177" grpId="0"/>
      <p:bldP spid="182" grpId="0" animBg="1"/>
      <p:bldP spid="183" grpId="0"/>
      <p:bldP spid="184" grpId="0" animBg="1"/>
      <p:bldP spid="185" grpId="0"/>
      <p:bldP spid="186" grpId="0" animBg="1"/>
      <p:bldP spid="187" grpId="0"/>
      <p:bldP spid="188" grpId="0" animBg="1"/>
      <p:bldP spid="18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23" y="4366881"/>
            <a:ext cx="5543549" cy="1841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5" y="1983321"/>
            <a:ext cx="5404300" cy="179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67" y="1868821"/>
            <a:ext cx="5408647" cy="17966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4372424"/>
            <a:ext cx="5507837" cy="182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159749"/>
            <a:ext cx="112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4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7" y="1231900"/>
            <a:ext cx="99578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Сколько трёхзначных чисел можно составить из четырёх цифр: 1, 2, 3, 4?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3167" y="3436999"/>
            <a:ext cx="55075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02743" y="3435248"/>
            <a:ext cx="52108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0133" y="5896317"/>
            <a:ext cx="55075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5185" y="5899976"/>
            <a:ext cx="54713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159748"/>
            <a:ext cx="1122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 4</a:t>
            </a:r>
          </a:p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Комбинаторное правило умножения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6282" y="1374285"/>
                <a:ext cx="11497891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133" dirty="0">
                    <a:solidFill>
                      <a:prstClr val="black"/>
                    </a:solidFill>
                  </a:rPr>
                  <a:t>Пусть имеется </a:t>
                </a:r>
                <a14:m>
                  <m:oMath xmlns:m="http://schemas.openxmlformats.org/officeDocument/2006/math">
                    <m:r>
                      <a:rPr lang="en-US" sz="21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133" dirty="0">
                    <a:solidFill>
                      <a:prstClr val="black"/>
                    </a:solidFill>
                  </a:rPr>
                  <a:t> </a:t>
                </a:r>
                <a:r>
                  <a:rPr lang="ru-RU" sz="2133" dirty="0">
                    <a:solidFill>
                      <a:prstClr val="black"/>
                    </a:solidFill>
                  </a:rPr>
                  <a:t>элементов и требуется выбрать из них один за другим </a:t>
                </a:r>
                <a14:m>
                  <m:oMath xmlns:m="http://schemas.openxmlformats.org/officeDocument/2006/math">
                    <m:r>
                      <a:rPr lang="en-US" sz="21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133" dirty="0">
                    <a:solidFill>
                      <a:prstClr val="black"/>
                    </a:solidFill>
                  </a:rPr>
                  <a:t> </a:t>
                </a:r>
                <a:r>
                  <a:rPr lang="ru-RU" sz="2133" dirty="0">
                    <a:solidFill>
                      <a:prstClr val="black"/>
                    </a:solidFill>
                  </a:rPr>
                  <a:t>элементов.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11" y="1030714"/>
                <a:ext cx="8672182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351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67" y="1686444"/>
                <a:ext cx="11220467" cy="14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133" dirty="0">
                    <a:solidFill>
                      <a:prstClr val="black"/>
                    </a:solidFill>
                  </a:rPr>
                  <a:t>Если первый элемент можно выбрать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ru-RU" sz="2133" dirty="0">
                    <a:solidFill>
                      <a:prstClr val="black"/>
                    </a:solidFill>
                  </a:rPr>
                  <a:t>способами, </a:t>
                </a:r>
              </a:p>
              <a:p>
                <a:pPr defTabSz="914377"/>
                <a:r>
                  <a:rPr lang="ru-RU" sz="2133" dirty="0">
                    <a:solidFill>
                      <a:prstClr val="black"/>
                    </a:solidFill>
                  </a:rPr>
                  <a:t>после чего второй элемент можно выбрать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133" dirty="0">
                    <a:solidFill>
                      <a:prstClr val="black"/>
                    </a:solidFill>
                  </a:rPr>
                  <a:t> </a:t>
                </a:r>
                <a:r>
                  <a:rPr lang="ru-RU" sz="2133" dirty="0">
                    <a:solidFill>
                      <a:prstClr val="black"/>
                    </a:solidFill>
                  </a:rPr>
                  <a:t>способами из оставшихся, </a:t>
                </a:r>
              </a:p>
              <a:p>
                <a:pPr defTabSz="914377"/>
                <a:r>
                  <a:rPr lang="ru-RU" sz="2133" dirty="0">
                    <a:solidFill>
                      <a:prstClr val="black"/>
                    </a:solidFill>
                  </a:rPr>
                  <a:t>затем третий элемент можно выбрать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ru-RU" sz="2133" dirty="0">
                    <a:solidFill>
                      <a:prstClr val="black"/>
                    </a:solidFill>
                  </a:rPr>
                  <a:t> способами из оставшихся и так далее,</a:t>
                </a:r>
              </a:p>
              <a:p>
                <a:pPr defTabSz="914377"/>
                <a:r>
                  <a:rPr lang="ru-RU" sz="2133" dirty="0">
                    <a:solidFill>
                      <a:prstClr val="black"/>
                    </a:solidFill>
                  </a:rPr>
                  <a:t>то число способов, которыми могут быть выбраны </a:t>
                </a:r>
                <a14:m>
                  <m:oMath xmlns:m="http://schemas.openxmlformats.org/officeDocument/2006/math">
                    <m:r>
                      <a:rPr lang="en-US" sz="21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2133" dirty="0">
                    <a:solidFill>
                      <a:prstClr val="black"/>
                    </a:solidFill>
                  </a:rPr>
                  <a:t> элементов, равно: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5" y="1264833"/>
                <a:ext cx="8415350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435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84121" y="3233587"/>
                <a:ext cx="4669767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∙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90" y="2425190"/>
                <a:ext cx="350232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45645" y="3233587"/>
            <a:ext cx="62040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dirty="0">
                <a:solidFill>
                  <a:srgbClr val="C00000"/>
                </a:solidFill>
              </a:rPr>
              <a:t>…</a:t>
            </a:r>
            <a:endParaRPr lang="ru-RU" sz="2667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3168" y="4454976"/>
                <a:ext cx="1016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5" y="3341231"/>
                <a:ext cx="81060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93167" y="4947418"/>
                <a:ext cx="1013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5" y="3710563"/>
                <a:ext cx="80695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1441" y="4604441"/>
                <a:ext cx="632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581" y="3453330"/>
                <a:ext cx="47445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58673" y="4604441"/>
                <a:ext cx="632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05" y="3453330"/>
                <a:ext cx="47445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2903" y="4604441"/>
                <a:ext cx="778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4=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77" y="3453330"/>
                <a:ext cx="58371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3167" y="3954315"/>
            <a:ext cx="99578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Сколько трёхзначных чисел можно составить из четырёх цифр: 1, 2, 3</a:t>
            </a:r>
            <a:r>
              <a:rPr lang="ru-RU" sz="2133">
                <a:solidFill>
                  <a:prstClr val="black"/>
                </a:solidFill>
              </a:rPr>
              <a:t>, 4?</a:t>
            </a:r>
            <a:endParaRPr lang="ru-RU" sz="2133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4379" y="4604441"/>
                <a:ext cx="632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284" y="3453330"/>
                <a:ext cx="47445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6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build="p"/>
      <p:bldP spid="2" grpId="0"/>
      <p:bldP spid="3" grpId="0"/>
      <p:bldP spid="6" grpId="0"/>
      <p:bldP spid="12" grpId="0"/>
      <p:bldP spid="7" grpId="0"/>
      <p:bldP spid="15" grpId="0"/>
      <p:bldP spid="17" grpId="0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8367" y="1546296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Знаковые модели </a:t>
            </a:r>
            <a:r>
              <a:rPr lang="ru-RU" sz="1867" dirty="0">
                <a:solidFill>
                  <a:prstClr val="black"/>
                </a:solidFill>
              </a:rPr>
              <a:t>— это модели, которые представлены в виде текста, формул или программ на специальном языке программирования.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4632" y="2847065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8367" y="3433071"/>
            <a:ext cx="11220464" cy="57464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Словесные модели</a:t>
            </a:r>
            <a:r>
              <a:rPr lang="ru-RU" sz="1867" dirty="0">
                <a:solidFill>
                  <a:prstClr val="black"/>
                </a:solidFill>
              </a:rPr>
              <a:t> — это описания предметов, явлений, событий, процессов на естественных языках.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1140" y="4649719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169" y="5435519"/>
            <a:ext cx="11220464" cy="28732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Естественный язык</a:t>
            </a:r>
            <a:r>
              <a:rPr lang="ru-RU" sz="1867" dirty="0">
                <a:solidFill>
                  <a:prstClr val="black"/>
                </a:solidFill>
              </a:rPr>
              <a:t> — это</a:t>
            </a:r>
            <a:r>
              <a:rPr lang="ru-RU" sz="1867" b="1" dirty="0">
                <a:solidFill>
                  <a:prstClr val="black"/>
                </a:solidFill>
              </a:rPr>
              <a:t> </a:t>
            </a:r>
            <a:r>
              <a:rPr lang="ru-RU" sz="1867" dirty="0">
                <a:solidFill>
                  <a:prstClr val="black"/>
                </a:solidFill>
              </a:rPr>
              <a:t>язык, предназначенный для общения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11016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8367" y="1546297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Математическая модель </a:t>
            </a:r>
            <a:r>
              <a:rPr lang="ru-RU" sz="1867" dirty="0">
                <a:solidFill>
                  <a:prstClr val="black"/>
                </a:solidFill>
              </a:rPr>
              <a:t>— это информационная модель, которая построена с использованием математических понятий и формул.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84632" y="2555521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8365" y="2974693"/>
            <a:ext cx="11220464" cy="1436612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/>
            <a:r>
              <a:rPr lang="ru-RU" sz="1867" u="sng" dirty="0">
                <a:solidFill>
                  <a:prstClr val="black"/>
                </a:solidFill>
              </a:rPr>
              <a:t>Требования к математическим моделям: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универсальность;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адекватность;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точность;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ru-RU" sz="1867" dirty="0">
                <a:solidFill>
                  <a:prstClr val="black"/>
                </a:solidFill>
              </a:rPr>
              <a:t>экономичность.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8366" y="4808747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169" y="5263244"/>
            <a:ext cx="11220464" cy="86196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При построении </a:t>
            </a:r>
            <a:r>
              <a:rPr lang="ru-RU" sz="1867" i="1" dirty="0">
                <a:solidFill>
                  <a:prstClr val="black"/>
                </a:solidFill>
              </a:rPr>
              <a:t>логической модели</a:t>
            </a:r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ru-RU" sz="1867" u="sng" dirty="0">
                <a:solidFill>
                  <a:prstClr val="black"/>
                </a:solidFill>
              </a:rPr>
              <a:t>формализуются</a:t>
            </a:r>
            <a:r>
              <a:rPr lang="ru-RU" sz="1867" dirty="0">
                <a:solidFill>
                  <a:prstClr val="black"/>
                </a:solidFill>
              </a:rPr>
              <a:t> (записываются в виде логических выражений) простые и сложные высказывания, выраженные при помощи естественного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38647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4706" y="2808881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4708" y="5102400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4710" y="1420414"/>
            <a:ext cx="11220465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Компьютерные математические модели</a:t>
            </a:r>
            <a:r>
              <a:rPr lang="ru-RU" sz="2400" dirty="0">
                <a:solidFill>
                  <a:prstClr val="black"/>
                </a:solidFill>
              </a:rPr>
              <a:t> – это математические модели, реализованные на компьютере с помощью программных средств.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347" y="2952989"/>
            <a:ext cx="10823371" cy="198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Средства реализации компьютерных математических моделей:</a:t>
            </a:r>
          </a:p>
          <a:p>
            <a:pPr algn="ctr" defTabSz="914377"/>
            <a:endParaRPr lang="ru-RU" sz="1333" b="1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языки программирования;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sz="667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электронные таблицы;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sz="667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математические пакеты.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87" y="5299823"/>
            <a:ext cx="1103630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ru-RU" sz="2400" b="1" dirty="0">
                <a:solidFill>
                  <a:prstClr val="black"/>
                </a:solidFill>
              </a:rPr>
              <a:t>Имитационная модель</a:t>
            </a:r>
            <a:r>
              <a:rPr lang="ru-RU" sz="2400" dirty="0">
                <a:solidFill>
                  <a:prstClr val="black"/>
                </a:solidFill>
              </a:rPr>
              <a:t> применяется для воспроизведения работы систем, некоторые параметры которых могут принимать случайные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25832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Стили словесных описаний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7351" y="1362336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Книжный стиль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96595" y="2984288"/>
            <a:ext cx="27878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667" dirty="0">
                <a:solidFill>
                  <a:prstClr val="black"/>
                </a:solidFill>
              </a:rPr>
              <a:t>Научный стиль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3217" y="1953889"/>
            <a:ext cx="840000" cy="84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7541" y="5153087"/>
            <a:ext cx="494595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667" dirty="0">
                <a:solidFill>
                  <a:prstClr val="black"/>
                </a:solidFill>
              </a:rPr>
              <a:t>Официально-деловой стиль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70517" y="4046347"/>
            <a:ext cx="840000" cy="84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50456" y="2984288"/>
            <a:ext cx="45741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667" dirty="0">
                <a:solidFill>
                  <a:prstClr val="black"/>
                </a:solidFill>
              </a:rPr>
              <a:t>Публицистический стиль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92123" y="1953889"/>
            <a:ext cx="840000" cy="84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02246" y="5114987"/>
            <a:ext cx="407055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3200"/>
              </a:lnSpc>
              <a:spcAft>
                <a:spcPts val="2400"/>
              </a:spcAft>
            </a:pPr>
            <a:r>
              <a:rPr lang="ru-RU" sz="2667" dirty="0">
                <a:solidFill>
                  <a:prstClr val="black"/>
                </a:solidFill>
              </a:rPr>
              <a:t>Художественный стиль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84000" y="4019019"/>
            <a:ext cx="840000" cy="84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377"/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02246" y="3860801"/>
            <a:ext cx="4070553" cy="1825767"/>
          </a:xfrm>
          <a:prstGeom prst="rect">
            <a:avLst/>
          </a:prstGeom>
          <a:noFill/>
          <a:ln w="12700">
            <a:solidFill>
              <a:srgbClr val="DD4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20" grpId="0"/>
      <p:bldP spid="22" grpId="0" animBg="1"/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8365" y="1341839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Графическая информационная модель </a:t>
            </a:r>
            <a:r>
              <a:rPr lang="ru-RU" sz="1867" dirty="0">
                <a:solidFill>
                  <a:prstClr val="black"/>
                </a:solidFill>
              </a:rPr>
              <a:t>— это наглядный способ представления объектов и процессов в виде графических изображений.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9420" y="2268961"/>
            <a:ext cx="112342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7536" y="3931177"/>
            <a:ext cx="112360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8367" y="2368254"/>
            <a:ext cx="11220464" cy="3718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Схема </a:t>
            </a:r>
            <a:r>
              <a:rPr lang="ru-RU" sz="1867" dirty="0">
                <a:solidFill>
                  <a:prstClr val="black"/>
                </a:solidFill>
              </a:rPr>
              <a:t>— это графическое отображение состава и структуры сложной системы.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367" y="2992842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Чертёж </a:t>
            </a:r>
            <a:r>
              <a:rPr lang="ru-RU" sz="1867" dirty="0">
                <a:solidFill>
                  <a:prstClr val="black"/>
                </a:solidFill>
              </a:rPr>
              <a:t>— это условное графическое изображение предмета с точным соотношением его размеров, получаемое методом моделирования.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367" y="4055804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График </a:t>
            </a:r>
            <a:r>
              <a:rPr lang="ru-RU" sz="1867" dirty="0">
                <a:solidFill>
                  <a:prstClr val="black"/>
                </a:solidFill>
              </a:rPr>
              <a:t>— это графическое изображение, которое отображает зависимость одной величины от другой, динамику какого-либо процесса в течение какого-либо периода и многое другое.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367" y="5111543"/>
            <a:ext cx="11220464" cy="111569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>
                <a:solidFill>
                  <a:prstClr val="black"/>
                </a:solidFill>
              </a:rPr>
              <a:t>Диаграмма </a:t>
            </a:r>
            <a:r>
              <a:rPr lang="ru-RU" sz="1867">
                <a:solidFill>
                  <a:prstClr val="black"/>
                </a:solidFill>
              </a:rPr>
              <a:t>— </a:t>
            </a:r>
            <a:r>
              <a:rPr lang="ru-RU" sz="1867" dirty="0">
                <a:solidFill>
                  <a:prstClr val="black"/>
                </a:solidFill>
              </a:rPr>
              <a:t>это графическое изображение, которое даёт наглядное представление о соотношении каких-либо величин или нескольких значений одной величины, об изменении их значений.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7536" y="2865616"/>
            <a:ext cx="1123609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8366" y="4980155"/>
            <a:ext cx="112352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7" grpId="0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53206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301572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8365" y="1277014"/>
            <a:ext cx="11220464" cy="3718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Граф</a:t>
            </a:r>
            <a:r>
              <a:rPr lang="ru-RU" sz="1867" dirty="0">
                <a:solidFill>
                  <a:prstClr val="black"/>
                </a:solidFill>
              </a:rPr>
              <a:t> — это совокупность объектов со связями между ними.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9420" y="1684524"/>
            <a:ext cx="112342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7536" y="2954860"/>
            <a:ext cx="1123609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8367" y="1730603"/>
            <a:ext cx="11220464" cy="3718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Вершины </a:t>
            </a:r>
            <a:r>
              <a:rPr lang="ru-RU" sz="1867" dirty="0">
                <a:solidFill>
                  <a:prstClr val="black"/>
                </a:solidFill>
              </a:rPr>
              <a:t>— это объекты, а </a:t>
            </a:r>
            <a:r>
              <a:rPr lang="ru-RU" sz="1867" b="1" dirty="0">
                <a:solidFill>
                  <a:prstClr val="black"/>
                </a:solidFill>
              </a:rPr>
              <a:t>рёбра</a:t>
            </a:r>
            <a:r>
              <a:rPr lang="ru-RU" sz="1867" dirty="0">
                <a:solidFill>
                  <a:prstClr val="black"/>
                </a:solidFill>
              </a:rPr>
              <a:t> — связи.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367" y="2127797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Взвешенный граф </a:t>
            </a:r>
            <a:r>
              <a:rPr lang="ru-RU" sz="1867" dirty="0">
                <a:solidFill>
                  <a:prstClr val="black"/>
                </a:solidFill>
              </a:rPr>
              <a:t>— это граф, в котором вершины или рёбра характеризуются некоторой дополнительной информацией — весами вершин или рёбер.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367" y="2986591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Цепь </a:t>
            </a:r>
            <a:r>
              <a:rPr lang="ru-RU" sz="1867" dirty="0">
                <a:solidFill>
                  <a:prstClr val="black"/>
                </a:solidFill>
              </a:rPr>
              <a:t>— это путь по вершинам и рёбрам графа, в который любое ребро графа входит не более одного раза.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367" y="3808171"/>
            <a:ext cx="11220464" cy="3718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Цикл </a:t>
            </a:r>
            <a:r>
              <a:rPr lang="ru-RU" sz="1867" dirty="0">
                <a:solidFill>
                  <a:prstClr val="black"/>
                </a:solidFill>
              </a:rPr>
              <a:t>— это цепь, в которой начальная и конечная вершины совпадают.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7536" y="2116692"/>
            <a:ext cx="1123609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8366" y="3781291"/>
            <a:ext cx="112352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7535" y="4251659"/>
            <a:ext cx="11220464" cy="37189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Сеть </a:t>
            </a:r>
            <a:r>
              <a:rPr lang="ru-RU" sz="1867" dirty="0">
                <a:solidFill>
                  <a:prstClr val="black"/>
                </a:solidFill>
              </a:rPr>
              <a:t>— это граф с циклом.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89009" y="4235107"/>
            <a:ext cx="112352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0133" y="4720845"/>
            <a:ext cx="112352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0132" y="4814015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Семантическая сеть </a:t>
            </a:r>
            <a:r>
              <a:rPr lang="ru-RU" sz="1867" dirty="0">
                <a:solidFill>
                  <a:prstClr val="black"/>
                </a:solidFill>
              </a:rPr>
              <a:t>— это информационная модель, имеющая вид графа, вершинам которого соответствуют определённые объекты, а рёбра задают отношения между ними.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2448" y="5695227"/>
            <a:ext cx="11220464" cy="74379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62400" tIns="0" rIns="62400" bIns="0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1867" b="1" dirty="0">
                <a:solidFill>
                  <a:prstClr val="black"/>
                </a:solidFill>
              </a:rPr>
              <a:t>Дерево </a:t>
            </a:r>
            <a:r>
              <a:rPr lang="ru-RU" sz="1867" dirty="0">
                <a:solidFill>
                  <a:prstClr val="black"/>
                </a:solidFill>
              </a:rPr>
              <a:t>— это граф, в котором нет циклов, то есть в нём нельзя из некоторой вершины пройти по различным ребрам и вернуться в ту же вершину.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9225" y="5654408"/>
            <a:ext cx="112352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7" grpId="0"/>
      <p:bldP spid="18" grpId="0"/>
      <p:bldP spid="1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167" y="279281"/>
            <a:ext cx="1120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800" dirty="0">
                <a:solidFill>
                  <a:srgbClr val="0066B0"/>
                </a:solidFill>
                <a:latin typeface="Roboto Slab"/>
              </a:rPr>
              <a:t>Художественный стиль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7" y="1480979"/>
            <a:ext cx="1120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Используется в произведениях художественной литературы.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365" y="2565401"/>
            <a:ext cx="5617633" cy="214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spcAft>
                <a:spcPts val="16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Воздействие на чувства и воображения читателя</a:t>
            </a:r>
          </a:p>
          <a:p>
            <a:pPr marL="380990" indent="-380990" defTabSz="914377">
              <a:spcAft>
                <a:spcPts val="16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Передача чувств, мыслей и т. д.</a:t>
            </a:r>
          </a:p>
          <a:p>
            <a:pPr marL="380990" indent="-380990" defTabSz="914377">
              <a:spcAft>
                <a:spcPts val="1600"/>
              </a:spcAft>
              <a:buFont typeface="Arial" pitchFamily="34" charset="0"/>
              <a:buChar char="•"/>
            </a:pPr>
            <a:r>
              <a:rPr lang="ru-RU" sz="2133" dirty="0">
                <a:solidFill>
                  <a:prstClr val="black"/>
                </a:solidFill>
              </a:rPr>
              <a:t>Использование всего богатства лексики</a:t>
            </a:r>
          </a:p>
        </p:txBody>
      </p:sp>
      <p:pic>
        <p:nvPicPr>
          <p:cNvPr id="2050" name="Picture 2" descr="\\USER-PC-15\Disk D\projects\иллюстрации\Герои\Дети\156 читает сказ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203" y="2590920"/>
            <a:ext cx="4343280" cy="43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Выноска-облако 18"/>
          <p:cNvSpPr/>
          <p:nvPr/>
        </p:nvSpPr>
        <p:spPr>
          <a:xfrm>
            <a:off x="8699441" y="2064671"/>
            <a:ext cx="3001108" cy="1843645"/>
          </a:xfrm>
          <a:prstGeom prst="cloudCallout">
            <a:avLst>
              <a:gd name="adj1" fmla="val -55990"/>
              <a:gd name="adj2" fmla="val 3548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3" descr="D:\projects\информатика\Удавихина\доп материалы\уроки\урок 13 картинки\12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083" y="2158453"/>
            <a:ext cx="1492055" cy="14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2793</Words>
  <Application>Microsoft Office PowerPoint</Application>
  <PresentationFormat>Широкоэкранный</PresentationFormat>
  <Paragraphs>633</Paragraphs>
  <Slides>81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9" baseType="lpstr">
      <vt:lpstr>Arial</vt:lpstr>
      <vt:lpstr>Calibri</vt:lpstr>
      <vt:lpstr>Cambria Math</vt:lpstr>
      <vt:lpstr>Courier New</vt:lpstr>
      <vt:lpstr>Open Sans</vt:lpstr>
      <vt:lpstr>Roboto Slab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DVS_FILMS</cp:lastModifiedBy>
  <cp:revision>5</cp:revision>
  <dcterms:created xsi:type="dcterms:W3CDTF">2016-03-22T17:03:44Z</dcterms:created>
  <dcterms:modified xsi:type="dcterms:W3CDTF">2021-07-28T05:58:45Z</dcterms:modified>
</cp:coreProperties>
</file>