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9144000" cy="5143500" type="screen16x9"/>
  <p:notesSz cx="6858000" cy="9144000"/>
  <p:defaultTextStyle>
    <a:defPPr>
      <a:defRPr lang="ru-RU"/>
    </a:defPPr>
    <a:lvl1pPr marL="0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4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9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47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96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247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93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940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78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8" autoAdjust="0"/>
    <p:restoredTop sz="94660"/>
  </p:normalViewPr>
  <p:slideViewPr>
    <p:cSldViewPr snapToGrid="0" showGuides="1">
      <p:cViewPr varScale="1">
        <p:scale>
          <a:sx n="146" d="100"/>
          <a:sy n="146" d="100"/>
        </p:scale>
        <p:origin x="810" y="120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263EE-5D06-4885-A108-3B93CE3BA9A6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0CD97-B75E-48AF-8C03-4E1F30D7F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3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06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76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7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05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94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10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72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60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68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23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7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7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8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0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23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6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4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77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31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6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0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5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4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1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6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3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1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775" y="4504909"/>
            <a:ext cx="4110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srgbClr val="5B9BD5">
                    <a:lumMod val="40000"/>
                    <a:lumOff val="60000"/>
                  </a:srgbClr>
                </a:solidFill>
                <a:latin typeface="Roboto Slab"/>
              </a:rPr>
              <a:t>Моделирование и формализация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775" y="1540697"/>
            <a:ext cx="43926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3200" dirty="0">
                <a:solidFill>
                  <a:prstClr val="white"/>
                </a:solidFill>
                <a:latin typeface="Roboto Slab"/>
              </a:rPr>
              <a:t>База данных </a:t>
            </a:r>
          </a:p>
          <a:p>
            <a:pPr defTabSz="685800">
              <a:spcAft>
                <a:spcPts val="1200"/>
              </a:spcAft>
            </a:pPr>
            <a:r>
              <a:rPr lang="ru-RU" sz="3200" dirty="0">
                <a:solidFill>
                  <a:prstClr val="white"/>
                </a:solidFill>
                <a:latin typeface="Roboto Slab"/>
              </a:rPr>
              <a:t>как модель предметной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80" y="1319147"/>
            <a:ext cx="2880000" cy="25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</a:rPr>
              <a:t>Историческая справка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08" y="976677"/>
            <a:ext cx="4355756" cy="3773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6010946" y="1176725"/>
            <a:ext cx="8764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1 Гбайт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96559" y="1176725"/>
            <a:ext cx="11063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≈ 22 тонны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11" y="2258685"/>
            <a:ext cx="3762314" cy="25082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4951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2066 0.0080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</a:rPr>
              <a:t>Историческая справка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46460" y="962512"/>
            <a:ext cx="168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000" dirty="0">
                <a:solidFill>
                  <a:prstClr val="black"/>
                </a:solidFill>
              </a:rPr>
              <a:t>1960-е годы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288" y="1376780"/>
            <a:ext cx="8389937" cy="51908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800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Первые попытки создания программных средств для работы с базами данных.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288" y="2013571"/>
            <a:ext cx="8389937" cy="5365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800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Появился термин «база данных».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36" y="2650362"/>
            <a:ext cx="2154338" cy="215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6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 animBg="1"/>
      <p:bldP spid="1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</a:rPr>
              <a:t>Историческая справка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14773" y="950489"/>
            <a:ext cx="173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000" dirty="0">
                <a:solidFill>
                  <a:prstClr val="black"/>
                </a:solidFill>
              </a:rPr>
              <a:t>19</a:t>
            </a:r>
            <a:r>
              <a:rPr lang="en-US" sz="2000" dirty="0">
                <a:solidFill>
                  <a:prstClr val="black"/>
                </a:solidFill>
              </a:rPr>
              <a:t>70</a:t>
            </a:r>
            <a:r>
              <a:rPr lang="ru-RU" sz="2000" dirty="0">
                <a:solidFill>
                  <a:prstClr val="black"/>
                </a:solidFill>
              </a:rPr>
              <a:t>-е годы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54385" y="1375095"/>
            <a:ext cx="3264325" cy="5365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algn="ctr" defTabSz="685800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Реляционная модель данных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36109" y="2006074"/>
            <a:ext cx="2297112" cy="536589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800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Эдгар Франка Кодда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43" y="2567159"/>
            <a:ext cx="1546045" cy="2195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467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 animBg="1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</a:rPr>
              <a:t>Историческая справка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61049" y="1805528"/>
            <a:ext cx="190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000" dirty="0">
                <a:solidFill>
                  <a:prstClr val="black"/>
                </a:solidFill>
              </a:rPr>
              <a:t>Базы данных</a:t>
            </a:r>
          </a:p>
        </p:txBody>
      </p:sp>
      <p:cxnSp>
        <p:nvCxnSpPr>
          <p:cNvPr id="7" name="Прямая соединительная линия 6"/>
          <p:cNvCxnSpPr>
            <a:stCxn id="10" idx="1"/>
          </p:cNvCxnSpPr>
          <p:nvPr/>
        </p:nvCxnSpPr>
        <p:spPr>
          <a:xfrm flipH="1">
            <a:off x="1655288" y="2005583"/>
            <a:ext cx="220576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660666" y="2005583"/>
            <a:ext cx="0" cy="140627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0348" y="3584088"/>
            <a:ext cx="1329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Табличные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574693" y="2205638"/>
            <a:ext cx="0" cy="120622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5652023" y="2010186"/>
            <a:ext cx="1864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514182" y="2013875"/>
            <a:ext cx="0" cy="139798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66258" y="3584088"/>
            <a:ext cx="1211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Текстовые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43081" y="3584088"/>
            <a:ext cx="1942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600" dirty="0">
                <a:solidFill>
                  <a:prstClr val="black"/>
                </a:solidFill>
              </a:rPr>
              <a:t>Графические и мультимедийные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5287" y="4540709"/>
            <a:ext cx="8389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Информация, которая хранится в базах данных, должна быть структурирована.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361" y="980067"/>
            <a:ext cx="6625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База данных — информационная модель предметной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86301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33" grpId="0"/>
      <p:bldP spid="35" grpId="0"/>
      <p:bldP spid="5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</a:rPr>
              <a:t>Способы организации данных в базах данных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69876" y="2824317"/>
            <a:ext cx="2546362" cy="38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ts val="2400"/>
              </a:lnSpc>
            </a:pPr>
            <a:r>
              <a:rPr lang="ru-RU" sz="1800" dirty="0">
                <a:solidFill>
                  <a:prstClr val="black"/>
                </a:solidFill>
              </a:rPr>
              <a:t>Иерархический.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76600" y="2824317"/>
            <a:ext cx="2555875" cy="38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ts val="2400"/>
              </a:lnSpc>
            </a:pPr>
            <a:r>
              <a:rPr lang="ru-RU" sz="1800" dirty="0">
                <a:solidFill>
                  <a:prstClr val="black"/>
                </a:solidFill>
              </a:rPr>
              <a:t>Сетевой.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27763" y="2804283"/>
            <a:ext cx="2557462" cy="38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ts val="2400"/>
              </a:lnSpc>
            </a:pPr>
            <a:r>
              <a:rPr lang="ru-RU" sz="1800" dirty="0">
                <a:solidFill>
                  <a:prstClr val="black"/>
                </a:solidFill>
              </a:rPr>
              <a:t>Реляционный.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83057" y="1939446"/>
            <a:ext cx="630000" cy="63000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800"/>
            <a:r>
              <a:rPr lang="ru-RU" sz="18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1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39159" y="1939446"/>
            <a:ext cx="630000" cy="63000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800"/>
            <a:r>
              <a:rPr lang="en-US" sz="18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2</a:t>
            </a:r>
            <a:endParaRPr lang="ru-RU" sz="1800" dirty="0">
              <a:solidFill>
                <a:prstClr val="white">
                  <a:lumMod val="65000"/>
                </a:prstClr>
              </a:solidFill>
              <a:latin typeface="Roboto Slab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40943" y="1939446"/>
            <a:ext cx="630000" cy="63000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800"/>
            <a:r>
              <a:rPr lang="en-US" sz="18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3</a:t>
            </a:r>
            <a:endParaRPr lang="ru-RU" sz="1800" dirty="0">
              <a:solidFill>
                <a:prstClr val="white">
                  <a:lumMod val="65000"/>
                </a:prstClr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1201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4700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Иерархическая база данных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9875" y="1007448"/>
            <a:ext cx="4182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Информация упорядочена по уровням.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873" y="2376346"/>
            <a:ext cx="4182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Между объектами существуют связи.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873" y="3936265"/>
            <a:ext cx="4182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Иерархическая структура предполагает неравноправие между данными — одни жёстко подчинены другим.</a:t>
            </a:r>
          </a:p>
        </p:txBody>
      </p:sp>
      <p:sp>
        <p:nvSpPr>
          <p:cNvPr id="6" name="Овал 5"/>
          <p:cNvSpPr/>
          <p:nvPr/>
        </p:nvSpPr>
        <p:spPr>
          <a:xfrm>
            <a:off x="6835366" y="1176725"/>
            <a:ext cx="434567" cy="4345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594286" y="2052619"/>
            <a:ext cx="434567" cy="4345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827429" y="2052619"/>
            <a:ext cx="434567" cy="4345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769666" y="3175702"/>
            <a:ext cx="434567" cy="4345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594287" y="4332696"/>
            <a:ext cx="434567" cy="4345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480771" y="3175701"/>
            <a:ext cx="434567" cy="4345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269933" y="4332695"/>
            <a:ext cx="434567" cy="4345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332550" y="4303470"/>
            <a:ext cx="434567" cy="4345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cxnSp>
        <p:nvCxnSpPr>
          <p:cNvPr id="8" name="Прямая со стрелкой 7"/>
          <p:cNvCxnSpPr>
            <a:stCxn id="6" idx="3"/>
            <a:endCxn id="20" idx="7"/>
          </p:cNvCxnSpPr>
          <p:nvPr/>
        </p:nvCxnSpPr>
        <p:spPr>
          <a:xfrm flipH="1">
            <a:off x="5965212" y="1547651"/>
            <a:ext cx="933795" cy="568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5"/>
            <a:endCxn id="21" idx="1"/>
          </p:cNvCxnSpPr>
          <p:nvPr/>
        </p:nvCxnSpPr>
        <p:spPr>
          <a:xfrm>
            <a:off x="7206292" y="1547651"/>
            <a:ext cx="684778" cy="568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0" idx="3"/>
            <a:endCxn id="22" idx="0"/>
          </p:cNvCxnSpPr>
          <p:nvPr/>
        </p:nvCxnSpPr>
        <p:spPr>
          <a:xfrm flipH="1">
            <a:off x="4986950" y="2423545"/>
            <a:ext cx="670977" cy="7521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0" idx="5"/>
            <a:endCxn id="24" idx="0"/>
          </p:cNvCxnSpPr>
          <p:nvPr/>
        </p:nvCxnSpPr>
        <p:spPr>
          <a:xfrm>
            <a:off x="5965212" y="2423545"/>
            <a:ext cx="732843" cy="7521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0" idx="4"/>
            <a:endCxn id="23" idx="0"/>
          </p:cNvCxnSpPr>
          <p:nvPr/>
        </p:nvCxnSpPr>
        <p:spPr>
          <a:xfrm>
            <a:off x="5811570" y="2487186"/>
            <a:ext cx="1" cy="18455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1" idx="3"/>
            <a:endCxn id="25" idx="0"/>
          </p:cNvCxnSpPr>
          <p:nvPr/>
        </p:nvCxnSpPr>
        <p:spPr>
          <a:xfrm flipH="1">
            <a:off x="7487217" y="2423545"/>
            <a:ext cx="403853" cy="19091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1" idx="5"/>
            <a:endCxn id="36" idx="0"/>
          </p:cNvCxnSpPr>
          <p:nvPr/>
        </p:nvCxnSpPr>
        <p:spPr>
          <a:xfrm>
            <a:off x="8198355" y="2423545"/>
            <a:ext cx="351479" cy="18799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9682" y="2629145"/>
            <a:ext cx="4182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Объекты находятся в отношении предка к потомку.</a:t>
            </a:r>
          </a:p>
        </p:txBody>
      </p:sp>
    </p:spTree>
    <p:extLst>
      <p:ext uri="{BB962C8B-B14F-4D97-AF65-F5344CB8AC3E}">
        <p14:creationId xmlns:p14="http://schemas.microsoft.com/office/powerpoint/2010/main" val="303130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6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611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Пример иерархической базы данных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9875" y="1007448"/>
            <a:ext cx="8415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600" dirty="0">
                <a:solidFill>
                  <a:prstClr val="black"/>
                </a:solidFill>
              </a:rPr>
              <a:t>База данных «Школа»</a:t>
            </a:r>
          </a:p>
        </p:txBody>
      </p:sp>
      <p:sp>
        <p:nvSpPr>
          <p:cNvPr id="2" name="Овал 1"/>
          <p:cNvSpPr/>
          <p:nvPr/>
        </p:nvSpPr>
        <p:spPr>
          <a:xfrm>
            <a:off x="3452400" y="1466002"/>
            <a:ext cx="2239200" cy="640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7695" y="1632468"/>
            <a:ext cx="9941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Директор</a:t>
            </a:r>
          </a:p>
        </p:txBody>
      </p:sp>
      <p:sp>
        <p:nvSpPr>
          <p:cNvPr id="27" name="Овал 26"/>
          <p:cNvSpPr/>
          <p:nvPr/>
        </p:nvSpPr>
        <p:spPr>
          <a:xfrm>
            <a:off x="677501" y="2323913"/>
            <a:ext cx="2238737" cy="640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4706" y="2394601"/>
            <a:ext cx="22266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350" dirty="0">
                <a:solidFill>
                  <a:prstClr val="black"/>
                </a:solidFill>
              </a:rPr>
              <a:t>Завуч по учебной </a:t>
            </a:r>
          </a:p>
          <a:p>
            <a:pPr algn="ctr" defTabSz="685800"/>
            <a:r>
              <a:rPr lang="ru-RU" sz="1350" dirty="0">
                <a:solidFill>
                  <a:prstClr val="black"/>
                </a:solidFill>
              </a:rPr>
              <a:t>работе</a:t>
            </a:r>
          </a:p>
        </p:txBody>
      </p:sp>
      <p:sp>
        <p:nvSpPr>
          <p:cNvPr id="29" name="Овал 28"/>
          <p:cNvSpPr/>
          <p:nvPr/>
        </p:nvSpPr>
        <p:spPr>
          <a:xfrm>
            <a:off x="3455658" y="2329684"/>
            <a:ext cx="2238737" cy="6403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57072" y="2453166"/>
            <a:ext cx="22392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350" dirty="0">
                <a:solidFill>
                  <a:prstClr val="black"/>
                </a:solidFill>
              </a:rPr>
              <a:t>Завуч по воспитательной </a:t>
            </a:r>
          </a:p>
          <a:p>
            <a:pPr algn="ctr" defTabSz="685800"/>
            <a:r>
              <a:rPr lang="ru-RU" sz="1350" dirty="0">
                <a:solidFill>
                  <a:prstClr val="black"/>
                </a:solidFill>
              </a:rPr>
              <a:t>работе</a:t>
            </a:r>
          </a:p>
        </p:txBody>
      </p:sp>
      <p:sp>
        <p:nvSpPr>
          <p:cNvPr id="31" name="Овал 30"/>
          <p:cNvSpPr/>
          <p:nvPr/>
        </p:nvSpPr>
        <p:spPr>
          <a:xfrm>
            <a:off x="6356371" y="2323913"/>
            <a:ext cx="2238737" cy="640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6688" y="2494271"/>
            <a:ext cx="21884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Завуч младших классов</a:t>
            </a:r>
          </a:p>
        </p:txBody>
      </p:sp>
      <p:sp>
        <p:nvSpPr>
          <p:cNvPr id="33" name="Овал 32"/>
          <p:cNvSpPr/>
          <p:nvPr/>
        </p:nvSpPr>
        <p:spPr>
          <a:xfrm>
            <a:off x="395288" y="3301824"/>
            <a:ext cx="674436" cy="491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312950" y="3301824"/>
            <a:ext cx="673200" cy="491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228165" y="3293819"/>
            <a:ext cx="673200" cy="491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286838" y="3293819"/>
            <a:ext cx="673200" cy="491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240818" y="3293819"/>
            <a:ext cx="673200" cy="491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193034" y="3301824"/>
            <a:ext cx="673200" cy="491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238436" y="3301824"/>
            <a:ext cx="673200" cy="491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7158845" y="3301824"/>
            <a:ext cx="673200" cy="491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104455" y="3301824"/>
            <a:ext cx="673200" cy="491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95288" y="4433789"/>
            <a:ext cx="528166" cy="3334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033" y="3426900"/>
            <a:ext cx="805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200" dirty="0">
                <a:solidFill>
                  <a:prstClr val="black"/>
                </a:solidFill>
              </a:rPr>
              <a:t>Учитель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55980" y="3426898"/>
            <a:ext cx="805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200" dirty="0">
                <a:solidFill>
                  <a:prstClr val="black"/>
                </a:solidFill>
              </a:rPr>
              <a:t>Учитель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71175" y="3426898"/>
            <a:ext cx="805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200" dirty="0">
                <a:solidFill>
                  <a:prstClr val="black"/>
                </a:solidFill>
              </a:rPr>
              <a:t>Учитель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228199" y="3426897"/>
            <a:ext cx="805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200" dirty="0">
                <a:solidFill>
                  <a:prstClr val="black"/>
                </a:solidFill>
              </a:rPr>
              <a:t>Учитель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189141" y="3426896"/>
            <a:ext cx="805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200" dirty="0">
                <a:solidFill>
                  <a:prstClr val="black"/>
                </a:solidFill>
              </a:rPr>
              <a:t>Учитель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41030" y="3426896"/>
            <a:ext cx="805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200" dirty="0">
                <a:solidFill>
                  <a:prstClr val="black"/>
                </a:solidFill>
              </a:rPr>
              <a:t>Учитель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81446" y="3426896"/>
            <a:ext cx="805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200" dirty="0">
                <a:solidFill>
                  <a:prstClr val="black"/>
                </a:solidFill>
              </a:rPr>
              <a:t>Учитель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97833" y="3426896"/>
            <a:ext cx="805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200" dirty="0">
                <a:solidFill>
                  <a:prstClr val="black"/>
                </a:solidFill>
              </a:rPr>
              <a:t>Учитель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046859" y="3426896"/>
            <a:ext cx="805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200" dirty="0">
                <a:solidFill>
                  <a:prstClr val="black"/>
                </a:solidFill>
              </a:rPr>
              <a:t>Учитель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36033" y="4482212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</a:rPr>
              <a:t>Ученик</a:t>
            </a:r>
          </a:p>
        </p:txBody>
      </p:sp>
      <p:sp>
        <p:nvSpPr>
          <p:cNvPr id="73" name="Овал 72"/>
          <p:cNvSpPr/>
          <p:nvPr/>
        </p:nvSpPr>
        <p:spPr>
          <a:xfrm>
            <a:off x="1063611" y="4433789"/>
            <a:ext cx="528166" cy="3334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04356" y="4482212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</a:rPr>
              <a:t>Ученик</a:t>
            </a:r>
          </a:p>
        </p:txBody>
      </p:sp>
      <p:sp>
        <p:nvSpPr>
          <p:cNvPr id="75" name="Овал 74"/>
          <p:cNvSpPr/>
          <p:nvPr/>
        </p:nvSpPr>
        <p:spPr>
          <a:xfrm>
            <a:off x="1737446" y="4433789"/>
            <a:ext cx="528166" cy="3334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78191" y="4482212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</a:rPr>
              <a:t>Ученик</a:t>
            </a:r>
          </a:p>
        </p:txBody>
      </p:sp>
      <p:sp>
        <p:nvSpPr>
          <p:cNvPr id="77" name="Овал 76"/>
          <p:cNvSpPr/>
          <p:nvPr/>
        </p:nvSpPr>
        <p:spPr>
          <a:xfrm>
            <a:off x="2372740" y="4433789"/>
            <a:ext cx="528166" cy="3334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13485" y="4482212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</a:rPr>
              <a:t>Ученик</a:t>
            </a:r>
          </a:p>
        </p:txBody>
      </p:sp>
      <p:sp>
        <p:nvSpPr>
          <p:cNvPr id="79" name="Овал 78"/>
          <p:cNvSpPr/>
          <p:nvPr/>
        </p:nvSpPr>
        <p:spPr>
          <a:xfrm>
            <a:off x="3305050" y="4433789"/>
            <a:ext cx="528166" cy="3334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45795" y="4482212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</a:rPr>
              <a:t>Ученик</a:t>
            </a:r>
          </a:p>
        </p:txBody>
      </p:sp>
      <p:sp>
        <p:nvSpPr>
          <p:cNvPr id="81" name="Овал 80"/>
          <p:cNvSpPr/>
          <p:nvPr/>
        </p:nvSpPr>
        <p:spPr>
          <a:xfrm>
            <a:off x="3973373" y="4433789"/>
            <a:ext cx="528166" cy="3334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14118" y="4482212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</a:rPr>
              <a:t>Ученик</a:t>
            </a:r>
          </a:p>
        </p:txBody>
      </p:sp>
      <p:sp>
        <p:nvSpPr>
          <p:cNvPr id="83" name="Овал 82"/>
          <p:cNvSpPr/>
          <p:nvPr/>
        </p:nvSpPr>
        <p:spPr>
          <a:xfrm>
            <a:off x="4647208" y="4433789"/>
            <a:ext cx="528166" cy="3334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87953" y="4482212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</a:rPr>
              <a:t>Ученик</a:t>
            </a:r>
          </a:p>
        </p:txBody>
      </p:sp>
      <p:sp>
        <p:nvSpPr>
          <p:cNvPr id="85" name="Овал 84"/>
          <p:cNvSpPr/>
          <p:nvPr/>
        </p:nvSpPr>
        <p:spPr>
          <a:xfrm>
            <a:off x="5282502" y="4433789"/>
            <a:ext cx="528166" cy="3334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223247" y="4482212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</a:rPr>
              <a:t>Ученик</a:t>
            </a:r>
          </a:p>
        </p:txBody>
      </p:sp>
      <p:sp>
        <p:nvSpPr>
          <p:cNvPr id="87" name="Овал 86"/>
          <p:cNvSpPr/>
          <p:nvPr/>
        </p:nvSpPr>
        <p:spPr>
          <a:xfrm>
            <a:off x="6281279" y="4433789"/>
            <a:ext cx="528166" cy="3334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22024" y="4482212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</a:rPr>
              <a:t>Ученик</a:t>
            </a:r>
          </a:p>
        </p:txBody>
      </p:sp>
      <p:sp>
        <p:nvSpPr>
          <p:cNvPr id="89" name="Овал 88"/>
          <p:cNvSpPr/>
          <p:nvPr/>
        </p:nvSpPr>
        <p:spPr>
          <a:xfrm>
            <a:off x="6949602" y="4433789"/>
            <a:ext cx="528166" cy="3334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90347" y="4482212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</a:rPr>
              <a:t>Ученик</a:t>
            </a:r>
          </a:p>
        </p:txBody>
      </p:sp>
      <p:sp>
        <p:nvSpPr>
          <p:cNvPr id="91" name="Овал 90"/>
          <p:cNvSpPr/>
          <p:nvPr/>
        </p:nvSpPr>
        <p:spPr>
          <a:xfrm>
            <a:off x="7623437" y="4433789"/>
            <a:ext cx="528166" cy="3334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564182" y="4482212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</a:rPr>
              <a:t>Ученик</a:t>
            </a:r>
          </a:p>
        </p:txBody>
      </p:sp>
      <p:sp>
        <p:nvSpPr>
          <p:cNvPr id="93" name="Овал 92"/>
          <p:cNvSpPr/>
          <p:nvPr/>
        </p:nvSpPr>
        <p:spPr>
          <a:xfrm>
            <a:off x="8258731" y="4433789"/>
            <a:ext cx="528166" cy="3334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199476" y="4482212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</a:rPr>
              <a:t>Ученик</a:t>
            </a:r>
          </a:p>
        </p:txBody>
      </p:sp>
      <p:cxnSp>
        <p:nvCxnSpPr>
          <p:cNvPr id="11" name="Прямая со стрелкой 10"/>
          <p:cNvCxnSpPr>
            <a:stCxn id="2" idx="2"/>
            <a:endCxn id="27" idx="0"/>
          </p:cNvCxnSpPr>
          <p:nvPr/>
        </p:nvCxnSpPr>
        <p:spPr>
          <a:xfrm flipH="1">
            <a:off x="1796870" y="1786402"/>
            <a:ext cx="1655530" cy="5375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6"/>
            <a:endCxn id="31" idx="0"/>
          </p:cNvCxnSpPr>
          <p:nvPr/>
        </p:nvCxnSpPr>
        <p:spPr>
          <a:xfrm>
            <a:off x="5691600" y="1786402"/>
            <a:ext cx="1784140" cy="5375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2" idx="4"/>
          </p:cNvCxnSpPr>
          <p:nvPr/>
        </p:nvCxnSpPr>
        <p:spPr>
          <a:xfrm>
            <a:off x="4572000" y="2106802"/>
            <a:ext cx="0" cy="2260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27" idx="3"/>
            <a:endCxn id="33" idx="0"/>
          </p:cNvCxnSpPr>
          <p:nvPr/>
        </p:nvCxnSpPr>
        <p:spPr>
          <a:xfrm flipH="1">
            <a:off x="732506" y="2870870"/>
            <a:ext cx="272850" cy="4309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endCxn id="34" idx="0"/>
          </p:cNvCxnSpPr>
          <p:nvPr/>
        </p:nvCxnSpPr>
        <p:spPr>
          <a:xfrm flipH="1">
            <a:off x="1649550" y="2958957"/>
            <a:ext cx="4589" cy="3428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endCxn id="35" idx="0"/>
          </p:cNvCxnSpPr>
          <p:nvPr/>
        </p:nvCxnSpPr>
        <p:spPr>
          <a:xfrm>
            <a:off x="2386183" y="2921708"/>
            <a:ext cx="178582" cy="372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endCxn id="38" idx="0"/>
          </p:cNvCxnSpPr>
          <p:nvPr/>
        </p:nvCxnSpPr>
        <p:spPr>
          <a:xfrm flipH="1">
            <a:off x="3623438" y="2886419"/>
            <a:ext cx="210432" cy="407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endCxn id="40" idx="0"/>
          </p:cNvCxnSpPr>
          <p:nvPr/>
        </p:nvCxnSpPr>
        <p:spPr>
          <a:xfrm>
            <a:off x="4574754" y="2969046"/>
            <a:ext cx="2664" cy="3247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>
            <a:endCxn id="42" idx="0"/>
          </p:cNvCxnSpPr>
          <p:nvPr/>
        </p:nvCxnSpPr>
        <p:spPr>
          <a:xfrm>
            <a:off x="5243694" y="2902432"/>
            <a:ext cx="285940" cy="399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stCxn id="31" idx="3"/>
            <a:endCxn id="44" idx="0"/>
          </p:cNvCxnSpPr>
          <p:nvPr/>
        </p:nvCxnSpPr>
        <p:spPr>
          <a:xfrm flipH="1">
            <a:off x="6575036" y="2870870"/>
            <a:ext cx="109190" cy="4309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stCxn id="31" idx="4"/>
            <a:endCxn id="45" idx="0"/>
          </p:cNvCxnSpPr>
          <p:nvPr/>
        </p:nvCxnSpPr>
        <p:spPr>
          <a:xfrm>
            <a:off x="7475740" y="2964713"/>
            <a:ext cx="0" cy="337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>
            <a:stCxn id="31" idx="5"/>
            <a:endCxn id="46" idx="0"/>
          </p:cNvCxnSpPr>
          <p:nvPr/>
        </p:nvCxnSpPr>
        <p:spPr>
          <a:xfrm>
            <a:off x="8267253" y="2870870"/>
            <a:ext cx="173802" cy="4309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>
            <a:endCxn id="48" idx="0"/>
          </p:cNvCxnSpPr>
          <p:nvPr/>
        </p:nvCxnSpPr>
        <p:spPr>
          <a:xfrm>
            <a:off x="656216" y="3786692"/>
            <a:ext cx="3155" cy="6470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stCxn id="34" idx="4"/>
            <a:endCxn id="75" idx="0"/>
          </p:cNvCxnSpPr>
          <p:nvPr/>
        </p:nvCxnSpPr>
        <p:spPr>
          <a:xfrm>
            <a:off x="1649550" y="3793402"/>
            <a:ext cx="351979" cy="6403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>
            <a:stCxn id="34" idx="4"/>
            <a:endCxn id="73" idx="0"/>
          </p:cNvCxnSpPr>
          <p:nvPr/>
        </p:nvCxnSpPr>
        <p:spPr>
          <a:xfrm flipH="1">
            <a:off x="1327694" y="3793402"/>
            <a:ext cx="321856" cy="6403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>
            <a:endCxn id="77" idx="0"/>
          </p:cNvCxnSpPr>
          <p:nvPr/>
        </p:nvCxnSpPr>
        <p:spPr>
          <a:xfrm>
            <a:off x="2635624" y="3786692"/>
            <a:ext cx="1199" cy="6470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>
            <a:stCxn id="38" idx="4"/>
            <a:endCxn id="79" idx="0"/>
          </p:cNvCxnSpPr>
          <p:nvPr/>
        </p:nvCxnSpPr>
        <p:spPr>
          <a:xfrm flipH="1">
            <a:off x="3569133" y="3785397"/>
            <a:ext cx="54305" cy="648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>
            <a:stCxn id="40" idx="4"/>
            <a:endCxn id="81" idx="0"/>
          </p:cNvCxnSpPr>
          <p:nvPr/>
        </p:nvCxnSpPr>
        <p:spPr>
          <a:xfrm flipH="1">
            <a:off x="4237456" y="3785397"/>
            <a:ext cx="339962" cy="648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>
            <a:stCxn id="40" idx="4"/>
            <a:endCxn id="83" idx="0"/>
          </p:cNvCxnSpPr>
          <p:nvPr/>
        </p:nvCxnSpPr>
        <p:spPr>
          <a:xfrm>
            <a:off x="4577418" y="3785397"/>
            <a:ext cx="333873" cy="648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stCxn id="42" idx="4"/>
            <a:endCxn id="85" idx="0"/>
          </p:cNvCxnSpPr>
          <p:nvPr/>
        </p:nvCxnSpPr>
        <p:spPr>
          <a:xfrm>
            <a:off x="5529634" y="3793402"/>
            <a:ext cx="16951" cy="6403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44" idx="4"/>
            <a:endCxn id="87" idx="0"/>
          </p:cNvCxnSpPr>
          <p:nvPr/>
        </p:nvCxnSpPr>
        <p:spPr>
          <a:xfrm flipH="1">
            <a:off x="6545362" y="3793402"/>
            <a:ext cx="29674" cy="6403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45" idx="4"/>
            <a:endCxn id="89" idx="0"/>
          </p:cNvCxnSpPr>
          <p:nvPr/>
        </p:nvCxnSpPr>
        <p:spPr>
          <a:xfrm flipH="1">
            <a:off x="7213685" y="3793402"/>
            <a:ext cx="281760" cy="6403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45" idx="4"/>
            <a:endCxn id="91" idx="0"/>
          </p:cNvCxnSpPr>
          <p:nvPr/>
        </p:nvCxnSpPr>
        <p:spPr>
          <a:xfrm>
            <a:off x="7495445" y="3793402"/>
            <a:ext cx="392075" cy="6403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>
            <a:stCxn id="46" idx="4"/>
            <a:endCxn id="93" idx="0"/>
          </p:cNvCxnSpPr>
          <p:nvPr/>
        </p:nvCxnSpPr>
        <p:spPr>
          <a:xfrm>
            <a:off x="8441055" y="3793402"/>
            <a:ext cx="81759" cy="6403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9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8" grpId="0" animBg="1"/>
      <p:bldP spid="40" grpId="0" animBg="1"/>
      <p:bldP spid="42" grpId="0" animBg="1"/>
      <p:bldP spid="44" grpId="0" animBg="1"/>
      <p:bldP spid="45" grpId="0" animBg="1"/>
      <p:bldP spid="46" grpId="0" animBg="1"/>
      <p:bldP spid="48" grpId="0" animBg="1"/>
      <p:bldP spid="7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4" grpId="0"/>
      <p:bldP spid="75" grpId="0" animBg="1"/>
      <p:bldP spid="76" grpId="0"/>
      <p:bldP spid="77" grpId="0" animBg="1"/>
      <p:bldP spid="78" grpId="0"/>
      <p:bldP spid="79" grpId="0" animBg="1"/>
      <p:bldP spid="80" grpId="0"/>
      <p:bldP spid="81" grpId="0" animBg="1"/>
      <p:bldP spid="82" grpId="0"/>
      <p:bldP spid="83" grpId="0" animBg="1"/>
      <p:bldP spid="84" grpId="0"/>
      <p:bldP spid="85" grpId="0" animBg="1"/>
      <p:bldP spid="86" grpId="0"/>
      <p:bldP spid="87" grpId="0" animBg="1"/>
      <p:bldP spid="88" grpId="0"/>
      <p:bldP spid="89" grpId="0" animBg="1"/>
      <p:bldP spid="90" grpId="0"/>
      <p:bldP spid="91" grpId="0" animBg="1"/>
      <p:bldP spid="92" grpId="0"/>
      <p:bldP spid="93" grpId="0" animBg="1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4700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Сетевая база данных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9875" y="1007448"/>
            <a:ext cx="8415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Сетевой подход организации базы данных является расширением иерархического подхода.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875" y="4225663"/>
            <a:ext cx="431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В сетевой базе данных нет ограничений на связи между объектами.</a:t>
            </a:r>
          </a:p>
        </p:txBody>
      </p:sp>
      <p:sp>
        <p:nvSpPr>
          <p:cNvPr id="27" name="Овал 26"/>
          <p:cNvSpPr/>
          <p:nvPr/>
        </p:nvSpPr>
        <p:spPr>
          <a:xfrm>
            <a:off x="1725000" y="2160747"/>
            <a:ext cx="1551600" cy="43456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350" dirty="0">
                <a:solidFill>
                  <a:prstClr val="black"/>
                </a:solidFill>
              </a:rPr>
              <a:t>Предок</a:t>
            </a:r>
          </a:p>
        </p:txBody>
      </p:sp>
      <p:sp>
        <p:nvSpPr>
          <p:cNvPr id="28" name="Овал 27"/>
          <p:cNvSpPr/>
          <p:nvPr/>
        </p:nvSpPr>
        <p:spPr>
          <a:xfrm>
            <a:off x="395288" y="3052803"/>
            <a:ext cx="1560341" cy="43456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350" dirty="0">
                <a:solidFill>
                  <a:prstClr val="black"/>
                </a:solidFill>
              </a:rPr>
              <a:t>Потомок 1</a:t>
            </a:r>
          </a:p>
        </p:txBody>
      </p:sp>
      <p:sp>
        <p:nvSpPr>
          <p:cNvPr id="29" name="Овал 28"/>
          <p:cNvSpPr/>
          <p:nvPr/>
        </p:nvSpPr>
        <p:spPr>
          <a:xfrm>
            <a:off x="2804326" y="3052803"/>
            <a:ext cx="1551774" cy="43456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350" dirty="0">
                <a:solidFill>
                  <a:prstClr val="black"/>
                </a:solidFill>
              </a:rPr>
              <a:t>Потомок 2</a:t>
            </a:r>
          </a:p>
        </p:txBody>
      </p:sp>
      <p:cxnSp>
        <p:nvCxnSpPr>
          <p:cNvPr id="30" name="Прямая со стрелкой 29"/>
          <p:cNvCxnSpPr>
            <a:stCxn id="27" idx="2"/>
            <a:endCxn id="28" idx="0"/>
          </p:cNvCxnSpPr>
          <p:nvPr/>
        </p:nvCxnSpPr>
        <p:spPr>
          <a:xfrm flipH="1">
            <a:off x="1175459" y="2378031"/>
            <a:ext cx="549541" cy="6747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7" idx="6"/>
            <a:endCxn id="29" idx="0"/>
          </p:cNvCxnSpPr>
          <p:nvPr/>
        </p:nvCxnSpPr>
        <p:spPr>
          <a:xfrm>
            <a:off x="3276600" y="2378031"/>
            <a:ext cx="303613" cy="6747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27870" y="1572294"/>
            <a:ext cx="3037619" cy="3076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Иерархическая структура данных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12417" y="1572294"/>
            <a:ext cx="2448817" cy="3076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Сетевая структура данных</a:t>
            </a:r>
          </a:p>
        </p:txBody>
      </p:sp>
      <p:sp>
        <p:nvSpPr>
          <p:cNvPr id="51" name="Овал 50"/>
          <p:cNvSpPr/>
          <p:nvPr/>
        </p:nvSpPr>
        <p:spPr>
          <a:xfrm>
            <a:off x="6102849" y="2171549"/>
            <a:ext cx="1551600" cy="43456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350" dirty="0">
                <a:solidFill>
                  <a:prstClr val="black"/>
                </a:solidFill>
              </a:rPr>
              <a:t>Предок 1</a:t>
            </a:r>
          </a:p>
        </p:txBody>
      </p:sp>
      <p:sp>
        <p:nvSpPr>
          <p:cNvPr id="52" name="Овал 51"/>
          <p:cNvSpPr/>
          <p:nvPr/>
        </p:nvSpPr>
        <p:spPr>
          <a:xfrm>
            <a:off x="4773137" y="3063605"/>
            <a:ext cx="1560341" cy="43456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350" dirty="0">
                <a:solidFill>
                  <a:prstClr val="black"/>
                </a:solidFill>
              </a:rPr>
              <a:t>Потомок 1</a:t>
            </a:r>
          </a:p>
        </p:txBody>
      </p:sp>
      <p:sp>
        <p:nvSpPr>
          <p:cNvPr id="53" name="Овал 52"/>
          <p:cNvSpPr/>
          <p:nvPr/>
        </p:nvSpPr>
        <p:spPr>
          <a:xfrm>
            <a:off x="7182175" y="3063605"/>
            <a:ext cx="1551774" cy="43456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350" dirty="0">
                <a:solidFill>
                  <a:prstClr val="black"/>
                </a:solidFill>
              </a:rPr>
              <a:t>Потомок 2</a:t>
            </a:r>
          </a:p>
        </p:txBody>
      </p:sp>
      <p:cxnSp>
        <p:nvCxnSpPr>
          <p:cNvPr id="54" name="Прямая со стрелкой 53"/>
          <p:cNvCxnSpPr>
            <a:stCxn id="51" idx="2"/>
            <a:endCxn id="52" idx="0"/>
          </p:cNvCxnSpPr>
          <p:nvPr/>
        </p:nvCxnSpPr>
        <p:spPr>
          <a:xfrm flipH="1">
            <a:off x="5553308" y="2388833"/>
            <a:ext cx="549541" cy="6747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1" idx="6"/>
            <a:endCxn id="53" idx="0"/>
          </p:cNvCxnSpPr>
          <p:nvPr/>
        </p:nvCxnSpPr>
        <p:spPr>
          <a:xfrm>
            <a:off x="7654449" y="2388833"/>
            <a:ext cx="303613" cy="6747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6102849" y="4328837"/>
            <a:ext cx="1551600" cy="43456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350" dirty="0">
                <a:solidFill>
                  <a:prstClr val="black"/>
                </a:solidFill>
              </a:rPr>
              <a:t>Предок 2</a:t>
            </a:r>
          </a:p>
        </p:txBody>
      </p:sp>
      <p:cxnSp>
        <p:nvCxnSpPr>
          <p:cNvPr id="57" name="Прямая со стрелкой 56"/>
          <p:cNvCxnSpPr>
            <a:stCxn id="56" idx="2"/>
            <a:endCxn id="52" idx="4"/>
          </p:cNvCxnSpPr>
          <p:nvPr/>
        </p:nvCxnSpPr>
        <p:spPr>
          <a:xfrm flipH="1" flipV="1">
            <a:off x="5553308" y="3498172"/>
            <a:ext cx="549541" cy="10479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56" idx="6"/>
            <a:endCxn id="53" idx="4"/>
          </p:cNvCxnSpPr>
          <p:nvPr/>
        </p:nvCxnSpPr>
        <p:spPr>
          <a:xfrm flipV="1">
            <a:off x="7654449" y="3498172"/>
            <a:ext cx="303613" cy="10479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6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7" grpId="0" animBg="1"/>
      <p:bldP spid="28" grpId="0" animBg="1"/>
      <p:bldP spid="29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611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Пример сетевой базы данных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9875" y="1007448"/>
            <a:ext cx="841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600" dirty="0">
                <a:solidFill>
                  <a:prstClr val="black"/>
                </a:solidFill>
              </a:rPr>
              <a:t>Организация информации во Всемирной паутине глобальной компьютерной сети Интернет.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t="7643" r="6004"/>
          <a:stretch/>
        </p:blipFill>
        <p:spPr>
          <a:xfrm>
            <a:off x="2634480" y="1598363"/>
            <a:ext cx="3888336" cy="32116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650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4700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Реляционная база данных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9875" y="950886"/>
            <a:ext cx="841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Реляционная база данных получила наибольшее распространение. </a:t>
            </a:r>
          </a:p>
          <a:p>
            <a:pPr defTabSz="685800"/>
            <a:r>
              <a:rPr lang="ru-RU" sz="1600" dirty="0">
                <a:solidFill>
                  <a:prstClr val="black"/>
                </a:solidFill>
              </a:rPr>
              <a:t>Она основывается на реляционной модели.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07806" y="1587927"/>
          <a:ext cx="2381427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3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Таблица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403798" y="2356110"/>
          <a:ext cx="2381427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3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Таблица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276600" y="3654743"/>
          <a:ext cx="2381427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3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Таблица 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401059" y="2700447"/>
            <a:ext cx="0" cy="1510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24" idx="1"/>
          </p:cNvCxnSpPr>
          <p:nvPr/>
        </p:nvCxnSpPr>
        <p:spPr>
          <a:xfrm>
            <a:off x="2398519" y="4211003"/>
            <a:ext cx="87808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89233" y="2144187"/>
            <a:ext cx="22781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867400" y="2144187"/>
            <a:ext cx="0" cy="7681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23" idx="1"/>
          </p:cNvCxnSpPr>
          <p:nvPr/>
        </p:nvCxnSpPr>
        <p:spPr>
          <a:xfrm>
            <a:off x="5867400" y="2912370"/>
            <a:ext cx="53639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/>
          <p:cNvSpPr/>
          <p:nvPr/>
        </p:nvSpPr>
        <p:spPr>
          <a:xfrm rot="5400000">
            <a:off x="2107569" y="3300963"/>
            <a:ext cx="137988" cy="17153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93115" y="3232843"/>
            <a:ext cx="696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Связь</a:t>
            </a:r>
          </a:p>
        </p:txBody>
      </p:sp>
      <p:sp>
        <p:nvSpPr>
          <p:cNvPr id="43" name="Равнобедренный треугольник 42"/>
          <p:cNvSpPr/>
          <p:nvPr/>
        </p:nvSpPr>
        <p:spPr>
          <a:xfrm rot="5400000">
            <a:off x="5556099" y="2502601"/>
            <a:ext cx="137988" cy="17153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41645" y="2434481"/>
            <a:ext cx="696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Связь</a:t>
            </a:r>
          </a:p>
        </p:txBody>
      </p:sp>
    </p:spTree>
    <p:extLst>
      <p:ext uri="{BB962C8B-B14F-4D97-AF65-F5344CB8AC3E}">
        <p14:creationId xmlns:p14="http://schemas.microsoft.com/office/powerpoint/2010/main" val="23421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5" grpId="0" animBg="1"/>
      <p:bldP spid="32" grpId="0"/>
      <p:bldP spid="43" grpId="0" animBg="1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</a:rPr>
              <a:t>Информационная система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5287" y="1051728"/>
            <a:ext cx="8389937" cy="11008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800">
              <a:lnSpc>
                <a:spcPts val="2200"/>
              </a:lnSpc>
            </a:pPr>
            <a:r>
              <a:rPr lang="ru-RU" sz="1600" b="1" dirty="0">
                <a:solidFill>
                  <a:prstClr val="black"/>
                </a:solidFill>
              </a:rPr>
              <a:t>Информационная система </a:t>
            </a:r>
            <a:r>
              <a:rPr lang="ru-RU" sz="1600" dirty="0">
                <a:solidFill>
                  <a:prstClr val="black"/>
                </a:solidFill>
              </a:rPr>
              <a:t>— это взаимосвязанная совокупность средств, </a:t>
            </a:r>
          </a:p>
          <a:p>
            <a:pPr defTabSz="685800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методов и персонала, которые используются для хранения, обработки и выдачи </a:t>
            </a:r>
          </a:p>
          <a:p>
            <a:pPr defTabSz="685800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информации по запросу.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17" y="3640135"/>
            <a:ext cx="1260957" cy="11422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35" y="3546290"/>
            <a:ext cx="1259839" cy="1141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34" y="3451433"/>
            <a:ext cx="1259840" cy="114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17" y="3356576"/>
            <a:ext cx="1260957" cy="11422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99" y="3277218"/>
            <a:ext cx="1259839" cy="1141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63" y="3167058"/>
            <a:ext cx="1259840" cy="11412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59" y="3640135"/>
            <a:ext cx="1260957" cy="11422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77" y="3544309"/>
            <a:ext cx="1259839" cy="11412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76" y="3447471"/>
            <a:ext cx="1259840" cy="11412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88" y="3350633"/>
            <a:ext cx="1260957" cy="11422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17" y="3253795"/>
            <a:ext cx="1259839" cy="1141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28" y="3147226"/>
            <a:ext cx="1259840" cy="11412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39" y="3036974"/>
            <a:ext cx="1260957" cy="11422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2521">
            <a:off x="398489" y="3178589"/>
            <a:ext cx="1671300" cy="16713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52" y="3130559"/>
            <a:ext cx="1672951" cy="16367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1" y="2815531"/>
            <a:ext cx="2017728" cy="201772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7" r="46638" b="58793"/>
          <a:stretch/>
        </p:blipFill>
        <p:spPr>
          <a:xfrm>
            <a:off x="6120342" y="3499346"/>
            <a:ext cx="1417817" cy="4024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" r="59331" b="75939"/>
          <a:stretch/>
        </p:blipFill>
        <p:spPr>
          <a:xfrm>
            <a:off x="6029268" y="2540644"/>
            <a:ext cx="1080558" cy="48357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4" t="7230" r="1634" b="75250"/>
          <a:stretch/>
        </p:blipFill>
        <p:spPr>
          <a:xfrm>
            <a:off x="7367407" y="2948153"/>
            <a:ext cx="1417817" cy="40248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2" t="25218" r="-4984" b="57262"/>
          <a:stretch/>
        </p:blipFill>
        <p:spPr>
          <a:xfrm>
            <a:off x="7655845" y="3992515"/>
            <a:ext cx="1417817" cy="4024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t="40910" r="45646" b="41570"/>
          <a:stretch/>
        </p:blipFill>
        <p:spPr>
          <a:xfrm>
            <a:off x="6070856" y="4354832"/>
            <a:ext cx="1417817" cy="4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4" y="209461"/>
            <a:ext cx="7778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Структура таблицы реляционной базы данных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2061053"/>
          <a:ext cx="60960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24000" y="2061053"/>
            <a:ext cx="6096000" cy="3679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4570" y="1007448"/>
            <a:ext cx="954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Запись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572000" y="1297450"/>
            <a:ext cx="0" cy="71505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522284" y="2061053"/>
            <a:ext cx="1524858" cy="2225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874" y="3004296"/>
            <a:ext cx="954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Поле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001949" y="3173573"/>
            <a:ext cx="472288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4891" y="2091115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Иванов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73154" y="2091415"/>
            <a:ext cx="721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Артем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77232" y="2091115"/>
            <a:ext cx="1112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Сергеевич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34100" y="2091115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8023698745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74890" y="2449820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Сидоров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4890" y="2806149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Петров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4954" y="3228242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Бегунова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74890" y="3556884"/>
            <a:ext cx="1203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 err="1">
                <a:solidFill>
                  <a:prstClr val="black"/>
                </a:solidFill>
              </a:rPr>
              <a:t>Куланькова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4890" y="3934078"/>
            <a:ext cx="1066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Высоцкий</a:t>
            </a:r>
          </a:p>
        </p:txBody>
      </p:sp>
    </p:spTree>
    <p:extLst>
      <p:ext uri="{BB962C8B-B14F-4D97-AF65-F5344CB8AC3E}">
        <p14:creationId xmlns:p14="http://schemas.microsoft.com/office/powerpoint/2010/main" val="32738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4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4" y="209461"/>
            <a:ext cx="841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Описание полей таблицы и типы данных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289" y="1515448"/>
            <a:ext cx="3960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Характеристики, используемые при описании поля: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874" y="2089467"/>
            <a:ext cx="26292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имя;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тип;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размер;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формат данных поля.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9874" y="3665600"/>
            <a:ext cx="3960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Все имена полей таблицы должны быть различны.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51388" y="1515448"/>
            <a:ext cx="3960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Типы данных: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51388" y="2100223"/>
            <a:ext cx="2351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текстовые;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числовые;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логические;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дата/время;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денежные;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гиперссылка и т. д.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8416" y="2371563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5465548655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46112" y="2130125"/>
            <a:ext cx="1541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Тел.: 802368954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31977" y="1542301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Примеры: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39081" y="2615653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Да / Нет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37059" y="2859437"/>
            <a:ext cx="171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20.08.2010 / 20:00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31973" y="3103527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12 000,00р.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38416" y="3343160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u="sng" dirty="0">
                <a:solidFill>
                  <a:srgbClr val="5B9BD5">
                    <a:lumMod val="75000"/>
                  </a:srgbClr>
                </a:solidFill>
              </a:rPr>
              <a:t>Отчёт</a:t>
            </a:r>
          </a:p>
        </p:txBody>
      </p:sp>
    </p:spTree>
    <p:extLst>
      <p:ext uri="{BB962C8B-B14F-4D97-AF65-F5344CB8AC3E}">
        <p14:creationId xmlns:p14="http://schemas.microsoft.com/office/powerpoint/2010/main" val="37051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uild="p"/>
      <p:bldP spid="28" grpId="0"/>
      <p:bldP spid="29" grpId="0"/>
      <p:bldP spid="30" grpId="0" build="p"/>
      <p:bldP spid="4" grpId="0"/>
      <p:bldP spid="31" grpId="0"/>
      <p:bldP spid="34" grpId="0"/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4" y="209461"/>
            <a:ext cx="841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Понятие «ключ» в базах данных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95" y="2795494"/>
            <a:ext cx="1807031" cy="1800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95287" y="1051728"/>
            <a:ext cx="8389937" cy="81871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800">
              <a:lnSpc>
                <a:spcPts val="2200"/>
              </a:lnSpc>
            </a:pPr>
            <a:r>
              <a:rPr lang="ru-RU" sz="1600" b="1" dirty="0">
                <a:solidFill>
                  <a:prstClr val="black"/>
                </a:solidFill>
              </a:rPr>
              <a:t>Ключ </a:t>
            </a:r>
            <a:r>
              <a:rPr lang="ru-RU" sz="1600" dirty="0">
                <a:solidFill>
                  <a:prstClr val="black"/>
                </a:solidFill>
              </a:rPr>
              <a:t>— это поле или совокупность полей, значения которых в записях не </a:t>
            </a:r>
          </a:p>
          <a:p>
            <a:pPr defTabSz="685800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повторяются, то есть являются уникальными.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289" y="1900891"/>
            <a:ext cx="3960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Сведения о посетителях библиотеки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2705" y="2542223"/>
          <a:ext cx="6023619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9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Фамилия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Адрес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Телефон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Сидоров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Василий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ул. Плеханова, д.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2954321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Симончик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Валентина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ул. Васнецова,</a:t>
                      </a:r>
                      <a:r>
                        <a:rPr lang="ru-RU" baseline="0" dirty="0"/>
                        <a:t> д. 3, кв. 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2365897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Титов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Алексей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ул. Жилуновича,</a:t>
                      </a:r>
                      <a:r>
                        <a:rPr lang="ru-RU" baseline="0" dirty="0"/>
                        <a:t> д.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6589324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Сидорова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Дарья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ул. Плеханова, д.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2954321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Иванов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Василий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ул.Ванеева</a:t>
                      </a:r>
                      <a:r>
                        <a:rPr lang="ru-RU" dirty="0"/>
                        <a:t>,</a:t>
                      </a:r>
                      <a:r>
                        <a:rPr lang="ru-RU" baseline="0" dirty="0"/>
                        <a:t> д. 6, кв.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8960246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3263">
            <a:off x="582780" y="2230646"/>
            <a:ext cx="242673" cy="24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2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1"/>
            <a:ext cx="422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Итоги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393235" y="1730162"/>
            <a:ext cx="839199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23405" y="1011128"/>
            <a:ext cx="8415348" cy="69249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46800" tIns="0" rIns="46800" bIns="0">
            <a:spAutoFit/>
          </a:bodyPr>
          <a:lstStyle/>
          <a:p>
            <a:pPr defTabSz="685800"/>
            <a:r>
              <a:rPr lang="ru-RU" sz="1500" b="1" dirty="0">
                <a:solidFill>
                  <a:prstClr val="black"/>
                </a:solidFill>
              </a:rPr>
              <a:t>Информационная система</a:t>
            </a:r>
            <a:r>
              <a:rPr lang="ru-RU" sz="1500" dirty="0">
                <a:solidFill>
                  <a:prstClr val="black"/>
                </a:solidFill>
              </a:rPr>
              <a:t> — это взаимосвязанная совокупность средств, методов и персонала, которые используются для хранения, обработки и выдачи информации по запросу.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3405" y="1807851"/>
            <a:ext cx="8415348" cy="69249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46800" tIns="0" rIns="46800" bIns="0">
            <a:spAutoFit/>
          </a:bodyPr>
          <a:lstStyle/>
          <a:p>
            <a:pPr defTabSz="685800"/>
            <a:r>
              <a:rPr lang="ru-RU" sz="1500" b="1" dirty="0">
                <a:solidFill>
                  <a:prstClr val="black"/>
                </a:solidFill>
              </a:rPr>
              <a:t>База данных </a:t>
            </a:r>
            <a:r>
              <a:rPr lang="ru-RU" sz="1500" dirty="0">
                <a:solidFill>
                  <a:prstClr val="black"/>
                </a:solidFill>
              </a:rPr>
              <a:t>— это совокупность взаимосвязанных и организованных определённым образом данных, отображающих состояние объектов и отношений между ними в какой-либо предметной области.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2132" y="2534706"/>
            <a:ext cx="838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23405" y="2614587"/>
            <a:ext cx="8415348" cy="264624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46800" tIns="0" rIns="46800" bIns="0">
            <a:spAutoFit/>
          </a:bodyPr>
          <a:lstStyle/>
          <a:p>
            <a:pPr defTabSz="685800">
              <a:lnSpc>
                <a:spcPts val="2200"/>
              </a:lnSpc>
            </a:pPr>
            <a:r>
              <a:rPr lang="ru-RU" sz="1500" dirty="0">
                <a:solidFill>
                  <a:prstClr val="black"/>
                </a:solidFill>
              </a:rPr>
              <a:t>В </a:t>
            </a:r>
            <a:r>
              <a:rPr lang="ru-RU" sz="1500" b="1" dirty="0">
                <a:solidFill>
                  <a:prstClr val="black"/>
                </a:solidFill>
              </a:rPr>
              <a:t>иерархической </a:t>
            </a:r>
            <a:r>
              <a:rPr lang="ru-RU" sz="1500" dirty="0">
                <a:solidFill>
                  <a:prstClr val="black"/>
                </a:solidFill>
              </a:rPr>
              <a:t>базе данных информация упорядочена по уровням.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92132" y="2946347"/>
            <a:ext cx="838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23405" y="3017601"/>
            <a:ext cx="8415348" cy="264624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46800" tIns="0" rIns="46800" bIns="0">
            <a:spAutoFit/>
          </a:bodyPr>
          <a:lstStyle/>
          <a:p>
            <a:pPr defTabSz="685800">
              <a:lnSpc>
                <a:spcPts val="2200"/>
              </a:lnSpc>
            </a:pPr>
            <a:r>
              <a:rPr lang="ru-RU" sz="1500" dirty="0">
                <a:solidFill>
                  <a:prstClr val="black"/>
                </a:solidFill>
              </a:rPr>
              <a:t>В </a:t>
            </a:r>
            <a:r>
              <a:rPr lang="ru-RU" sz="1500" b="1" dirty="0">
                <a:solidFill>
                  <a:prstClr val="black"/>
                </a:solidFill>
              </a:rPr>
              <a:t>сетевой </a:t>
            </a:r>
            <a:r>
              <a:rPr lang="ru-RU" sz="1500" dirty="0">
                <a:solidFill>
                  <a:prstClr val="black"/>
                </a:solidFill>
              </a:rPr>
              <a:t>базе данных нет ограничений на связи между объектами.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92132" y="3344559"/>
            <a:ext cx="838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23405" y="3424439"/>
            <a:ext cx="8415348" cy="46166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46800" tIns="0" rIns="46800" bIns="0">
            <a:spAutoFit/>
          </a:bodyPr>
          <a:lstStyle/>
          <a:p>
            <a:pPr defTabSz="685800"/>
            <a:r>
              <a:rPr lang="ru-RU" sz="1500" dirty="0">
                <a:solidFill>
                  <a:prstClr val="black"/>
                </a:solidFill>
              </a:rPr>
              <a:t>В </a:t>
            </a:r>
            <a:r>
              <a:rPr lang="ru-RU" sz="1500" b="1" dirty="0">
                <a:solidFill>
                  <a:prstClr val="black"/>
                </a:solidFill>
              </a:rPr>
              <a:t>реляционной </a:t>
            </a:r>
            <a:r>
              <a:rPr lang="ru-RU" sz="1500" dirty="0">
                <a:solidFill>
                  <a:prstClr val="black"/>
                </a:solidFill>
              </a:rPr>
              <a:t>модели данные организованы в виде совокупности прямоугольных таблиц, между которыми установлены связи.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92144" y="3922078"/>
            <a:ext cx="838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23405" y="3999169"/>
            <a:ext cx="8415348" cy="282129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46800" tIns="0" rIns="46800" bIns="0">
            <a:spAutoFit/>
          </a:bodyPr>
          <a:lstStyle/>
          <a:p>
            <a:pPr defTabSz="685800">
              <a:lnSpc>
                <a:spcPts val="2200"/>
              </a:lnSpc>
            </a:pPr>
            <a:r>
              <a:rPr lang="ru-RU" sz="1500" b="1" dirty="0">
                <a:solidFill>
                  <a:prstClr val="black"/>
                </a:solidFill>
              </a:rPr>
              <a:t>Запись </a:t>
            </a:r>
            <a:r>
              <a:rPr lang="ru-RU" sz="1500" dirty="0">
                <a:solidFill>
                  <a:prstClr val="black"/>
                </a:solidFill>
              </a:rPr>
              <a:t>—</a:t>
            </a:r>
            <a:r>
              <a:rPr lang="ru-RU" sz="1500" b="1" dirty="0">
                <a:solidFill>
                  <a:prstClr val="black"/>
                </a:solidFill>
              </a:rPr>
              <a:t> </a:t>
            </a:r>
            <a:r>
              <a:rPr lang="ru-RU" sz="1500" dirty="0">
                <a:solidFill>
                  <a:prstClr val="black"/>
                </a:solidFill>
              </a:rPr>
              <a:t>строка таблицы; </a:t>
            </a:r>
            <a:r>
              <a:rPr lang="ru-RU" sz="1500" b="1" dirty="0">
                <a:solidFill>
                  <a:prstClr val="black"/>
                </a:solidFill>
              </a:rPr>
              <a:t>поле </a:t>
            </a:r>
            <a:r>
              <a:rPr lang="ru-RU" sz="1500" dirty="0">
                <a:solidFill>
                  <a:prstClr val="black"/>
                </a:solidFill>
              </a:rPr>
              <a:t>—</a:t>
            </a:r>
            <a:r>
              <a:rPr lang="ru-RU" sz="1500" b="1" dirty="0">
                <a:solidFill>
                  <a:prstClr val="black"/>
                </a:solidFill>
              </a:rPr>
              <a:t> </a:t>
            </a:r>
            <a:r>
              <a:rPr lang="ru-RU" sz="1500" dirty="0">
                <a:solidFill>
                  <a:prstClr val="black"/>
                </a:solidFill>
              </a:rPr>
              <a:t>столбец таблицы.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92144" y="4280607"/>
            <a:ext cx="838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23405" y="4363934"/>
            <a:ext cx="8415348" cy="46166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46800" tIns="0" rIns="46800" bIns="0">
            <a:spAutoFit/>
          </a:bodyPr>
          <a:lstStyle/>
          <a:p>
            <a:pPr defTabSz="685800"/>
            <a:r>
              <a:rPr lang="ru-RU" sz="1500" b="1" dirty="0">
                <a:solidFill>
                  <a:prstClr val="black"/>
                </a:solidFill>
              </a:rPr>
              <a:t>Ключ </a:t>
            </a:r>
            <a:r>
              <a:rPr lang="ru-RU" sz="1500" dirty="0">
                <a:solidFill>
                  <a:prstClr val="black"/>
                </a:solidFill>
              </a:rPr>
              <a:t>—</a:t>
            </a:r>
            <a:r>
              <a:rPr lang="ru-RU" sz="1500" b="1" dirty="0">
                <a:solidFill>
                  <a:prstClr val="black"/>
                </a:solidFill>
              </a:rPr>
              <a:t> </a:t>
            </a:r>
            <a:r>
              <a:rPr lang="ru-RU" sz="1500" dirty="0">
                <a:solidFill>
                  <a:prstClr val="black"/>
                </a:solidFill>
              </a:rPr>
              <a:t>это поле или совокупность полей, значения которых в записях не повторяются, то есть являются уникальными.</a:t>
            </a:r>
          </a:p>
        </p:txBody>
      </p:sp>
    </p:spTree>
    <p:extLst>
      <p:ext uri="{BB962C8B-B14F-4D97-AF65-F5344CB8AC3E}">
        <p14:creationId xmlns:p14="http://schemas.microsoft.com/office/powerpoint/2010/main" val="37007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8" grpId="0"/>
      <p:bldP spid="20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776" y="4504909"/>
            <a:ext cx="4110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1600" dirty="0">
                <a:solidFill>
                  <a:srgbClr val="5B9BD5">
                    <a:lumMod val="40000"/>
                    <a:lumOff val="60000"/>
                  </a:srgbClr>
                </a:solidFill>
                <a:latin typeface="Roboto Slab"/>
              </a:rPr>
              <a:t>Моделирование и формализация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776" y="1463754"/>
            <a:ext cx="439261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spcAft>
                <a:spcPts val="1200"/>
              </a:spcAft>
            </a:pPr>
            <a:r>
              <a:rPr lang="ru-RU" sz="3200" dirty="0">
                <a:solidFill>
                  <a:prstClr val="white"/>
                </a:solidFill>
                <a:latin typeface="Roboto Slab"/>
              </a:rPr>
              <a:t>Система управления базами данных.</a:t>
            </a:r>
          </a:p>
          <a:p>
            <a:pPr defTabSz="685783"/>
            <a:r>
              <a:rPr lang="en-US" sz="3200" dirty="0">
                <a:solidFill>
                  <a:prstClr val="white"/>
                </a:solidFill>
                <a:latin typeface="Roboto Slab"/>
              </a:rPr>
              <a:t>Microsoft Access</a:t>
            </a:r>
            <a:endParaRPr lang="ru-RU" sz="3200" dirty="0">
              <a:solidFill>
                <a:prstClr val="white"/>
              </a:solidFill>
              <a:latin typeface="Roboto Slab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80" y="1319148"/>
            <a:ext cx="2880000" cy="25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Вопросы для изучения на уроке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65306" y="2608148"/>
            <a:ext cx="205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1800" dirty="0">
                <a:solidFill>
                  <a:prstClr val="black"/>
                </a:solidFill>
              </a:rPr>
              <a:t>Что такое СУБД?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70198" y="2608147"/>
            <a:ext cx="2770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1800" dirty="0">
                <a:solidFill>
                  <a:prstClr val="black"/>
                </a:solidFill>
              </a:rPr>
              <a:t>Элементы баз данных:</a:t>
            </a:r>
          </a:p>
          <a:p>
            <a:pPr marL="285743" indent="-285743" defTabSz="685783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таблица;</a:t>
            </a:r>
          </a:p>
          <a:p>
            <a:pPr marL="285743" indent="-285743" defTabSz="685783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форма;</a:t>
            </a:r>
          </a:p>
          <a:p>
            <a:pPr marL="285743" indent="-285743" defTabSz="685783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запрос и т.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>д.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78004" y="1372220"/>
            <a:ext cx="630000" cy="63000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/>
            <a:r>
              <a:rPr lang="ru-RU" sz="18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1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40651" y="1372220"/>
            <a:ext cx="630000" cy="63000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/>
            <a:r>
              <a:rPr lang="ru-RU" sz="18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823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build="p"/>
      <p:bldP spid="34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СУБД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5288" y="1006572"/>
            <a:ext cx="8389937" cy="80121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783">
              <a:lnSpc>
                <a:spcPts val="2200"/>
              </a:lnSpc>
            </a:pPr>
            <a:r>
              <a:rPr lang="ru-RU" sz="1600" b="1" dirty="0">
                <a:solidFill>
                  <a:prstClr val="black"/>
                </a:solidFill>
              </a:rPr>
              <a:t>СУБД </a:t>
            </a: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ru-RU" sz="1600" dirty="0">
                <a:solidFill>
                  <a:prstClr val="black"/>
                </a:solidFill>
              </a:rPr>
              <a:t>система управления базами данных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  <a:r>
              <a:rPr lang="ru-RU" sz="1600" dirty="0">
                <a:solidFill>
                  <a:prstClr val="black"/>
                </a:solidFill>
              </a:rPr>
              <a:t> — это программное обеспечение, </a:t>
            </a:r>
          </a:p>
          <a:p>
            <a:pPr defTabSz="685783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которое предназначено для создания, хранения и обработки баз данных.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9876" y="1889992"/>
            <a:ext cx="7224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1800" u="sng" dirty="0">
                <a:solidFill>
                  <a:prstClr val="black"/>
                </a:solidFill>
              </a:rPr>
              <a:t>СУБД позволяют:</a:t>
            </a:r>
          </a:p>
          <a:p>
            <a:pPr marL="285743" indent="-285743" defTabSz="68578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создавать структуру базы данных;</a:t>
            </a:r>
          </a:p>
          <a:p>
            <a:pPr marL="285743" indent="-285743" defTabSz="68578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заполнять базу данных информацией;</a:t>
            </a:r>
          </a:p>
          <a:p>
            <a:pPr marL="285743" indent="-285743" defTabSz="68578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редактировать структуру и содержание базы данных;</a:t>
            </a:r>
          </a:p>
          <a:p>
            <a:pPr marL="285743" indent="-285743" defTabSz="68578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выполнять сортировку данных;</a:t>
            </a:r>
          </a:p>
          <a:p>
            <a:pPr marL="285743" indent="-285743" defTabSz="68578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осуществлять поиск информации в базе данных;</a:t>
            </a:r>
          </a:p>
          <a:p>
            <a:pPr marL="285743" indent="-285743" defTabSz="68578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выводить информацию на экран монитора, в файл и на бумажный носитель;</a:t>
            </a:r>
          </a:p>
          <a:p>
            <a:pPr marL="285743" indent="-285743" defTabSz="68578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устанавливать защиту баз данных.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22" y="3181429"/>
            <a:ext cx="1961412" cy="17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3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СУБД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5288" y="1006572"/>
            <a:ext cx="8389937" cy="80121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783">
              <a:lnSpc>
                <a:spcPts val="2200"/>
              </a:lnSpc>
            </a:pPr>
            <a:r>
              <a:rPr lang="ru-RU" sz="1600" b="1" dirty="0">
                <a:solidFill>
                  <a:prstClr val="black"/>
                </a:solidFill>
              </a:rPr>
              <a:t>СУБД </a:t>
            </a: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ru-RU" sz="1600" dirty="0">
                <a:solidFill>
                  <a:prstClr val="black"/>
                </a:solidFill>
              </a:rPr>
              <a:t>система управления базами данных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  <a:r>
              <a:rPr lang="ru-RU" sz="1600" dirty="0">
                <a:solidFill>
                  <a:prstClr val="black"/>
                </a:solidFill>
              </a:rPr>
              <a:t> — это программное обеспечение, </a:t>
            </a:r>
          </a:p>
          <a:p>
            <a:pPr defTabSz="685783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которое предназначено для создания, хранения и обработки баз данных.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r="56218"/>
          <a:stretch/>
        </p:blipFill>
        <p:spPr>
          <a:xfrm>
            <a:off x="1075266" y="1520955"/>
            <a:ext cx="2201334" cy="34785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36" y="2313084"/>
            <a:ext cx="2563856" cy="25638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72" y="2286631"/>
            <a:ext cx="1308380" cy="13083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84" y="2173749"/>
            <a:ext cx="672641" cy="7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0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Разнообразие СУБД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процесс 7"/>
          <p:cNvSpPr/>
          <p:nvPr/>
        </p:nvSpPr>
        <p:spPr>
          <a:xfrm>
            <a:off x="2772000" y="1283291"/>
            <a:ext cx="3600000" cy="609737"/>
          </a:xfrm>
          <a:prstGeom prst="flowChartProcess">
            <a:avLst/>
          </a:prstGeom>
          <a:solidFill>
            <a:srgbClr val="DD493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>
            <a:spAutoFit/>
          </a:bodyPr>
          <a:lstStyle/>
          <a:p>
            <a:pPr algn="ctr" defTabSz="685783"/>
            <a:r>
              <a:rPr lang="ru-RU" sz="1600" dirty="0">
                <a:solidFill>
                  <a:prstClr val="white"/>
                </a:solidFill>
              </a:rPr>
              <a:t>По способу доступа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85225" y="2207337"/>
            <a:ext cx="3600000" cy="60890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Серверные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0201" y="2207337"/>
            <a:ext cx="3600000" cy="60890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Настольные</a:t>
            </a:r>
          </a:p>
        </p:txBody>
      </p:sp>
      <p:cxnSp>
        <p:nvCxnSpPr>
          <p:cNvPr id="17" name="Прямая соединительная линия 16"/>
          <p:cNvCxnSpPr>
            <a:stCxn id="8" idx="1"/>
          </p:cNvCxnSpPr>
          <p:nvPr/>
        </p:nvCxnSpPr>
        <p:spPr>
          <a:xfrm flipH="1" flipV="1">
            <a:off x="2190202" y="1588159"/>
            <a:ext cx="581798" cy="1"/>
          </a:xfrm>
          <a:prstGeom prst="line">
            <a:avLst/>
          </a:prstGeom>
          <a:ln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2" idx="0"/>
          </p:cNvCxnSpPr>
          <p:nvPr/>
        </p:nvCxnSpPr>
        <p:spPr>
          <a:xfrm>
            <a:off x="2190201" y="1588157"/>
            <a:ext cx="0" cy="619180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8" idx="3"/>
          </p:cNvCxnSpPr>
          <p:nvPr/>
        </p:nvCxnSpPr>
        <p:spPr>
          <a:xfrm flipH="1">
            <a:off x="6372000" y="1588158"/>
            <a:ext cx="607744" cy="2"/>
          </a:xfrm>
          <a:prstGeom prst="line">
            <a:avLst/>
          </a:prstGeom>
          <a:ln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1" idx="0"/>
          </p:cNvCxnSpPr>
          <p:nvPr/>
        </p:nvCxnSpPr>
        <p:spPr>
          <a:xfrm>
            <a:off x="6979741" y="1588157"/>
            <a:ext cx="5484" cy="619180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7530" y="3348663"/>
            <a:ext cx="3986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1050" dirty="0">
                <a:solidFill>
                  <a:prstClr val="black"/>
                </a:solidFill>
              </a:rPr>
              <a:t>Обслуживание одного пользователя, работающего на определённом компьютере.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70206" y="3348662"/>
            <a:ext cx="3986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1050" dirty="0">
                <a:solidFill>
                  <a:prstClr val="black"/>
                </a:solidFill>
              </a:rPr>
              <a:t>Принцип централизованного хранения и обработки данных, основанный на архитектуре клиент-сервер.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40242" y="671126"/>
            <a:ext cx="5644983" cy="4096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50">
              <a:solidFill>
                <a:prstClr val="white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25" y="983772"/>
            <a:ext cx="1410798" cy="141079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11" b="72164"/>
          <a:stretch/>
        </p:blipFill>
        <p:spPr>
          <a:xfrm>
            <a:off x="6617031" y="962812"/>
            <a:ext cx="1355585" cy="143175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03" y="2892144"/>
            <a:ext cx="1560581" cy="156058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97" y="2482808"/>
            <a:ext cx="2275920" cy="22759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45" y="942007"/>
            <a:ext cx="2581686" cy="226614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68" y="1728136"/>
            <a:ext cx="1305578" cy="130557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52" y="3046450"/>
            <a:ext cx="1305578" cy="130557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7170" y="2963278"/>
            <a:ext cx="1305578" cy="130557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8237" y="1728136"/>
            <a:ext cx="1305578" cy="1305578"/>
          </a:xfrm>
          <a:prstGeom prst="rect">
            <a:avLst/>
          </a:prstGeom>
        </p:spPr>
      </p:pic>
      <p:cxnSp>
        <p:nvCxnSpPr>
          <p:cNvPr id="47" name="Прямая со стрелкой 46"/>
          <p:cNvCxnSpPr/>
          <p:nvPr/>
        </p:nvCxnSpPr>
        <p:spPr>
          <a:xfrm flipV="1">
            <a:off x="4716913" y="2162904"/>
            <a:ext cx="561810" cy="2180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240317" y="3008203"/>
            <a:ext cx="388046" cy="5471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6511512" y="3008203"/>
            <a:ext cx="461035" cy="5021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6899438" y="2173368"/>
            <a:ext cx="671515" cy="1858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90" y="843432"/>
            <a:ext cx="1785154" cy="146719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94" y="2442923"/>
            <a:ext cx="2127419" cy="109883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25" y="3766418"/>
            <a:ext cx="2671009" cy="8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28" grpId="0"/>
      <p:bldP spid="30" grpId="0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Настольные базы данных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4" y="2184314"/>
            <a:ext cx="1410798" cy="141079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16" y="2034532"/>
            <a:ext cx="1560581" cy="15605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4504" y="1486091"/>
            <a:ext cx="267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r>
              <a:rPr lang="en-US" sz="1800" dirty="0">
                <a:solidFill>
                  <a:prstClr val="black"/>
                </a:solidFill>
              </a:rPr>
              <a:t>Microsoft Office Access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510" y="1486091"/>
            <a:ext cx="24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r>
              <a:rPr lang="en-US" sz="1800" dirty="0">
                <a:solidFill>
                  <a:prstClr val="black"/>
                </a:solidFill>
              </a:rPr>
              <a:t>OpenOffice.org Base</a:t>
            </a: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0494E-6 L 0.22656 -0.0009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35802E-6 L 0.22656 0.0015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</a:rPr>
              <a:t>База данных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5287" y="1051728"/>
            <a:ext cx="8389937" cy="11008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800">
              <a:lnSpc>
                <a:spcPts val="2200"/>
              </a:lnSpc>
            </a:pPr>
            <a:r>
              <a:rPr lang="ru-RU" sz="1600" b="1" dirty="0">
                <a:solidFill>
                  <a:prstClr val="black"/>
                </a:solidFill>
              </a:rPr>
              <a:t>База данных </a:t>
            </a:r>
            <a:r>
              <a:rPr lang="ru-RU" sz="1600" dirty="0">
                <a:solidFill>
                  <a:prstClr val="black"/>
                </a:solidFill>
              </a:rPr>
              <a:t>— это совокупность взаимосвязанных и организованных </a:t>
            </a:r>
          </a:p>
          <a:p>
            <a:pPr defTabSz="685800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определённым образом данных, отображающих состояние объектов и </a:t>
            </a:r>
          </a:p>
          <a:p>
            <a:pPr defTabSz="685800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отношений между ними в какой-либо предметной области.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31" y="2576438"/>
            <a:ext cx="2751635" cy="24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76" y="1003624"/>
            <a:ext cx="7124449" cy="3829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876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Интерфейс базы данных </a:t>
            </a:r>
            <a:r>
              <a:rPr lang="en-US" sz="2400" dirty="0">
                <a:solidFill>
                  <a:srgbClr val="0066B0"/>
                </a:solidFill>
              </a:rPr>
              <a:t>Microsoft Access</a:t>
            </a:r>
            <a:endParaRPr lang="ru-RU" sz="2400" dirty="0">
              <a:solidFill>
                <a:srgbClr val="0066B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7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Основные объекты базы данных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процесс 11"/>
          <p:cNvSpPr/>
          <p:nvPr/>
        </p:nvSpPr>
        <p:spPr>
          <a:xfrm>
            <a:off x="2772000" y="1283291"/>
            <a:ext cx="3600000" cy="609737"/>
          </a:xfrm>
          <a:prstGeom prst="flowChartProcess">
            <a:avLst/>
          </a:prstGeom>
          <a:solidFill>
            <a:srgbClr val="DD493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>
            <a:spAutoFit/>
          </a:bodyPr>
          <a:lstStyle/>
          <a:p>
            <a:pPr algn="ctr" defTabSz="685783"/>
            <a:r>
              <a:rPr lang="ru-RU" sz="1600" dirty="0">
                <a:solidFill>
                  <a:prstClr val="white"/>
                </a:solidFill>
              </a:rPr>
              <a:t>Объекты базы данных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91031" y="2454901"/>
            <a:ext cx="1828800" cy="60890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Формы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0201" y="2454901"/>
            <a:ext cx="1828800" cy="60890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Таблицы</a:t>
            </a:r>
          </a:p>
        </p:txBody>
      </p:sp>
      <p:cxnSp>
        <p:nvCxnSpPr>
          <p:cNvPr id="15" name="Прямая соединительная линия 14"/>
          <p:cNvCxnSpPr>
            <a:stCxn id="12" idx="1"/>
          </p:cNvCxnSpPr>
          <p:nvPr/>
        </p:nvCxnSpPr>
        <p:spPr>
          <a:xfrm flipH="1" flipV="1">
            <a:off x="1304602" y="1586933"/>
            <a:ext cx="1467398" cy="1227"/>
          </a:xfrm>
          <a:prstGeom prst="line">
            <a:avLst/>
          </a:prstGeom>
          <a:ln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4" idx="0"/>
          </p:cNvCxnSpPr>
          <p:nvPr/>
        </p:nvCxnSpPr>
        <p:spPr>
          <a:xfrm>
            <a:off x="1304601" y="1586929"/>
            <a:ext cx="0" cy="867972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2" idx="3"/>
          </p:cNvCxnSpPr>
          <p:nvPr/>
        </p:nvCxnSpPr>
        <p:spPr>
          <a:xfrm flipH="1">
            <a:off x="6372000" y="1586930"/>
            <a:ext cx="1501202" cy="1230"/>
          </a:xfrm>
          <a:prstGeom prst="line">
            <a:avLst/>
          </a:prstGeom>
          <a:ln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7869421" y="1586930"/>
            <a:ext cx="0" cy="862425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9876" y="3348664"/>
            <a:ext cx="184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dirty="0">
                <a:solidFill>
                  <a:prstClr val="black"/>
                </a:solidFill>
              </a:rPr>
              <a:t>Хранение данных.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73026" y="2454901"/>
            <a:ext cx="1828800" cy="60890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Запросы</a:t>
            </a:r>
          </a:p>
        </p:txBody>
      </p:sp>
      <p:cxnSp>
        <p:nvCxnSpPr>
          <p:cNvPr id="42" name="Прямая со стрелкой 41"/>
          <p:cNvCxnSpPr>
            <a:endCxn id="13" idx="0"/>
          </p:cNvCxnSpPr>
          <p:nvPr/>
        </p:nvCxnSpPr>
        <p:spPr>
          <a:xfrm>
            <a:off x="3505431" y="1886044"/>
            <a:ext cx="0" cy="568857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955021" y="2454901"/>
            <a:ext cx="1828800" cy="60890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Отчёты</a:t>
            </a:r>
          </a:p>
        </p:txBody>
      </p:sp>
      <p:cxnSp>
        <p:nvCxnSpPr>
          <p:cNvPr id="59" name="Прямая со стрелкой 58"/>
          <p:cNvCxnSpPr>
            <a:endCxn id="33" idx="0"/>
          </p:cNvCxnSpPr>
          <p:nvPr/>
        </p:nvCxnSpPr>
        <p:spPr>
          <a:xfrm>
            <a:off x="5687426" y="1891797"/>
            <a:ext cx="0" cy="563104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562521" y="3350458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dirty="0">
                <a:solidFill>
                  <a:prstClr val="black"/>
                </a:solidFill>
              </a:rPr>
              <a:t>Для удобной работы пользователя при вводе, просмотре и редактировании данных в таблице.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75443" y="3353916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dirty="0">
                <a:solidFill>
                  <a:prstClr val="black"/>
                </a:solidFill>
              </a:rPr>
              <a:t>Команды и их параметры, с которыми пользователь обращается к СУБД.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947762" y="3353915"/>
            <a:ext cx="182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dirty="0">
                <a:solidFill>
                  <a:prstClr val="black"/>
                </a:solidFill>
              </a:rPr>
              <a:t>Документы, которые формируются на основе таблиц и запросов.</a:t>
            </a:r>
          </a:p>
        </p:txBody>
      </p:sp>
    </p:spTree>
    <p:extLst>
      <p:ext uri="{BB962C8B-B14F-4D97-AF65-F5344CB8AC3E}">
        <p14:creationId xmlns:p14="http://schemas.microsoft.com/office/powerpoint/2010/main" val="34134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0" grpId="0"/>
      <p:bldP spid="33" grpId="0" animBg="1"/>
      <p:bldP spid="48" grpId="0" animBg="1"/>
      <p:bldP spid="70" grpId="0"/>
      <p:bldP spid="71" grpId="0"/>
      <p:bldP spid="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Пример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69876" y="851734"/>
            <a:ext cx="8389937" cy="1647599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783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Создать базу данных «Сведения о четвертных оценках учащихся», которая будет содержать сведения об учащихся </a:t>
            </a: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ru-RU" sz="1600" dirty="0">
                <a:solidFill>
                  <a:prstClr val="black"/>
                </a:solidFill>
              </a:rPr>
              <a:t>номер, фамилию, имя, отчество, пол, дату рождения и класс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  <a:r>
              <a:rPr lang="ru-RU" sz="1600" dirty="0">
                <a:solidFill>
                  <a:prstClr val="black"/>
                </a:solidFill>
              </a:rPr>
              <a:t> и оценки за первую четверть по некоторым учебным предметам (математика, русский язык, биология, химия, физика и английский язык).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82915" y="4113377"/>
            <a:ext cx="1973180" cy="378416"/>
            <a:chOff x="1118937" y="3308684"/>
            <a:chExt cx="1973179" cy="56911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118937" y="3308684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59498" y="3322346"/>
              <a:ext cx="1892055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Дата рождения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82915" y="2316170"/>
            <a:ext cx="1973179" cy="369332"/>
            <a:chOff x="1282914" y="2245831"/>
            <a:chExt cx="1973179" cy="36933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282914" y="2245831"/>
              <a:ext cx="1973179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94852" y="2245831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Номер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282917" y="2670883"/>
            <a:ext cx="1973179" cy="369332"/>
            <a:chOff x="1118937" y="3087098"/>
            <a:chExt cx="1973179" cy="55545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118937" y="3091533"/>
              <a:ext cx="1973179" cy="5414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96224" y="3087098"/>
              <a:ext cx="1218603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Фамилия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82915" y="3034307"/>
            <a:ext cx="1973179" cy="390450"/>
            <a:chOff x="1118937" y="2820121"/>
            <a:chExt cx="1973179" cy="58721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118937" y="2820121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75948" y="2851881"/>
              <a:ext cx="659155" cy="555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Имя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282915" y="3395692"/>
            <a:ext cx="1973179" cy="390446"/>
            <a:chOff x="1118937" y="3308684"/>
            <a:chExt cx="1973179" cy="58721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118937" y="3308684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83402" y="3340438"/>
              <a:ext cx="1231427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Отчество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283076" y="3753832"/>
            <a:ext cx="1973179" cy="390448"/>
            <a:chOff x="1118937" y="3308684"/>
            <a:chExt cx="1973179" cy="58721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118937" y="3308684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93582" y="3340441"/>
              <a:ext cx="623889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Пол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282915" y="4474947"/>
            <a:ext cx="1973179" cy="378416"/>
            <a:chOff x="1118937" y="3308684"/>
            <a:chExt cx="1973179" cy="56911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118937" y="3308684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02210" y="3322346"/>
              <a:ext cx="806631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Класс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878996" y="4114295"/>
            <a:ext cx="1973179" cy="369332"/>
            <a:chOff x="1118937" y="3307506"/>
            <a:chExt cx="1973179" cy="55545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118937" y="3308684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94806" y="3307506"/>
              <a:ext cx="1021433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Физика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78996" y="2315205"/>
            <a:ext cx="1973179" cy="369332"/>
            <a:chOff x="5878995" y="2254915"/>
            <a:chExt cx="1973179" cy="36933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5878995" y="2254915"/>
              <a:ext cx="1973179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90933" y="2254915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Номер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878998" y="2672097"/>
            <a:ext cx="1973179" cy="369332"/>
            <a:chOff x="1118937" y="3087098"/>
            <a:chExt cx="1973179" cy="555456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118937" y="3091533"/>
              <a:ext cx="1973179" cy="5414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96224" y="3087098"/>
              <a:ext cx="1556195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Математика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878995" y="3028902"/>
            <a:ext cx="1973180" cy="369332"/>
            <a:chOff x="1118937" y="2809443"/>
            <a:chExt cx="1973179" cy="55545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118937" y="2820121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69398" y="2809443"/>
              <a:ext cx="1672252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Русский язык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878996" y="3394727"/>
            <a:ext cx="1973179" cy="390446"/>
            <a:chOff x="1118937" y="3308684"/>
            <a:chExt cx="1973179" cy="58721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1118937" y="3308684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67705" y="3340438"/>
              <a:ext cx="1255472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Биология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878994" y="3755532"/>
            <a:ext cx="1973179" cy="399779"/>
            <a:chOff x="1118937" y="3308684"/>
            <a:chExt cx="1973179" cy="601247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118937" y="3308684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57047" y="3354475"/>
              <a:ext cx="907621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Химия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818318" y="4473951"/>
            <a:ext cx="2112630" cy="369332"/>
            <a:chOff x="1058260" y="3308639"/>
            <a:chExt cx="2112630" cy="55545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118937" y="3308684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58260" y="3308639"/>
              <a:ext cx="2112630" cy="555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Английский язык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1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Способы заполнения таблиц в базах данных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процесс 5"/>
          <p:cNvSpPr/>
          <p:nvPr/>
        </p:nvSpPr>
        <p:spPr>
          <a:xfrm>
            <a:off x="2772000" y="1752525"/>
            <a:ext cx="3600000" cy="609737"/>
          </a:xfrm>
          <a:prstGeom prst="flowChartProcess">
            <a:avLst/>
          </a:prstGeom>
          <a:solidFill>
            <a:srgbClr val="DD493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>
            <a:spAutoFit/>
          </a:bodyPr>
          <a:lstStyle/>
          <a:p>
            <a:pPr algn="ctr" defTabSz="685783"/>
            <a:r>
              <a:rPr lang="ru-RU" sz="1600" dirty="0">
                <a:solidFill>
                  <a:prstClr val="white"/>
                </a:solidFill>
              </a:rPr>
              <a:t>Способы заполнения таблиц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85225" y="2548331"/>
            <a:ext cx="3600000" cy="86538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Создание формы для ввода информации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201" y="2548331"/>
            <a:ext cx="3600000" cy="86538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Ввод данных непосредственно в таблицу</a:t>
            </a:r>
          </a:p>
        </p:txBody>
      </p:sp>
      <p:cxnSp>
        <p:nvCxnSpPr>
          <p:cNvPr id="10" name="Прямая соединительная линия 9"/>
          <p:cNvCxnSpPr>
            <a:stCxn id="6" idx="1"/>
          </p:cNvCxnSpPr>
          <p:nvPr/>
        </p:nvCxnSpPr>
        <p:spPr>
          <a:xfrm flipH="1" flipV="1">
            <a:off x="2190202" y="2057393"/>
            <a:ext cx="581798" cy="1"/>
          </a:xfrm>
          <a:prstGeom prst="line">
            <a:avLst/>
          </a:prstGeom>
          <a:ln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8" idx="0"/>
          </p:cNvCxnSpPr>
          <p:nvPr/>
        </p:nvCxnSpPr>
        <p:spPr>
          <a:xfrm>
            <a:off x="2190201" y="2057392"/>
            <a:ext cx="0" cy="490939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6" idx="3"/>
          </p:cNvCxnSpPr>
          <p:nvPr/>
        </p:nvCxnSpPr>
        <p:spPr>
          <a:xfrm flipH="1">
            <a:off x="6372000" y="2057392"/>
            <a:ext cx="607744" cy="2"/>
          </a:xfrm>
          <a:prstGeom prst="line">
            <a:avLst/>
          </a:prstGeom>
          <a:ln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>
            <a:off x="6979741" y="2057392"/>
            <a:ext cx="5484" cy="490939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69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Сортировка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5289" y="1114859"/>
            <a:ext cx="8389937" cy="51908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783">
              <a:lnSpc>
                <a:spcPts val="2200"/>
              </a:lnSpc>
            </a:pPr>
            <a:r>
              <a:rPr lang="ru-RU" sz="1600" b="1" dirty="0">
                <a:solidFill>
                  <a:prstClr val="black"/>
                </a:solidFill>
              </a:rPr>
              <a:t>Сортировка </a:t>
            </a:r>
            <a:r>
              <a:rPr lang="ru-RU" sz="1600" dirty="0">
                <a:solidFill>
                  <a:prstClr val="black"/>
                </a:solidFill>
              </a:rPr>
              <a:t>— это упорядочение данных по возрастанию или убыванию.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9876" y="2092059"/>
            <a:ext cx="8389937" cy="801214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783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Отсортировать данные в таблице «Сведения об учащихся» по возрастанию по полю «Фамилия».</a:t>
            </a:r>
          </a:p>
        </p:txBody>
      </p:sp>
    </p:spTree>
    <p:extLst>
      <p:ext uri="{BB962C8B-B14F-4D97-AF65-F5344CB8AC3E}">
        <p14:creationId xmlns:p14="http://schemas.microsoft.com/office/powerpoint/2010/main" val="25806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Запросы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5289" y="1000558"/>
            <a:ext cx="8389937" cy="80121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783">
              <a:lnSpc>
                <a:spcPts val="2200"/>
              </a:lnSpc>
            </a:pPr>
            <a:r>
              <a:rPr lang="ru-RU" sz="1600" b="1" dirty="0">
                <a:solidFill>
                  <a:prstClr val="black"/>
                </a:solidFill>
              </a:rPr>
              <a:t>Запрос </a:t>
            </a:r>
            <a:r>
              <a:rPr lang="ru-RU" sz="1600" dirty="0">
                <a:solidFill>
                  <a:prstClr val="black"/>
                </a:solidFill>
              </a:rPr>
              <a:t>(справка)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— это таблица, которая содержит интересующие пользователя </a:t>
            </a:r>
          </a:p>
          <a:p>
            <a:pPr defTabSz="685783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сведения, извлечённые из базы данных.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751674" y="1871178"/>
            <a:ext cx="3600000" cy="609737"/>
          </a:xfrm>
          <a:prstGeom prst="flowChartProcess">
            <a:avLst/>
          </a:prstGeom>
          <a:solidFill>
            <a:srgbClr val="DD493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>
            <a:spAutoFit/>
          </a:bodyPr>
          <a:lstStyle/>
          <a:p>
            <a:pPr algn="ctr" defTabSz="685783"/>
            <a:r>
              <a:rPr lang="ru-RU" sz="1600" dirty="0">
                <a:solidFill>
                  <a:prstClr val="white"/>
                </a:solidFill>
              </a:rPr>
              <a:t>Логические выражения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64899" y="2722780"/>
            <a:ext cx="3600000" cy="60890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Сложные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4165" y="2722347"/>
            <a:ext cx="3600000" cy="60890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Простые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204167" y="2176044"/>
            <a:ext cx="581798" cy="0"/>
          </a:xfrm>
          <a:prstGeom prst="line">
            <a:avLst/>
          </a:prstGeom>
          <a:ln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0" idx="0"/>
          </p:cNvCxnSpPr>
          <p:nvPr/>
        </p:nvCxnSpPr>
        <p:spPr>
          <a:xfrm>
            <a:off x="2204165" y="2173619"/>
            <a:ext cx="0" cy="548728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7" idx="3"/>
          </p:cNvCxnSpPr>
          <p:nvPr/>
        </p:nvCxnSpPr>
        <p:spPr>
          <a:xfrm flipH="1">
            <a:off x="6351674" y="2176045"/>
            <a:ext cx="607744" cy="2"/>
          </a:xfrm>
          <a:prstGeom prst="line">
            <a:avLst/>
          </a:prstGeom>
          <a:ln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8" idx="0"/>
          </p:cNvCxnSpPr>
          <p:nvPr/>
        </p:nvCxnSpPr>
        <p:spPr>
          <a:xfrm>
            <a:off x="6959415" y="2174053"/>
            <a:ext cx="5484" cy="548727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4166" y="3369233"/>
          <a:ext cx="3600001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равно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&gt;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больше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&lt;&gt;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 равно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&lt;=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меньше или равно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&lt;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меньше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&gt;=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больше или равно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164899" y="3369232"/>
          <a:ext cx="3600000" cy="123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4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137911" y="3421847"/>
            <a:ext cx="26269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ru-RU" sz="1050" dirty="0">
                <a:solidFill>
                  <a:prstClr val="black"/>
                </a:solidFill>
              </a:rPr>
              <a:t>Оба условия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7911" y="3833577"/>
            <a:ext cx="26269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ru-RU" sz="1050" dirty="0">
                <a:solidFill>
                  <a:prstClr val="black"/>
                </a:solidFill>
              </a:rPr>
              <a:t>Хотя бы одно из двух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37911" y="4247200"/>
            <a:ext cx="26269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ru-RU" sz="1050" dirty="0">
                <a:solidFill>
                  <a:prstClr val="black"/>
                </a:solidFill>
              </a:rPr>
              <a:t>Отрицание</a:t>
            </a:r>
          </a:p>
        </p:txBody>
      </p:sp>
    </p:spTree>
    <p:extLst>
      <p:ext uri="{BB962C8B-B14F-4D97-AF65-F5344CB8AC3E}">
        <p14:creationId xmlns:p14="http://schemas.microsoft.com/office/powerpoint/2010/main" val="156204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8" grpId="0" animBg="1"/>
      <p:bldP spid="10" grpId="0" animBg="1"/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"/>
          <a:stretch/>
        </p:blipFill>
        <p:spPr>
          <a:xfrm>
            <a:off x="1019965" y="1059254"/>
            <a:ext cx="7097955" cy="36705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7" y="967469"/>
            <a:ext cx="6744924" cy="3801600"/>
          </a:xfrm>
          <a:prstGeom prst="rect">
            <a:avLst/>
          </a:prstGeom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192" y="968177"/>
            <a:ext cx="6754253" cy="3801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6" b="1965"/>
          <a:stretch/>
        </p:blipFill>
        <p:spPr>
          <a:xfrm>
            <a:off x="1297649" y="1035576"/>
            <a:ext cx="6551050" cy="3726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7" t="92737" r="13917" b="431"/>
          <a:stretch/>
        </p:blipFill>
        <p:spPr>
          <a:xfrm>
            <a:off x="6227763" y="4551337"/>
            <a:ext cx="976746" cy="259773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369876" y="209462"/>
            <a:ext cx="422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  <a:latin typeface="Roboto Slab"/>
              </a:rPr>
              <a:t>Итоги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7" t="92737" r="13917" b="431"/>
          <a:stretch/>
        </p:blipFill>
        <p:spPr>
          <a:xfrm>
            <a:off x="6926806" y="4530131"/>
            <a:ext cx="976746" cy="259773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7" t="92737" r="13917" b="431"/>
          <a:stretch/>
        </p:blipFill>
        <p:spPr>
          <a:xfrm>
            <a:off x="7456748" y="5699827"/>
            <a:ext cx="976746" cy="259773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/>
        </p:nvSpPr>
        <p:spPr>
          <a:xfrm>
            <a:off x="1301157" y="1860822"/>
            <a:ext cx="914400" cy="2953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01157" y="2156135"/>
            <a:ext cx="914400" cy="1921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01157" y="2348265"/>
            <a:ext cx="914400" cy="1921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776" y="4504909"/>
            <a:ext cx="4110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1600" dirty="0">
                <a:solidFill>
                  <a:srgbClr val="5B9BD5">
                    <a:lumMod val="40000"/>
                    <a:lumOff val="60000"/>
                  </a:srgbClr>
                </a:solidFill>
                <a:latin typeface="Roboto Slab"/>
              </a:rPr>
              <a:t>Моделирование и формализация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776" y="1463754"/>
            <a:ext cx="439261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spcAft>
                <a:spcPts val="1200"/>
              </a:spcAft>
            </a:pPr>
            <a:r>
              <a:rPr lang="ru-RU" sz="3200" dirty="0">
                <a:solidFill>
                  <a:prstClr val="white"/>
                </a:solidFill>
                <a:latin typeface="Roboto Slab"/>
              </a:rPr>
              <a:t>Система управления базами данных.</a:t>
            </a:r>
          </a:p>
          <a:p>
            <a:pPr defTabSz="685783"/>
            <a:r>
              <a:rPr lang="en-US" sz="3200" dirty="0">
                <a:solidFill>
                  <a:prstClr val="white"/>
                </a:solidFill>
                <a:latin typeface="Roboto Slab"/>
              </a:rPr>
              <a:t>OpenOffice.org Base</a:t>
            </a:r>
            <a:endParaRPr lang="ru-RU" sz="3200" dirty="0">
              <a:solidFill>
                <a:prstClr val="white"/>
              </a:solidFill>
              <a:latin typeface="Roboto Slab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80" y="1319148"/>
            <a:ext cx="2880000" cy="25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Вопросы для изучения на уроке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65306" y="2608148"/>
            <a:ext cx="205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1800" dirty="0">
                <a:solidFill>
                  <a:prstClr val="black"/>
                </a:solidFill>
              </a:rPr>
              <a:t>Что такое СУБД?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70198" y="2608147"/>
            <a:ext cx="2770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1800" dirty="0">
                <a:solidFill>
                  <a:prstClr val="black"/>
                </a:solidFill>
              </a:rPr>
              <a:t>Элементы баз данных:</a:t>
            </a:r>
          </a:p>
          <a:p>
            <a:pPr marL="285743" indent="-285743" defTabSz="685783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таблица;</a:t>
            </a:r>
          </a:p>
          <a:p>
            <a:pPr marL="285743" indent="-285743" defTabSz="685783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форма;</a:t>
            </a:r>
          </a:p>
          <a:p>
            <a:pPr marL="285743" indent="-285743" defTabSz="685783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запрос и т.д.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78004" y="1372220"/>
            <a:ext cx="630000" cy="63000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/>
            <a:r>
              <a:rPr lang="ru-RU" sz="18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1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40651" y="1372220"/>
            <a:ext cx="630000" cy="63000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/>
            <a:r>
              <a:rPr lang="ru-RU" sz="18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007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build="p"/>
      <p:bldP spid="34" grpId="0" animBg="1"/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СУБД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5288" y="1006572"/>
            <a:ext cx="8389937" cy="80121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783">
              <a:lnSpc>
                <a:spcPts val="2200"/>
              </a:lnSpc>
            </a:pPr>
            <a:r>
              <a:rPr lang="ru-RU" sz="1600" b="1" dirty="0">
                <a:solidFill>
                  <a:prstClr val="black"/>
                </a:solidFill>
              </a:rPr>
              <a:t>СУБД </a:t>
            </a:r>
            <a:r>
              <a:rPr lang="ru-RU" sz="1600" dirty="0">
                <a:solidFill>
                  <a:prstClr val="black"/>
                </a:solidFill>
              </a:rPr>
              <a:t>— система управления базами данных — это программное обеспечение, </a:t>
            </a:r>
          </a:p>
          <a:p>
            <a:pPr defTabSz="685783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которое предназначено для создания, хранения и обработки баз данных.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9876" y="1889992"/>
            <a:ext cx="7224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1800" u="sng" dirty="0">
                <a:solidFill>
                  <a:prstClr val="black"/>
                </a:solidFill>
              </a:rPr>
              <a:t>СУБД позволяют:</a:t>
            </a:r>
          </a:p>
          <a:p>
            <a:pPr marL="285743" indent="-285743" defTabSz="68578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создавать структуру базы данных;</a:t>
            </a:r>
          </a:p>
          <a:p>
            <a:pPr marL="285743" indent="-285743" defTabSz="68578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заполнять базу данных информацией;</a:t>
            </a:r>
          </a:p>
          <a:p>
            <a:pPr marL="285743" indent="-285743" defTabSz="68578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редактировать структуру и содержание базы данных;</a:t>
            </a:r>
          </a:p>
          <a:p>
            <a:pPr marL="285743" indent="-285743" defTabSz="68578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выполнять сортировку данных;</a:t>
            </a:r>
          </a:p>
          <a:p>
            <a:pPr marL="285743" indent="-285743" defTabSz="68578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осуществлять поиск информации в базе данных;</a:t>
            </a:r>
          </a:p>
          <a:p>
            <a:pPr marL="285743" indent="-285743" defTabSz="68578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выводить информацию на экран монитора, в файл и на бумажный носитель;</a:t>
            </a:r>
          </a:p>
          <a:p>
            <a:pPr marL="285743" indent="-285743" defTabSz="68578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устанавливать защиту баз данных.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22" y="3181429"/>
            <a:ext cx="1961412" cy="17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</a:rPr>
              <a:t>Историческая справка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52016" y="976670"/>
            <a:ext cx="263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000" dirty="0">
                <a:solidFill>
                  <a:prstClr val="black"/>
                </a:solidFill>
              </a:rPr>
              <a:t>4 000 лет до н. э.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670714"/>
            <a:ext cx="4105275" cy="3096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08" y="1670714"/>
            <a:ext cx="2988417" cy="309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930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СУБД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5288" y="1006572"/>
            <a:ext cx="8389937" cy="80121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783">
              <a:lnSpc>
                <a:spcPts val="2200"/>
              </a:lnSpc>
            </a:pPr>
            <a:r>
              <a:rPr lang="ru-RU" sz="1600" b="1" dirty="0">
                <a:solidFill>
                  <a:prstClr val="black"/>
                </a:solidFill>
              </a:rPr>
              <a:t>СУБД </a:t>
            </a:r>
            <a:r>
              <a:rPr lang="ru-RU" sz="1600" dirty="0">
                <a:solidFill>
                  <a:prstClr val="black"/>
                </a:solidFill>
              </a:rPr>
              <a:t>— система управления базами данных — это программное обеспечение, </a:t>
            </a:r>
          </a:p>
          <a:p>
            <a:pPr defTabSz="685783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которое предназначено для создания, хранения и обработки баз данных.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r="56218"/>
          <a:stretch/>
        </p:blipFill>
        <p:spPr>
          <a:xfrm>
            <a:off x="1075266" y="1520955"/>
            <a:ext cx="2201334" cy="34785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36" y="2313084"/>
            <a:ext cx="2563856" cy="25638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72" y="2286631"/>
            <a:ext cx="1308380" cy="13083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84" y="2173749"/>
            <a:ext cx="672641" cy="7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8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Разнообразие СУБД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процесс 7"/>
          <p:cNvSpPr/>
          <p:nvPr/>
        </p:nvSpPr>
        <p:spPr>
          <a:xfrm>
            <a:off x="2772000" y="1283291"/>
            <a:ext cx="3600000" cy="609737"/>
          </a:xfrm>
          <a:prstGeom prst="flowChartProcess">
            <a:avLst/>
          </a:prstGeom>
          <a:solidFill>
            <a:srgbClr val="DD493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>
            <a:spAutoFit/>
          </a:bodyPr>
          <a:lstStyle/>
          <a:p>
            <a:pPr algn="ctr" defTabSz="685783"/>
            <a:r>
              <a:rPr lang="ru-RU" sz="1600" dirty="0">
                <a:solidFill>
                  <a:prstClr val="white"/>
                </a:solidFill>
              </a:rPr>
              <a:t>По способу доступа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85225" y="2207337"/>
            <a:ext cx="3600000" cy="60890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Серверные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0201" y="2207337"/>
            <a:ext cx="3600000" cy="60890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Настольные</a:t>
            </a:r>
          </a:p>
        </p:txBody>
      </p:sp>
      <p:cxnSp>
        <p:nvCxnSpPr>
          <p:cNvPr id="17" name="Прямая соединительная линия 16"/>
          <p:cNvCxnSpPr>
            <a:stCxn id="8" idx="1"/>
          </p:cNvCxnSpPr>
          <p:nvPr/>
        </p:nvCxnSpPr>
        <p:spPr>
          <a:xfrm flipH="1" flipV="1">
            <a:off x="2190202" y="1588159"/>
            <a:ext cx="581798" cy="1"/>
          </a:xfrm>
          <a:prstGeom prst="line">
            <a:avLst/>
          </a:prstGeom>
          <a:ln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2" idx="0"/>
          </p:cNvCxnSpPr>
          <p:nvPr/>
        </p:nvCxnSpPr>
        <p:spPr>
          <a:xfrm>
            <a:off x="2190201" y="1588157"/>
            <a:ext cx="0" cy="619180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8" idx="3"/>
          </p:cNvCxnSpPr>
          <p:nvPr/>
        </p:nvCxnSpPr>
        <p:spPr>
          <a:xfrm flipH="1">
            <a:off x="6372000" y="1588158"/>
            <a:ext cx="607744" cy="2"/>
          </a:xfrm>
          <a:prstGeom prst="line">
            <a:avLst/>
          </a:prstGeom>
          <a:ln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1" idx="0"/>
          </p:cNvCxnSpPr>
          <p:nvPr/>
        </p:nvCxnSpPr>
        <p:spPr>
          <a:xfrm>
            <a:off x="6979741" y="1588157"/>
            <a:ext cx="5484" cy="619180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7530" y="3348663"/>
            <a:ext cx="3986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1050" dirty="0">
                <a:solidFill>
                  <a:prstClr val="black"/>
                </a:solidFill>
              </a:rPr>
              <a:t>Обслуживание одного пользователя, работающего на определённом компьютере.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70206" y="3348662"/>
            <a:ext cx="3986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1050" dirty="0">
                <a:solidFill>
                  <a:prstClr val="black"/>
                </a:solidFill>
              </a:rPr>
              <a:t>Принцип централизованного хранения и обработки данных, основанный на архитектуре клиент-сервер.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40242" y="671126"/>
            <a:ext cx="5644983" cy="4096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50">
              <a:solidFill>
                <a:prstClr val="white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25" y="983772"/>
            <a:ext cx="1410798" cy="141079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11" b="72164"/>
          <a:stretch/>
        </p:blipFill>
        <p:spPr>
          <a:xfrm>
            <a:off x="6617031" y="962812"/>
            <a:ext cx="1355585" cy="143175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03" y="2892144"/>
            <a:ext cx="1560581" cy="156058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97" y="2482808"/>
            <a:ext cx="2275920" cy="22759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45" y="942007"/>
            <a:ext cx="2581686" cy="226614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68" y="1728136"/>
            <a:ext cx="1305578" cy="130557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52" y="3046450"/>
            <a:ext cx="1305578" cy="130557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7170" y="2963278"/>
            <a:ext cx="1305578" cy="130557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8237" y="1728136"/>
            <a:ext cx="1305578" cy="1305578"/>
          </a:xfrm>
          <a:prstGeom prst="rect">
            <a:avLst/>
          </a:prstGeom>
        </p:spPr>
      </p:pic>
      <p:cxnSp>
        <p:nvCxnSpPr>
          <p:cNvPr id="47" name="Прямая со стрелкой 46"/>
          <p:cNvCxnSpPr/>
          <p:nvPr/>
        </p:nvCxnSpPr>
        <p:spPr>
          <a:xfrm flipV="1">
            <a:off x="4716913" y="2162904"/>
            <a:ext cx="561810" cy="2180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240317" y="3008203"/>
            <a:ext cx="388046" cy="5471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6511512" y="3008203"/>
            <a:ext cx="461035" cy="5021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6899438" y="2173368"/>
            <a:ext cx="671515" cy="1858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90" y="843432"/>
            <a:ext cx="1785154" cy="146719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94" y="2442923"/>
            <a:ext cx="2127419" cy="109883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25" y="3766418"/>
            <a:ext cx="2671009" cy="8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28" grpId="0"/>
      <p:bldP spid="30" grpId="0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Настольные базы данных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4" y="2184314"/>
            <a:ext cx="1410798" cy="141079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16" y="2034532"/>
            <a:ext cx="1560581" cy="15605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4504" y="1486091"/>
            <a:ext cx="267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r>
              <a:rPr lang="en-US" sz="1800" dirty="0">
                <a:solidFill>
                  <a:prstClr val="black"/>
                </a:solidFill>
              </a:rPr>
              <a:t>Microsoft Office Access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510" y="1486091"/>
            <a:ext cx="24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r>
              <a:rPr lang="en-US" sz="1800" dirty="0">
                <a:solidFill>
                  <a:prstClr val="black"/>
                </a:solidFill>
              </a:rPr>
              <a:t>OpenOffice.org Base</a:t>
            </a: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7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-0.24097 -0.0006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-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5802E-6 L -0.24097 -0.0021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Интерфейс базы данных </a:t>
            </a:r>
            <a:r>
              <a:rPr lang="en-US" sz="2400" dirty="0">
                <a:solidFill>
                  <a:srgbClr val="0066B0"/>
                </a:solidFill>
              </a:rPr>
              <a:t>OpenOffice.org Base</a:t>
            </a:r>
            <a:endParaRPr lang="ru-RU" sz="2400" dirty="0">
              <a:solidFill>
                <a:srgbClr val="0066B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64" y="996010"/>
            <a:ext cx="7120329" cy="377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Основные объекты базы данных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процесс 11"/>
          <p:cNvSpPr/>
          <p:nvPr/>
        </p:nvSpPr>
        <p:spPr>
          <a:xfrm>
            <a:off x="2772000" y="1283291"/>
            <a:ext cx="3600000" cy="609737"/>
          </a:xfrm>
          <a:prstGeom prst="flowChartProcess">
            <a:avLst/>
          </a:prstGeom>
          <a:solidFill>
            <a:srgbClr val="DD493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>
            <a:spAutoFit/>
          </a:bodyPr>
          <a:lstStyle/>
          <a:p>
            <a:pPr algn="ctr" defTabSz="685783"/>
            <a:r>
              <a:rPr lang="ru-RU" sz="1600" dirty="0">
                <a:solidFill>
                  <a:prstClr val="white"/>
                </a:solidFill>
              </a:rPr>
              <a:t>Объекты базы данных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91031" y="2326661"/>
            <a:ext cx="1828800" cy="86538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Формы </a:t>
            </a:r>
          </a:p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(</a:t>
            </a:r>
            <a:r>
              <a:rPr lang="en-US" sz="1600" dirty="0">
                <a:solidFill>
                  <a:prstClr val="black"/>
                </a:solidFill>
              </a:rPr>
              <a:t>Forms</a:t>
            </a:r>
            <a:r>
              <a:rPr lang="ru-RU" sz="16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0201" y="2326662"/>
            <a:ext cx="1828800" cy="86538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Таблицы</a:t>
            </a:r>
          </a:p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(</a:t>
            </a:r>
            <a:r>
              <a:rPr lang="en-US" sz="1600" dirty="0">
                <a:solidFill>
                  <a:prstClr val="black"/>
                </a:solidFill>
              </a:rPr>
              <a:t>Tables</a:t>
            </a:r>
            <a:r>
              <a:rPr lang="ru-RU" sz="1600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15" name="Прямая соединительная линия 14"/>
          <p:cNvCxnSpPr>
            <a:stCxn id="12" idx="1"/>
          </p:cNvCxnSpPr>
          <p:nvPr/>
        </p:nvCxnSpPr>
        <p:spPr>
          <a:xfrm flipH="1" flipV="1">
            <a:off x="1304602" y="1586933"/>
            <a:ext cx="1467398" cy="1227"/>
          </a:xfrm>
          <a:prstGeom prst="line">
            <a:avLst/>
          </a:prstGeom>
          <a:ln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307314" y="1586929"/>
            <a:ext cx="0" cy="734186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2" idx="3"/>
          </p:cNvCxnSpPr>
          <p:nvPr/>
        </p:nvCxnSpPr>
        <p:spPr>
          <a:xfrm flipH="1">
            <a:off x="6372000" y="1586930"/>
            <a:ext cx="1501202" cy="1230"/>
          </a:xfrm>
          <a:prstGeom prst="line">
            <a:avLst/>
          </a:prstGeom>
          <a:ln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871961" y="1586930"/>
            <a:ext cx="0" cy="734185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9876" y="3348664"/>
            <a:ext cx="184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dirty="0">
                <a:solidFill>
                  <a:prstClr val="black"/>
                </a:solidFill>
              </a:rPr>
              <a:t>Хранение данных.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73026" y="2326661"/>
            <a:ext cx="1828800" cy="86538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Запросы</a:t>
            </a:r>
          </a:p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(</a:t>
            </a:r>
            <a:r>
              <a:rPr lang="en-US" sz="1600" dirty="0">
                <a:solidFill>
                  <a:prstClr val="black"/>
                </a:solidFill>
              </a:rPr>
              <a:t>Queries</a:t>
            </a:r>
            <a:r>
              <a:rPr lang="ru-RU" sz="1600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42" name="Прямая со стрелкой 41"/>
          <p:cNvCxnSpPr>
            <a:endCxn id="13" idx="0"/>
          </p:cNvCxnSpPr>
          <p:nvPr/>
        </p:nvCxnSpPr>
        <p:spPr>
          <a:xfrm>
            <a:off x="3505431" y="1886044"/>
            <a:ext cx="0" cy="440617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955021" y="2326661"/>
            <a:ext cx="1828800" cy="86538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Отчёты</a:t>
            </a:r>
          </a:p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(</a:t>
            </a:r>
            <a:r>
              <a:rPr lang="en-US" sz="1600" dirty="0">
                <a:solidFill>
                  <a:prstClr val="black"/>
                </a:solidFill>
              </a:rPr>
              <a:t>Reports</a:t>
            </a:r>
            <a:r>
              <a:rPr lang="ru-RU" sz="1600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59" name="Прямая со стрелкой 58"/>
          <p:cNvCxnSpPr>
            <a:endCxn id="33" idx="0"/>
          </p:cNvCxnSpPr>
          <p:nvPr/>
        </p:nvCxnSpPr>
        <p:spPr>
          <a:xfrm>
            <a:off x="5687426" y="1891796"/>
            <a:ext cx="0" cy="434865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562521" y="3350458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dirty="0">
                <a:solidFill>
                  <a:prstClr val="black"/>
                </a:solidFill>
              </a:rPr>
              <a:t>Для удобной работы пользователя при вводе, просмотре и редактировании данных в таблице.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75443" y="3353916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dirty="0">
                <a:solidFill>
                  <a:prstClr val="black"/>
                </a:solidFill>
              </a:rPr>
              <a:t>Команды и их параметры, с которыми пользователь обращается к СУБД.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947762" y="3353915"/>
            <a:ext cx="182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dirty="0">
                <a:solidFill>
                  <a:prstClr val="black"/>
                </a:solidFill>
              </a:rPr>
              <a:t>Документы, которые формируются на основе таблиц и запросов.</a:t>
            </a:r>
          </a:p>
        </p:txBody>
      </p:sp>
    </p:spTree>
    <p:extLst>
      <p:ext uri="{BB962C8B-B14F-4D97-AF65-F5344CB8AC3E}">
        <p14:creationId xmlns:p14="http://schemas.microsoft.com/office/powerpoint/2010/main" val="320523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0" grpId="0"/>
      <p:bldP spid="33" grpId="0" animBg="1"/>
      <p:bldP spid="48" grpId="0" animBg="1"/>
      <p:bldP spid="70" grpId="0"/>
      <p:bldP spid="71" grpId="0"/>
      <p:bldP spid="7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Пример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69876" y="851734"/>
            <a:ext cx="8389937" cy="1365471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783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Создать базу данных «Сведения о четвертных оценках учащихся», которая будет содержать сведения об учащихся: номер, фамилию, имя, отчество, пол, дату рождения и класс; и оценки за первую четверть по учебным предметам: математика, русский язык, биология, химия, физика и английский язык.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82915" y="4043040"/>
            <a:ext cx="1973180" cy="378416"/>
            <a:chOff x="1118937" y="3308684"/>
            <a:chExt cx="1973179" cy="56911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118937" y="3308684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59498" y="3322346"/>
              <a:ext cx="1892055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Дата рождения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82915" y="2245833"/>
            <a:ext cx="1973179" cy="369332"/>
            <a:chOff x="1282914" y="2245831"/>
            <a:chExt cx="1973179" cy="36933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282914" y="2245831"/>
              <a:ext cx="1973179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94852" y="2245831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Номер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282917" y="2600546"/>
            <a:ext cx="1973179" cy="369332"/>
            <a:chOff x="1118937" y="3087098"/>
            <a:chExt cx="1973179" cy="55545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118937" y="3091533"/>
              <a:ext cx="1973179" cy="5414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96224" y="3087098"/>
              <a:ext cx="1218603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Фамилия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82915" y="2963970"/>
            <a:ext cx="1973179" cy="390450"/>
            <a:chOff x="1118937" y="2820121"/>
            <a:chExt cx="1973179" cy="58721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118937" y="2820121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75948" y="2851881"/>
              <a:ext cx="659155" cy="555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Имя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282915" y="3325355"/>
            <a:ext cx="1973179" cy="390446"/>
            <a:chOff x="1118937" y="3308684"/>
            <a:chExt cx="1973179" cy="58721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118937" y="3308684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83402" y="3340438"/>
              <a:ext cx="1231427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Отчество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283076" y="3683495"/>
            <a:ext cx="1973179" cy="390448"/>
            <a:chOff x="1118937" y="3308684"/>
            <a:chExt cx="1973179" cy="58721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118937" y="3308684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93582" y="3340441"/>
              <a:ext cx="623889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Пол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282915" y="4404610"/>
            <a:ext cx="1973179" cy="378416"/>
            <a:chOff x="1118937" y="3308684"/>
            <a:chExt cx="1973179" cy="56911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118937" y="3308684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02210" y="3322346"/>
              <a:ext cx="806631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Класс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878996" y="4054007"/>
            <a:ext cx="1973179" cy="369332"/>
            <a:chOff x="1118937" y="3307506"/>
            <a:chExt cx="1973179" cy="55545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118937" y="3308684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94806" y="3307506"/>
              <a:ext cx="1021433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Физика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78996" y="2254917"/>
            <a:ext cx="1973179" cy="369332"/>
            <a:chOff x="5878995" y="2254915"/>
            <a:chExt cx="1973179" cy="36933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5878995" y="2254915"/>
              <a:ext cx="1973179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90933" y="2254915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Номер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878998" y="2611809"/>
            <a:ext cx="1973179" cy="369332"/>
            <a:chOff x="1118937" y="3087098"/>
            <a:chExt cx="1973179" cy="555456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118937" y="3091533"/>
              <a:ext cx="1973179" cy="5414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96224" y="3087098"/>
              <a:ext cx="1556195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Математика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878995" y="2968614"/>
            <a:ext cx="1973180" cy="369332"/>
            <a:chOff x="1118937" y="2809443"/>
            <a:chExt cx="1973179" cy="55545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118937" y="2820121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69398" y="2809443"/>
              <a:ext cx="1672252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Русский язык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878996" y="3334439"/>
            <a:ext cx="1973179" cy="390446"/>
            <a:chOff x="1118937" y="3308684"/>
            <a:chExt cx="1973179" cy="58721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1118937" y="3308684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67705" y="3340438"/>
              <a:ext cx="1255472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Биология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878994" y="3695244"/>
            <a:ext cx="1973179" cy="399779"/>
            <a:chOff x="1118937" y="3308684"/>
            <a:chExt cx="1973179" cy="601247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118937" y="3308684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57047" y="3354475"/>
              <a:ext cx="907621" cy="55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Химия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818318" y="4413663"/>
            <a:ext cx="2112630" cy="369332"/>
            <a:chOff x="1058260" y="3308639"/>
            <a:chExt cx="2112630" cy="55545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118937" y="3308684"/>
              <a:ext cx="1973179" cy="54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58260" y="3308639"/>
              <a:ext cx="2112630" cy="555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ru-RU" sz="1800" dirty="0">
                  <a:solidFill>
                    <a:prstClr val="black"/>
                  </a:solidFill>
                </a:rPr>
                <a:t>Английский язык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0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Способы заполнения таблиц в базах данных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процесс 5"/>
          <p:cNvSpPr/>
          <p:nvPr/>
        </p:nvSpPr>
        <p:spPr>
          <a:xfrm>
            <a:off x="2772000" y="1752525"/>
            <a:ext cx="3600000" cy="609737"/>
          </a:xfrm>
          <a:prstGeom prst="flowChartProcess">
            <a:avLst/>
          </a:prstGeom>
          <a:solidFill>
            <a:srgbClr val="DD493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>
            <a:spAutoFit/>
          </a:bodyPr>
          <a:lstStyle/>
          <a:p>
            <a:pPr algn="ctr" defTabSz="685783"/>
            <a:r>
              <a:rPr lang="ru-RU" sz="1600" dirty="0">
                <a:solidFill>
                  <a:prstClr val="white"/>
                </a:solidFill>
              </a:rPr>
              <a:t>Способы заполнения таблиц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85225" y="2548331"/>
            <a:ext cx="3600000" cy="86538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Создание формы для ввода информации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201" y="2548331"/>
            <a:ext cx="3600000" cy="86538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Ввод данных непосредственно в таблицу</a:t>
            </a:r>
          </a:p>
        </p:txBody>
      </p:sp>
      <p:cxnSp>
        <p:nvCxnSpPr>
          <p:cNvPr id="10" name="Прямая соединительная линия 9"/>
          <p:cNvCxnSpPr>
            <a:stCxn id="6" idx="1"/>
          </p:cNvCxnSpPr>
          <p:nvPr/>
        </p:nvCxnSpPr>
        <p:spPr>
          <a:xfrm flipH="1" flipV="1">
            <a:off x="2190202" y="2057393"/>
            <a:ext cx="581798" cy="1"/>
          </a:xfrm>
          <a:prstGeom prst="line">
            <a:avLst/>
          </a:prstGeom>
          <a:ln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8" idx="0"/>
          </p:cNvCxnSpPr>
          <p:nvPr/>
        </p:nvCxnSpPr>
        <p:spPr>
          <a:xfrm>
            <a:off x="2190201" y="2057392"/>
            <a:ext cx="0" cy="490939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6" idx="3"/>
          </p:cNvCxnSpPr>
          <p:nvPr/>
        </p:nvCxnSpPr>
        <p:spPr>
          <a:xfrm flipH="1">
            <a:off x="6372000" y="2057392"/>
            <a:ext cx="607744" cy="2"/>
          </a:xfrm>
          <a:prstGeom prst="line">
            <a:avLst/>
          </a:prstGeom>
          <a:ln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>
            <a:off x="6979741" y="2057392"/>
            <a:ext cx="5484" cy="490939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8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Сортировка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5289" y="1114859"/>
            <a:ext cx="8389937" cy="51908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783">
              <a:lnSpc>
                <a:spcPts val="2200"/>
              </a:lnSpc>
            </a:pPr>
            <a:r>
              <a:rPr lang="ru-RU" sz="1600" b="1" dirty="0">
                <a:solidFill>
                  <a:prstClr val="black"/>
                </a:solidFill>
              </a:rPr>
              <a:t>Сортировка </a:t>
            </a:r>
            <a:r>
              <a:rPr lang="ru-RU" sz="1600" dirty="0">
                <a:solidFill>
                  <a:prstClr val="black"/>
                </a:solidFill>
              </a:rPr>
              <a:t>— это упорядочение данных по возрастанию или убыванию.</a:t>
            </a:r>
          </a:p>
        </p:txBody>
      </p:sp>
    </p:spTree>
    <p:extLst>
      <p:ext uri="{BB962C8B-B14F-4D97-AF65-F5344CB8AC3E}">
        <p14:creationId xmlns:p14="http://schemas.microsoft.com/office/powerpoint/2010/main" val="23178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2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</a:rPr>
              <a:t>Запросы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5289" y="1000558"/>
            <a:ext cx="8389937" cy="80121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783">
              <a:lnSpc>
                <a:spcPts val="2200"/>
              </a:lnSpc>
            </a:pPr>
            <a:r>
              <a:rPr lang="ru-RU" sz="1600" b="1" dirty="0">
                <a:solidFill>
                  <a:prstClr val="black"/>
                </a:solidFill>
              </a:rPr>
              <a:t>Запрос </a:t>
            </a:r>
            <a:r>
              <a:rPr lang="ru-RU" sz="1600" dirty="0">
                <a:solidFill>
                  <a:prstClr val="black"/>
                </a:solidFill>
              </a:rPr>
              <a:t>(справка)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— это таблица, которая содержит интересующие пользователя сведения, извлечённые из базы данных.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751674" y="1871178"/>
            <a:ext cx="3600000" cy="609737"/>
          </a:xfrm>
          <a:prstGeom prst="flowChartProcess">
            <a:avLst/>
          </a:prstGeom>
          <a:solidFill>
            <a:srgbClr val="DD493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>
            <a:spAutoFit/>
          </a:bodyPr>
          <a:lstStyle/>
          <a:p>
            <a:pPr algn="ctr" defTabSz="685783"/>
            <a:r>
              <a:rPr lang="ru-RU" sz="1600" dirty="0">
                <a:solidFill>
                  <a:prstClr val="white"/>
                </a:solidFill>
              </a:rPr>
              <a:t>Логические выражения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64899" y="2722780"/>
            <a:ext cx="3600000" cy="60890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Сложные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4165" y="2722347"/>
            <a:ext cx="3600000" cy="60890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 defTabSz="685783">
              <a:lnSpc>
                <a:spcPts val="2000"/>
              </a:lnSpc>
            </a:pPr>
            <a:r>
              <a:rPr lang="ru-RU" sz="1600" dirty="0">
                <a:solidFill>
                  <a:prstClr val="black"/>
                </a:solidFill>
              </a:rPr>
              <a:t>Простые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204167" y="2176044"/>
            <a:ext cx="581798" cy="0"/>
          </a:xfrm>
          <a:prstGeom prst="line">
            <a:avLst/>
          </a:prstGeom>
          <a:ln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0" idx="0"/>
          </p:cNvCxnSpPr>
          <p:nvPr/>
        </p:nvCxnSpPr>
        <p:spPr>
          <a:xfrm>
            <a:off x="2204165" y="2173619"/>
            <a:ext cx="0" cy="548728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7" idx="3"/>
          </p:cNvCxnSpPr>
          <p:nvPr/>
        </p:nvCxnSpPr>
        <p:spPr>
          <a:xfrm flipH="1">
            <a:off x="6351674" y="2176045"/>
            <a:ext cx="607744" cy="2"/>
          </a:xfrm>
          <a:prstGeom prst="line">
            <a:avLst/>
          </a:prstGeom>
          <a:ln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8" idx="0"/>
          </p:cNvCxnSpPr>
          <p:nvPr/>
        </p:nvCxnSpPr>
        <p:spPr>
          <a:xfrm>
            <a:off x="6959415" y="2174053"/>
            <a:ext cx="5484" cy="548727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4166" y="3369233"/>
          <a:ext cx="3600001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равно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&gt;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больше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&lt;&gt;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 равно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&lt;=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меньше или равно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&lt;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меньше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&gt;=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больше или равно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164899" y="3369232"/>
          <a:ext cx="3600000" cy="123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4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137911" y="3421847"/>
            <a:ext cx="26269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ru-RU" sz="1050" dirty="0">
                <a:solidFill>
                  <a:prstClr val="black"/>
                </a:solidFill>
              </a:rPr>
              <a:t>Оба условия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7911" y="3833577"/>
            <a:ext cx="26269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ru-RU" sz="1050" dirty="0">
                <a:solidFill>
                  <a:prstClr val="black"/>
                </a:solidFill>
              </a:rPr>
              <a:t>Хотя бы одно из двух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37911" y="4247200"/>
            <a:ext cx="26269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ru-RU" sz="1050" dirty="0">
                <a:solidFill>
                  <a:prstClr val="black"/>
                </a:solidFill>
              </a:rPr>
              <a:t>Отрицание</a:t>
            </a:r>
          </a:p>
        </p:txBody>
      </p:sp>
    </p:spTree>
    <p:extLst>
      <p:ext uri="{BB962C8B-B14F-4D97-AF65-F5344CB8AC3E}">
        <p14:creationId xmlns:p14="http://schemas.microsoft.com/office/powerpoint/2010/main" val="228347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7" grpId="0"/>
      <p:bldP spid="18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84" y="987172"/>
            <a:ext cx="6760932" cy="3802733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7" t="92737" r="13917" b="431"/>
          <a:stretch/>
        </p:blipFill>
        <p:spPr>
          <a:xfrm>
            <a:off x="6227763" y="4551337"/>
            <a:ext cx="976746" cy="259773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369876" y="209462"/>
            <a:ext cx="422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ru-RU" sz="2400" dirty="0">
                <a:solidFill>
                  <a:srgbClr val="0066B0"/>
                </a:solidFill>
                <a:latin typeface="Roboto Slab"/>
              </a:rPr>
              <a:t>Итоги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56" y="967469"/>
            <a:ext cx="6744924" cy="3801600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7" t="92737" r="13917" b="431"/>
          <a:stretch/>
        </p:blipFill>
        <p:spPr>
          <a:xfrm>
            <a:off x="6810895" y="4530131"/>
            <a:ext cx="976746" cy="259773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56" y="967469"/>
            <a:ext cx="6758918" cy="3801600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7" t="92737" r="13917" b="431"/>
          <a:stretch/>
        </p:blipFill>
        <p:spPr>
          <a:xfrm>
            <a:off x="6968928" y="4508444"/>
            <a:ext cx="976746" cy="259773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57" y="1178108"/>
            <a:ext cx="6750778" cy="3582526"/>
          </a:xfrm>
          <a:prstGeom prst="rect">
            <a:avLst/>
          </a:prstGeom>
          <a:effectLst/>
        </p:spPr>
      </p:pic>
      <p:sp>
        <p:nvSpPr>
          <p:cNvPr id="24" name="Прямоугольник 23"/>
          <p:cNvSpPr/>
          <p:nvPr/>
        </p:nvSpPr>
        <p:spPr>
          <a:xfrm>
            <a:off x="1264387" y="1828801"/>
            <a:ext cx="436728" cy="255896"/>
          </a:xfrm>
          <a:prstGeom prst="rect">
            <a:avLst/>
          </a:prstGeom>
          <a:noFill/>
          <a:ln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60975" y="2165590"/>
            <a:ext cx="436728" cy="255896"/>
          </a:xfrm>
          <a:prstGeom prst="rect">
            <a:avLst/>
          </a:prstGeom>
          <a:noFill/>
          <a:ln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60975" y="2488114"/>
            <a:ext cx="436728" cy="255896"/>
          </a:xfrm>
          <a:prstGeom prst="rect">
            <a:avLst/>
          </a:prstGeom>
          <a:noFill/>
          <a:ln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</a:rPr>
              <a:t>Историческая справка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9169" y="976670"/>
            <a:ext cx="3544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000" dirty="0">
                <a:solidFill>
                  <a:prstClr val="black"/>
                </a:solidFill>
              </a:rPr>
              <a:t>4 000 лет до н. э.–1900 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61" y="1659171"/>
            <a:ext cx="2337725" cy="1872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3" y="1701612"/>
            <a:ext cx="1991875" cy="31100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87" y="1683615"/>
            <a:ext cx="2552801" cy="1831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6" y="3193061"/>
            <a:ext cx="2272347" cy="16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</a:rPr>
              <a:t>Историческая справка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9169" y="976670"/>
            <a:ext cx="3544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000" dirty="0">
                <a:solidFill>
                  <a:prstClr val="black"/>
                </a:solidFill>
              </a:rPr>
              <a:t>4 000 лет до н. э.–1900 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18" y="3842793"/>
            <a:ext cx="2277207" cy="9244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5" y="3743304"/>
            <a:ext cx="889757" cy="11121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44" y="1817015"/>
            <a:ext cx="4273061" cy="29502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904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</a:rPr>
              <a:t>Историческая справка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69609" y="976670"/>
            <a:ext cx="1021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000" dirty="0">
                <a:solidFill>
                  <a:prstClr val="black"/>
                </a:solidFill>
              </a:rPr>
              <a:t>1800 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14" y="2421943"/>
            <a:ext cx="5314724" cy="23716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288" y="1376780"/>
            <a:ext cx="8389937" cy="81871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800">
              <a:lnSpc>
                <a:spcPts val="2200"/>
              </a:lnSpc>
            </a:pPr>
            <a:r>
              <a:rPr lang="ru-RU" sz="1600" b="1" dirty="0">
                <a:solidFill>
                  <a:prstClr val="black"/>
                </a:solidFill>
              </a:rPr>
              <a:t>Перфокарта </a:t>
            </a:r>
            <a:r>
              <a:rPr lang="ru-RU" sz="1600" dirty="0">
                <a:solidFill>
                  <a:prstClr val="black"/>
                </a:solidFill>
              </a:rPr>
              <a:t>— это носитель информации, предназначенный для использования в системах автоматической обработки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3990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</a:rPr>
              <a:t>Историческая справка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69609" y="976670"/>
            <a:ext cx="1021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000" dirty="0">
                <a:solidFill>
                  <a:prstClr val="black"/>
                </a:solidFill>
              </a:rPr>
              <a:t>1800 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7" y="2198077"/>
            <a:ext cx="4047705" cy="1806289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5139592" y="2611315"/>
            <a:ext cx="975946" cy="808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76" y="2198077"/>
            <a:ext cx="1784838" cy="18045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0" y="1414570"/>
            <a:ext cx="7513038" cy="335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</a:rPr>
              <a:t>Историческая справка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8"/>
          <a:stretch/>
        </p:blipFill>
        <p:spPr>
          <a:xfrm>
            <a:off x="1890035" y="1320846"/>
            <a:ext cx="5363929" cy="33275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460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4540</TotalTime>
  <Words>1475</Words>
  <Application>Microsoft Office PowerPoint</Application>
  <PresentationFormat>Экран (16:9)</PresentationFormat>
  <Paragraphs>387</Paragraphs>
  <Slides>49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Calibri</vt:lpstr>
      <vt:lpstr>Open Sans</vt:lpstr>
      <vt:lpstr>Roboto Slab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вычислений в электронных таблицах. Абсолютные и относительные ссылки</dc:title>
  <dc:creator>User</dc:creator>
  <cp:lastModifiedBy>DVS_FILMS</cp:lastModifiedBy>
  <cp:revision>313</cp:revision>
  <dcterms:created xsi:type="dcterms:W3CDTF">2015-12-16T06:36:04Z</dcterms:created>
  <dcterms:modified xsi:type="dcterms:W3CDTF">2021-07-28T06:57:17Z</dcterms:modified>
</cp:coreProperties>
</file>