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776BD-FEB2-4F8D-8B82-EA262D356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60AA71-9B2F-43A6-B35E-B8D14E8B5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918E0-F1CC-4547-9A2E-7B988C50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32425-37C0-4E6A-A708-E4DB91FD2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0A01C0-6B3C-4360-981C-2003660C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2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070D4-7FD8-46AC-862F-EB859886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AA232F-3249-4DF0-9E04-B1893B952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83159-EC17-4C25-8CFD-07498190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5BD911-2927-4CF1-B2AA-536EE4764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E79F78-F2F3-429C-B7E9-658B6CC0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0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A6102C-54F2-441A-86E6-D9B518FAE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E94409-5926-4FD9-8A9A-9A4DF638A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1A77F-4DFF-499F-9736-37F3396F3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94AB8-ACCA-4705-AB80-F32B44B2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84CBBB-B4AF-449A-9C9D-95EC04CE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7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3FABC-497A-4FA1-AAD3-81ED10A2F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B32947-D51A-4852-A30F-73353807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1F8768-C488-4403-8EC2-B687D04F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7D2572-601A-477F-90E9-F4C48C56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C611FE-0C07-42C9-8FB2-AF1D359E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8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19007-93F3-4F3F-B236-2A588F68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F1ED0-2CE9-4BE5-8EF0-CD1C765CB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AE4512-DD06-4FA6-ABB2-D71C6CFA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47FC0-DBD5-41ED-B918-839B696BD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67FED0-C7E9-4B17-A7F7-6A4A12C0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09A2F-95D7-4916-B49A-08D2FE44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2527D0-0C08-4BA2-9442-FAEAAF3D9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C4C9E6-D2FF-410F-B9B3-9B4B8F87B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62928-9E9F-454B-991F-B0F99E3C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1C1494-345A-4956-A536-2D090943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9DD9C0-8A74-49A1-8BD2-563D2739E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65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E2C92-9FC9-42A9-B5A3-DD24492C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89350-2167-45DE-B67F-30F287FFF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F4CE17-C446-42AC-B2E4-2AC2AE0D2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C92856-C103-4B9C-95CF-58A28770B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1F728F-0C71-4856-AB54-2C03AD071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193374-FB1B-400B-8CA5-BC976F42F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39665A-71D4-42B6-A665-28CE42FB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88F53C-0A71-4BCE-A2C5-A56FCF63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5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31479-DA60-4EB7-9B3A-803CC3D4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1E5E22-2BFF-4943-9852-AF7D62FA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A20A05-37CF-4B3E-92D5-848B1A25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D88897-20D3-416D-B2AD-D082935A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A046DA-C1F1-4E74-9DC7-45557691B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9A7583-67D5-4320-A219-9C18D850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848B52-D172-436B-A6C5-8690F676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5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90948-27BB-470B-B4D8-2A190F30B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82310-E7E3-4531-8593-62F3657A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870677-6D82-4A0A-8050-A8DD0AFC0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E2E9DA-2DF2-4F90-9AA1-BEF59F0E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60F8-AA2B-4941-8F06-EBE29574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9A24F4-9169-419A-ACFB-496DC4C8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4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1E5F3-6A9D-4DFF-8249-1A256586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68E0B3-59F3-4811-89B1-C44027AB7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3EF36B-265C-4BF4-8557-9DEEBA8E9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3D99A2-FD7E-4AA5-8A0F-BA10D2ED4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3EF87F-6D71-4E30-8EB6-2D61BA72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D30E3-0A79-4F91-8DDB-F22E20E56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9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EA4E6-17B3-4D09-996C-887CFCE3B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05ECED-253F-4245-ACF2-6607C581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049248-709D-4D69-B2E7-073FCE1A8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9DE6-1A46-4F32-ACBD-A8179AAF11D1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DC93C-AE2C-4B9E-9FB2-7F0729F9D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AEAF6-6807-4F54-A50C-85FA265D3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1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27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FB7EA4-FF94-44C2-9C0C-8AB94CDFCF10}"/>
              </a:ext>
            </a:extLst>
          </p:cNvPr>
          <p:cNvSpPr txBox="1"/>
          <p:nvPr/>
        </p:nvSpPr>
        <p:spPr>
          <a:xfrm>
            <a:off x="78658" y="48392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3913F-92FB-4B2C-83C8-8EAC5C2231A9}"/>
              </a:ext>
            </a:extLst>
          </p:cNvPr>
          <p:cNvSpPr txBox="1"/>
          <p:nvPr/>
        </p:nvSpPr>
        <p:spPr>
          <a:xfrm>
            <a:off x="9714271" y="5912407"/>
            <a:ext cx="2752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Ответ: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12212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1AD3A-7A9F-437F-92C2-EEFC4207A3F5}"/>
              </a:ext>
            </a:extLst>
          </p:cNvPr>
          <p:cNvSpPr txBox="1"/>
          <p:nvPr/>
        </p:nvSpPr>
        <p:spPr>
          <a:xfrm>
            <a:off x="78658" y="945593"/>
            <a:ext cx="12034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Рассмотрим все варианты выполнения команд исполнителя, проходя от 89 в прямом направлении: 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AC37743-2153-429A-A61F-BE568B690D25}"/>
              </a:ext>
            </a:extLst>
          </p:cNvPr>
          <p:cNvGrpSpPr/>
          <p:nvPr/>
        </p:nvGrpSpPr>
        <p:grpSpPr>
          <a:xfrm>
            <a:off x="3295594" y="3417904"/>
            <a:ext cx="5349387" cy="653689"/>
            <a:chOff x="3295594" y="3417904"/>
            <a:chExt cx="5349387" cy="65368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D9F3E1-6FBC-43B2-A7EE-EF16F7611777}"/>
                </a:ext>
              </a:extLst>
            </p:cNvPr>
            <p:cNvSpPr txBox="1"/>
            <p:nvPr/>
          </p:nvSpPr>
          <p:spPr>
            <a:xfrm>
              <a:off x="3295594" y="342900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A6216DB6-4914-4821-95AE-DCFB0901FD6C}"/>
                </a:ext>
              </a:extLst>
            </p:cNvPr>
            <p:cNvGrpSpPr/>
            <p:nvPr/>
          </p:nvGrpSpPr>
          <p:grpSpPr>
            <a:xfrm>
              <a:off x="3585941" y="3594658"/>
              <a:ext cx="646331" cy="454189"/>
              <a:chOff x="3588554" y="3594660"/>
              <a:chExt cx="646331" cy="454189"/>
            </a:xfrm>
          </p:grpSpPr>
          <p:sp>
            <p:nvSpPr>
              <p:cNvPr id="8" name="Стрелка: вниз 7">
                <a:extLst>
                  <a:ext uri="{FF2B5EF4-FFF2-40B4-BE49-F238E27FC236}">
                    <a16:creationId xmlns:a16="http://schemas.microsoft.com/office/drawing/2014/main" id="{D900D78F-27B9-4EE4-BA2E-FE45093E1ABF}"/>
                  </a:ext>
                </a:extLst>
              </p:cNvPr>
              <p:cNvSpPr/>
              <p:nvPr/>
            </p:nvSpPr>
            <p:spPr>
              <a:xfrm rot="16200000">
                <a:off x="3851811" y="3443489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888083-464D-4716-87E9-3A4AAC735A4A}"/>
                  </a:ext>
                </a:extLst>
              </p:cNvPr>
              <p:cNvSpPr txBox="1"/>
              <p:nvPr/>
            </p:nvSpPr>
            <p:spPr>
              <a:xfrm>
                <a:off x="3588554" y="3648739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пр1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A584DD-157F-4787-AC35-743EE8E1D698}"/>
                </a:ext>
              </a:extLst>
            </p:cNvPr>
            <p:cNvSpPr txBox="1"/>
            <p:nvPr/>
          </p:nvSpPr>
          <p:spPr>
            <a:xfrm>
              <a:off x="4131677" y="3429000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8364BA-9906-49A0-9144-0C5A86E1E078}"/>
                </a:ext>
              </a:extLst>
            </p:cNvPr>
            <p:cNvSpPr txBox="1"/>
            <p:nvPr/>
          </p:nvSpPr>
          <p:spPr>
            <a:xfrm>
              <a:off x="5246586" y="342900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EBED57-3290-496F-BD78-0A068B8D9F1C}"/>
                </a:ext>
              </a:extLst>
            </p:cNvPr>
            <p:cNvSpPr txBox="1"/>
            <p:nvPr/>
          </p:nvSpPr>
          <p:spPr>
            <a:xfrm>
              <a:off x="6204687" y="3471979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B6A9C0-0923-4AB8-B845-C33344F8B047}"/>
                </a:ext>
              </a:extLst>
            </p:cNvPr>
            <p:cNvSpPr txBox="1"/>
            <p:nvPr/>
          </p:nvSpPr>
          <p:spPr>
            <a:xfrm>
              <a:off x="7200680" y="3429000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CFD89E-70EE-4C4B-86EE-84011566421B}"/>
                </a:ext>
              </a:extLst>
            </p:cNvPr>
            <p:cNvSpPr txBox="1"/>
            <p:nvPr/>
          </p:nvSpPr>
          <p:spPr>
            <a:xfrm>
              <a:off x="8275969" y="341790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60F107E0-106D-474E-A48B-45E0498FBA6A}"/>
                </a:ext>
              </a:extLst>
            </p:cNvPr>
            <p:cNvGrpSpPr/>
            <p:nvPr/>
          </p:nvGrpSpPr>
          <p:grpSpPr>
            <a:xfrm>
              <a:off x="4714039" y="3594660"/>
              <a:ext cx="492443" cy="454188"/>
              <a:chOff x="3669207" y="3594660"/>
              <a:chExt cx="492443" cy="454188"/>
            </a:xfrm>
          </p:grpSpPr>
          <p:sp>
            <p:nvSpPr>
              <p:cNvPr id="29" name="Стрелка: вниз 28">
                <a:extLst>
                  <a:ext uri="{FF2B5EF4-FFF2-40B4-BE49-F238E27FC236}">
                    <a16:creationId xmlns:a16="http://schemas.microsoft.com/office/drawing/2014/main" id="{A00F60EF-EC62-48BB-87F1-F1998CA22BAE}"/>
                  </a:ext>
                </a:extLst>
              </p:cNvPr>
              <p:cNvSpPr/>
              <p:nvPr/>
            </p:nvSpPr>
            <p:spPr>
              <a:xfrm rot="16200000">
                <a:off x="3851811" y="3443489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9563A7C-6DC9-4227-ACC2-2675AEB49EC5}"/>
                  </a:ext>
                </a:extLst>
              </p:cNvPr>
              <p:cNvSpPr txBox="1"/>
              <p:nvPr/>
            </p:nvSpPr>
            <p:spPr>
              <a:xfrm>
                <a:off x="3669207" y="3648738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:3</a:t>
                </a:r>
              </a:p>
            </p:txBody>
          </p: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6C483681-09B0-4190-AF11-155D0261645C}"/>
                </a:ext>
              </a:extLst>
            </p:cNvPr>
            <p:cNvGrpSpPr/>
            <p:nvPr/>
          </p:nvGrpSpPr>
          <p:grpSpPr>
            <a:xfrm>
              <a:off x="5536933" y="3594657"/>
              <a:ext cx="522583" cy="454189"/>
              <a:chOff x="3588554" y="3594660"/>
              <a:chExt cx="522583" cy="454189"/>
            </a:xfrm>
          </p:grpSpPr>
          <p:sp>
            <p:nvSpPr>
              <p:cNvPr id="37" name="Стрелка: вниз 36">
                <a:extLst>
                  <a:ext uri="{FF2B5EF4-FFF2-40B4-BE49-F238E27FC236}">
                    <a16:creationId xmlns:a16="http://schemas.microsoft.com/office/drawing/2014/main" id="{B1B2C1A5-D732-442B-B036-AD3448833B67}"/>
                  </a:ext>
                </a:extLst>
              </p:cNvPr>
              <p:cNvSpPr/>
              <p:nvPr/>
            </p:nvSpPr>
            <p:spPr>
              <a:xfrm rot="16200000">
                <a:off x="3851811" y="3443489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00A6F0-744F-40EE-8177-3FC539976257}"/>
                  </a:ext>
                </a:extLst>
              </p:cNvPr>
              <p:cNvSpPr txBox="1"/>
              <p:nvPr/>
            </p:nvSpPr>
            <p:spPr>
              <a:xfrm>
                <a:off x="3588554" y="3648739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:3</a:t>
                </a:r>
              </a:p>
            </p:txBody>
          </p:sp>
        </p:grp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4B2F96E3-95A9-49C0-978E-7F594765FBA7}"/>
                </a:ext>
              </a:extLst>
            </p:cNvPr>
            <p:cNvGrpSpPr/>
            <p:nvPr/>
          </p:nvGrpSpPr>
          <p:grpSpPr>
            <a:xfrm>
              <a:off x="6511500" y="3617404"/>
              <a:ext cx="646331" cy="454189"/>
              <a:chOff x="3588554" y="3594660"/>
              <a:chExt cx="646331" cy="454189"/>
            </a:xfrm>
          </p:grpSpPr>
          <p:sp>
            <p:nvSpPr>
              <p:cNvPr id="44" name="Стрелка: вниз 43">
                <a:extLst>
                  <a:ext uri="{FF2B5EF4-FFF2-40B4-BE49-F238E27FC236}">
                    <a16:creationId xmlns:a16="http://schemas.microsoft.com/office/drawing/2014/main" id="{C89F38DD-A8C8-4ACE-B291-22AE7A5FAEDB}"/>
                  </a:ext>
                </a:extLst>
              </p:cNvPr>
              <p:cNvSpPr/>
              <p:nvPr/>
            </p:nvSpPr>
            <p:spPr>
              <a:xfrm rot="16200000">
                <a:off x="3851811" y="3443489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2158BCF-F26E-4607-9289-AF8BAAC57772}"/>
                  </a:ext>
                </a:extLst>
              </p:cNvPr>
              <p:cNvSpPr txBox="1"/>
              <p:nvPr/>
            </p:nvSpPr>
            <p:spPr>
              <a:xfrm>
                <a:off x="3588554" y="3648739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пр1</a:t>
                </a:r>
              </a:p>
            </p:txBody>
          </p:sp>
        </p:grp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AC86E0E1-C4B6-44A7-9A9E-9C8F8F891584}"/>
                </a:ext>
              </a:extLst>
            </p:cNvPr>
            <p:cNvGrpSpPr/>
            <p:nvPr/>
          </p:nvGrpSpPr>
          <p:grpSpPr>
            <a:xfrm>
              <a:off x="7699459" y="3576373"/>
              <a:ext cx="522583" cy="454189"/>
              <a:chOff x="3588554" y="3594660"/>
              <a:chExt cx="522583" cy="454189"/>
            </a:xfrm>
          </p:grpSpPr>
          <p:sp>
            <p:nvSpPr>
              <p:cNvPr id="47" name="Стрелка: вниз 46">
                <a:extLst>
                  <a:ext uri="{FF2B5EF4-FFF2-40B4-BE49-F238E27FC236}">
                    <a16:creationId xmlns:a16="http://schemas.microsoft.com/office/drawing/2014/main" id="{FA701423-3BE5-4474-B33C-49BD4DE18D07}"/>
                  </a:ext>
                </a:extLst>
              </p:cNvPr>
              <p:cNvSpPr/>
              <p:nvPr/>
            </p:nvSpPr>
            <p:spPr>
              <a:xfrm rot="16200000">
                <a:off x="3851811" y="3443489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4A8D63A-AA93-47BD-97F3-86A9CB660DDB}"/>
                  </a:ext>
                </a:extLst>
              </p:cNvPr>
              <p:cNvSpPr txBox="1"/>
              <p:nvPr/>
            </p:nvSpPr>
            <p:spPr>
              <a:xfrm>
                <a:off x="3588554" y="3648739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010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8266BE-D6D5-48D1-9E73-3F87800A142D}"/>
              </a:ext>
            </a:extLst>
          </p:cNvPr>
          <p:cNvSpPr txBox="1"/>
          <p:nvPr/>
        </p:nvSpPr>
        <p:spPr>
          <a:xfrm>
            <a:off x="132735" y="428178"/>
            <a:ext cx="1192652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СтатГрад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2024).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 исполнителя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Квадратор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две команды, которым присвоены номера:</a:t>
            </a:r>
          </a:p>
          <a:p>
            <a:pPr indent="1789113" defTabSz="452438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раздели на 3</a:t>
            </a:r>
          </a:p>
          <a:p>
            <a:pPr indent="1789113" defTabSz="452438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возведи в квадрат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Первая из них уменьшает число на экране в 3 раза, вторая возводит число в квадрат.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Исполнитель работает только с натуральными числами.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Составьте алгоритм получения </a:t>
            </a:r>
            <a:r>
              <a:rPr lang="ru-RU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из числа 18 числа 16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содержащий не более4 команд. В ответе запишите только номера команд.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(Например, 1212 — это алгоритм:</a:t>
            </a:r>
          </a:p>
          <a:p>
            <a:pPr indent="1789113" defTabSz="1789113"/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раздели на 3</a:t>
            </a:r>
          </a:p>
          <a:p>
            <a:pPr indent="1789113" defTabSz="1789113"/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возведи в квадрат</a:t>
            </a:r>
          </a:p>
          <a:p>
            <a:pPr indent="1789113" defTabSz="1789113"/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раздели на 3</a:t>
            </a:r>
          </a:p>
          <a:p>
            <a:pPr indent="1789113" defTabSz="1789113"/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возведи в квадрат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который преобразует число 18 в число 144.)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Если таких алгоритмов более одного, то запишите любой из них.</a:t>
            </a:r>
          </a:p>
        </p:txBody>
      </p:sp>
    </p:spTree>
    <p:extLst>
      <p:ext uri="{BB962C8B-B14F-4D97-AF65-F5344CB8AC3E}">
        <p14:creationId xmlns:p14="http://schemas.microsoft.com/office/powerpoint/2010/main" val="249891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FB7EA4-FF94-44C2-9C0C-8AB94CDFCF10}"/>
              </a:ext>
            </a:extLst>
          </p:cNvPr>
          <p:cNvSpPr txBox="1"/>
          <p:nvPr/>
        </p:nvSpPr>
        <p:spPr>
          <a:xfrm>
            <a:off x="78658" y="48392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3913F-92FB-4B2C-83C8-8EAC5C2231A9}"/>
              </a:ext>
            </a:extLst>
          </p:cNvPr>
          <p:cNvSpPr txBox="1"/>
          <p:nvPr/>
        </p:nvSpPr>
        <p:spPr>
          <a:xfrm>
            <a:off x="9714271" y="5912407"/>
            <a:ext cx="2752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12112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1AD3A-7A9F-437F-92C2-EEFC4207A3F5}"/>
              </a:ext>
            </a:extLst>
          </p:cNvPr>
          <p:cNvSpPr txBox="1"/>
          <p:nvPr/>
        </p:nvSpPr>
        <p:spPr>
          <a:xfrm>
            <a:off x="78658" y="945593"/>
            <a:ext cx="12034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Рассмотрим все варианты выполнения команд исполнителя, проходя от 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в обратном направлении: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164F21-278B-468D-91CC-1D9D60B4FB21}"/>
              </a:ext>
            </a:extLst>
          </p:cNvPr>
          <p:cNvSpPr txBox="1"/>
          <p:nvPr/>
        </p:nvSpPr>
        <p:spPr>
          <a:xfrm>
            <a:off x="-1467137" y="1996327"/>
            <a:ext cx="62434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789113" algn="l" defTabSz="452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раздели на 3</a:t>
            </a:r>
          </a:p>
          <a:p>
            <a:pPr marL="0" marR="0" lvl="0" indent="1789113" algn="l" defTabSz="452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возведи в квадрат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C3F2278-50DB-4E03-8A54-1708188A307D}"/>
              </a:ext>
            </a:extLst>
          </p:cNvPr>
          <p:cNvGrpSpPr/>
          <p:nvPr/>
        </p:nvGrpSpPr>
        <p:grpSpPr>
          <a:xfrm>
            <a:off x="3116826" y="3248627"/>
            <a:ext cx="5712500" cy="642038"/>
            <a:chOff x="3116826" y="3248627"/>
            <a:chExt cx="5712500" cy="64203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24029C-9F12-4CBD-8C10-58BE5E519291}"/>
                </a:ext>
              </a:extLst>
            </p:cNvPr>
            <p:cNvSpPr txBox="1"/>
            <p:nvPr/>
          </p:nvSpPr>
          <p:spPr>
            <a:xfrm>
              <a:off x="3116826" y="3417906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D1048357-E1F7-4381-9EC5-C3104B316378}"/>
                </a:ext>
              </a:extLst>
            </p:cNvPr>
            <p:cNvGrpSpPr/>
            <p:nvPr/>
          </p:nvGrpSpPr>
          <p:grpSpPr>
            <a:xfrm>
              <a:off x="3619670" y="3248627"/>
              <a:ext cx="492443" cy="454188"/>
              <a:chOff x="1122276" y="3606308"/>
              <a:chExt cx="492443" cy="454188"/>
            </a:xfrm>
          </p:grpSpPr>
          <p:sp>
            <p:nvSpPr>
              <p:cNvPr id="60" name="Стрелка: вниз 59">
                <a:extLst>
                  <a:ext uri="{FF2B5EF4-FFF2-40B4-BE49-F238E27FC236}">
                    <a16:creationId xmlns:a16="http://schemas.microsoft.com/office/drawing/2014/main" id="{FB40499D-03A0-408C-BA1C-796E2CCC6924}"/>
                  </a:ext>
                </a:extLst>
              </p:cNvPr>
              <p:cNvSpPr/>
              <p:nvPr/>
            </p:nvSpPr>
            <p:spPr>
              <a:xfrm rot="5400000">
                <a:off x="1323960" y="3801170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84A0F51-A8AC-4E8B-B8E6-3EA7702272AD}"/>
                  </a:ext>
                </a:extLst>
              </p:cNvPr>
              <p:cNvSpPr txBox="1"/>
              <p:nvPr/>
            </p:nvSpPr>
            <p:spPr>
              <a:xfrm>
                <a:off x="1122276" y="3606308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^</a:t>
                </a:r>
                <a:r>
                  <a:rPr lang="ru-RU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2C52D59-06B7-4233-BB0F-7B7DAE88E851}"/>
                </a:ext>
              </a:extLst>
            </p:cNvPr>
            <p:cNvSpPr txBox="1"/>
            <p:nvPr/>
          </p:nvSpPr>
          <p:spPr>
            <a:xfrm>
              <a:off x="4188573" y="341348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149FAD58-512B-4712-9175-C978FAAE8E98}"/>
                </a:ext>
              </a:extLst>
            </p:cNvPr>
            <p:cNvGrpSpPr/>
            <p:nvPr/>
          </p:nvGrpSpPr>
          <p:grpSpPr>
            <a:xfrm>
              <a:off x="4703630" y="3259723"/>
              <a:ext cx="492443" cy="454188"/>
              <a:chOff x="1122276" y="3606308"/>
              <a:chExt cx="492443" cy="454188"/>
            </a:xfrm>
          </p:grpSpPr>
          <p:sp>
            <p:nvSpPr>
              <p:cNvPr id="58" name="Стрелка: вниз 57">
                <a:extLst>
                  <a:ext uri="{FF2B5EF4-FFF2-40B4-BE49-F238E27FC236}">
                    <a16:creationId xmlns:a16="http://schemas.microsoft.com/office/drawing/2014/main" id="{43692E42-734D-4AEC-AEC8-AEDC0373483A}"/>
                  </a:ext>
                </a:extLst>
              </p:cNvPr>
              <p:cNvSpPr/>
              <p:nvPr/>
            </p:nvSpPr>
            <p:spPr>
              <a:xfrm rot="5400000">
                <a:off x="1323960" y="3801170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A916032-CCC5-4C29-AE2F-221149178B6D}"/>
                  </a:ext>
                </a:extLst>
              </p:cNvPr>
              <p:cNvSpPr txBox="1"/>
              <p:nvPr/>
            </p:nvSpPr>
            <p:spPr>
              <a:xfrm>
                <a:off x="1122276" y="3606308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:3</a:t>
                </a:r>
                <a:endParaRPr lang="ru-RU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0054C13-7D9A-4421-A33D-2401A0B47F7A}"/>
                </a:ext>
              </a:extLst>
            </p:cNvPr>
            <p:cNvSpPr txBox="1"/>
            <p:nvPr/>
          </p:nvSpPr>
          <p:spPr>
            <a:xfrm>
              <a:off x="5246586" y="3429000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  <a:endParaRPr lang="ru-RU" sz="2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43F021EE-0DC6-4304-A717-46DEC5089905}"/>
                </a:ext>
              </a:extLst>
            </p:cNvPr>
            <p:cNvGrpSpPr/>
            <p:nvPr/>
          </p:nvGrpSpPr>
          <p:grpSpPr>
            <a:xfrm>
              <a:off x="5657083" y="3259723"/>
              <a:ext cx="492443" cy="454188"/>
              <a:chOff x="1122276" y="3606308"/>
              <a:chExt cx="492443" cy="454188"/>
            </a:xfrm>
          </p:grpSpPr>
          <p:sp>
            <p:nvSpPr>
              <p:cNvPr id="56" name="Стрелка: вниз 55">
                <a:extLst>
                  <a:ext uri="{FF2B5EF4-FFF2-40B4-BE49-F238E27FC236}">
                    <a16:creationId xmlns:a16="http://schemas.microsoft.com/office/drawing/2014/main" id="{7706D177-2B46-4CEC-BDD7-E74E7AD81833}"/>
                  </a:ext>
                </a:extLst>
              </p:cNvPr>
              <p:cNvSpPr/>
              <p:nvPr/>
            </p:nvSpPr>
            <p:spPr>
              <a:xfrm rot="5400000">
                <a:off x="1323960" y="3801170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063C4AC-3611-40F7-B6E4-2E05DED46A61}"/>
                  </a:ext>
                </a:extLst>
              </p:cNvPr>
              <p:cNvSpPr txBox="1"/>
              <p:nvPr/>
            </p:nvSpPr>
            <p:spPr>
              <a:xfrm>
                <a:off x="1122276" y="3606308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:3</a:t>
                </a:r>
                <a:endParaRPr lang="ru-RU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879D99-CC4C-47CB-80A0-FEACA43C0D0A}"/>
                </a:ext>
              </a:extLst>
            </p:cNvPr>
            <p:cNvSpPr txBox="1"/>
            <p:nvPr/>
          </p:nvSpPr>
          <p:spPr>
            <a:xfrm>
              <a:off x="6177634" y="3429000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36</a:t>
              </a:r>
              <a:endParaRPr lang="ru-RU" sz="2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D16BBC2B-EBD2-4E05-A59D-7ABBE53236B0}"/>
                </a:ext>
              </a:extLst>
            </p:cNvPr>
            <p:cNvGrpSpPr/>
            <p:nvPr/>
          </p:nvGrpSpPr>
          <p:grpSpPr>
            <a:xfrm>
              <a:off x="6680129" y="3259723"/>
              <a:ext cx="492443" cy="454188"/>
              <a:chOff x="1122276" y="3606308"/>
              <a:chExt cx="492443" cy="454188"/>
            </a:xfrm>
          </p:grpSpPr>
          <p:sp>
            <p:nvSpPr>
              <p:cNvPr id="54" name="Стрелка: вниз 53">
                <a:extLst>
                  <a:ext uri="{FF2B5EF4-FFF2-40B4-BE49-F238E27FC236}">
                    <a16:creationId xmlns:a16="http://schemas.microsoft.com/office/drawing/2014/main" id="{204182CC-7C11-4B40-9A13-2DA42F07DA33}"/>
                  </a:ext>
                </a:extLst>
              </p:cNvPr>
              <p:cNvSpPr/>
              <p:nvPr/>
            </p:nvSpPr>
            <p:spPr>
              <a:xfrm rot="5400000">
                <a:off x="1323960" y="3801170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C40FA3-0F16-4195-B40A-74A3949F9601}"/>
                  </a:ext>
                </a:extLst>
              </p:cNvPr>
              <p:cNvSpPr txBox="1"/>
              <p:nvPr/>
            </p:nvSpPr>
            <p:spPr>
              <a:xfrm>
                <a:off x="1122276" y="3606308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^2</a:t>
                </a:r>
                <a:endParaRPr lang="ru-RU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151CA33-E60B-47CC-9355-06C8D226A1A6}"/>
                </a:ext>
              </a:extLst>
            </p:cNvPr>
            <p:cNvSpPr txBox="1"/>
            <p:nvPr/>
          </p:nvSpPr>
          <p:spPr>
            <a:xfrm>
              <a:off x="7200680" y="342900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endParaRPr lang="ru-RU" sz="2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7352E8FC-3267-4515-90BB-031442A7A066}"/>
                </a:ext>
              </a:extLst>
            </p:cNvPr>
            <p:cNvGrpSpPr/>
            <p:nvPr/>
          </p:nvGrpSpPr>
          <p:grpSpPr>
            <a:xfrm>
              <a:off x="7733013" y="3248627"/>
              <a:ext cx="492443" cy="454188"/>
              <a:chOff x="1122276" y="3606308"/>
              <a:chExt cx="492443" cy="454188"/>
            </a:xfrm>
          </p:grpSpPr>
          <p:sp>
            <p:nvSpPr>
              <p:cNvPr id="52" name="Стрелка: вниз 51">
                <a:extLst>
                  <a:ext uri="{FF2B5EF4-FFF2-40B4-BE49-F238E27FC236}">
                    <a16:creationId xmlns:a16="http://schemas.microsoft.com/office/drawing/2014/main" id="{D7FF944C-6504-4398-9783-169B2539AD38}"/>
                  </a:ext>
                </a:extLst>
              </p:cNvPr>
              <p:cNvSpPr/>
              <p:nvPr/>
            </p:nvSpPr>
            <p:spPr>
              <a:xfrm rot="5400000">
                <a:off x="1323960" y="3801170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850432B-40C0-41FE-8BDD-31EE8CA6F1B1}"/>
                  </a:ext>
                </a:extLst>
              </p:cNvPr>
              <p:cNvSpPr txBox="1"/>
              <p:nvPr/>
            </p:nvSpPr>
            <p:spPr>
              <a:xfrm>
                <a:off x="1122276" y="3606308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:3</a:t>
                </a:r>
                <a:endParaRPr lang="ru-RU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751A5E6-B20F-4113-B4B9-CF3BA319EED8}"/>
                </a:ext>
              </a:extLst>
            </p:cNvPr>
            <p:cNvSpPr txBox="1"/>
            <p:nvPr/>
          </p:nvSpPr>
          <p:spPr>
            <a:xfrm>
              <a:off x="8275969" y="3417904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  <a:endParaRPr lang="ru-RU" sz="2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2627E7-374E-401B-93B0-A507F2BD0FF8}"/>
              </a:ext>
            </a:extLst>
          </p:cNvPr>
          <p:cNvSpPr txBox="1"/>
          <p:nvPr/>
        </p:nvSpPr>
        <p:spPr>
          <a:xfrm>
            <a:off x="339633" y="493433"/>
            <a:ext cx="115911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ФИПИ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 исполнителя Бета две команды, которым присвоены номера:</a:t>
            </a:r>
          </a:p>
          <a:p>
            <a:pPr indent="17938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прибавь b</a:t>
            </a:r>
          </a:p>
          <a:p>
            <a:pPr indent="17938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умножь на 3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(b – неизвестное натуральное число) Выполняя первую из них, Бета увеличивает число на экране на b, а выполняя вторую, умножает это число на 3. Программа для исполнителя Бета – это последовательность номеров команд. </a:t>
            </a:r>
            <a:r>
              <a:rPr lang="ru-RU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Известно, что программа 21212 переводит число 8 в число 360. Определите значение b.</a:t>
            </a:r>
          </a:p>
        </p:txBody>
      </p:sp>
    </p:spTree>
    <p:extLst>
      <p:ext uri="{BB962C8B-B14F-4D97-AF65-F5344CB8AC3E}">
        <p14:creationId xmlns:p14="http://schemas.microsoft.com/office/powerpoint/2010/main" val="387245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FB7EA4-FF94-44C2-9C0C-8AB94CDFCF10}"/>
              </a:ext>
            </a:extLst>
          </p:cNvPr>
          <p:cNvSpPr txBox="1"/>
          <p:nvPr/>
        </p:nvSpPr>
        <p:spPr>
          <a:xfrm>
            <a:off x="78658" y="48392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3913F-92FB-4B2C-83C8-8EAC5C2231A9}"/>
              </a:ext>
            </a:extLst>
          </p:cNvPr>
          <p:cNvSpPr txBox="1"/>
          <p:nvPr/>
        </p:nvSpPr>
        <p:spPr>
          <a:xfrm>
            <a:off x="9714271" y="5912407"/>
            <a:ext cx="2752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1AD3A-7A9F-437F-92C2-EEFC4207A3F5}"/>
              </a:ext>
            </a:extLst>
          </p:cNvPr>
          <p:cNvSpPr txBox="1"/>
          <p:nvPr/>
        </p:nvSpPr>
        <p:spPr>
          <a:xfrm>
            <a:off x="78658" y="945593"/>
            <a:ext cx="12034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Используя программу составим уравнение получения числа::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673B31-1F46-487B-8426-346E665CDD48}"/>
              </a:ext>
            </a:extLst>
          </p:cNvPr>
          <p:cNvSpPr txBox="1"/>
          <p:nvPr/>
        </p:nvSpPr>
        <p:spPr>
          <a:xfrm>
            <a:off x="-287384" y="1453424"/>
            <a:ext cx="47940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793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прибавь b</a:t>
            </a:r>
          </a:p>
          <a:p>
            <a:pPr marL="0" marR="0" lvl="0" indent="1793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умножь на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AD4919-8E22-4EB2-A231-5AD6010E8F0E}"/>
              </a:ext>
            </a:extLst>
          </p:cNvPr>
          <p:cNvSpPr txBox="1"/>
          <p:nvPr/>
        </p:nvSpPr>
        <p:spPr>
          <a:xfrm>
            <a:off x="4774473" y="1638089"/>
            <a:ext cx="7043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21212 переводит число 8 в число 360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C270B-DE1A-403D-81E7-1271AC171F83}"/>
              </a:ext>
            </a:extLst>
          </p:cNvPr>
          <p:cNvSpPr txBox="1"/>
          <p:nvPr/>
        </p:nvSpPr>
        <p:spPr>
          <a:xfrm>
            <a:off x="3056709" y="2573132"/>
            <a:ext cx="4875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8·3+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b)·3+b)·3=360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1F2EF0-9880-4683-B957-F2F8B2E4E31F}"/>
              </a:ext>
            </a:extLst>
          </p:cNvPr>
          <p:cNvSpPr txBox="1"/>
          <p:nvPr/>
        </p:nvSpPr>
        <p:spPr>
          <a:xfrm>
            <a:off x="3896034" y="3160965"/>
            <a:ext cx="2900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(72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4b)=120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DF12A45-8315-4B4A-882C-B5723ADF968C}"/>
              </a:ext>
            </a:extLst>
          </p:cNvPr>
          <p:cNvSpPr txBox="1"/>
          <p:nvPr/>
        </p:nvSpPr>
        <p:spPr>
          <a:xfrm>
            <a:off x="4264894" y="3745740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4b=120-72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B5F232-0F50-4BFB-8811-76659AB7A2DD}"/>
              </a:ext>
            </a:extLst>
          </p:cNvPr>
          <p:cNvSpPr txBox="1"/>
          <p:nvPr/>
        </p:nvSpPr>
        <p:spPr>
          <a:xfrm>
            <a:off x="4661312" y="4339690"/>
            <a:ext cx="1665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b=48:4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CA98B1-618F-43CF-AF50-56CF9295286F}"/>
              </a:ext>
            </a:extLst>
          </p:cNvPr>
          <p:cNvSpPr txBox="1"/>
          <p:nvPr/>
        </p:nvSpPr>
        <p:spPr>
          <a:xfrm>
            <a:off x="5002542" y="4933640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b=12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0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C98F0A-11C0-436D-873B-29F9BCB0E50A}"/>
              </a:ext>
            </a:extLst>
          </p:cNvPr>
          <p:cNvSpPr txBox="1"/>
          <p:nvPr/>
        </p:nvSpPr>
        <p:spPr>
          <a:xfrm>
            <a:off x="285134" y="549869"/>
            <a:ext cx="1160206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Необходимые умения: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анализировать простые алгоритмы для конкретного исполнителя с фиксированным набором команд. </a:t>
            </a:r>
          </a:p>
          <a:p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Особенности задания: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следующем номере могут попасться разные исполнители (наименования), у которых один и тот же принцип: они выполняют определённый фиксированный набор команд, описанный в задании. Суть задачи в том, чтобы с помощью этого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набора команд получить из одного числа другое. Усложненные задания могут иметь неизвестных параметр, который нужно будет найти.  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Типы заданий: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найти одну из команд, если известен алгоритм, маршрут и другие команды;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построить алгоритм по набору команд и маршруту; </a:t>
            </a:r>
          </a:p>
        </p:txBody>
      </p:sp>
    </p:spTree>
    <p:extLst>
      <p:ext uri="{BB962C8B-B14F-4D97-AF65-F5344CB8AC3E}">
        <p14:creationId xmlns:p14="http://schemas.microsoft.com/office/powerpoint/2010/main" val="321611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2AE169-7840-4B31-9EB7-A0C1DEE03F23}"/>
              </a:ext>
            </a:extLst>
          </p:cNvPr>
          <p:cNvSpPr txBox="1"/>
          <p:nvPr/>
        </p:nvSpPr>
        <p:spPr>
          <a:xfrm>
            <a:off x="127820" y="360512"/>
            <a:ext cx="1206418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Пример задания 5: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 исполнителя Конструктор две команды, которым присвоены номера:  </a:t>
            </a:r>
          </a:p>
          <a:p>
            <a:pPr indent="1789113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приписать 2  </a:t>
            </a:r>
          </a:p>
          <a:p>
            <a:pPr indent="1789113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вычесть 3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Первая из них приписывает к числу на экране справа цифру 2, вторая уменьшает его на 3. 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Составьте алгоритм получения </a:t>
            </a:r>
            <a:r>
              <a:rPr lang="ru-RU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из числа 2 числа 159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содержащий не более 5 команд. В ответе запишите только номера команд. 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Например, 22212 – это алгоритм:  </a:t>
            </a:r>
          </a:p>
          <a:p>
            <a:pPr indent="1789113"/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вычесть 3  </a:t>
            </a:r>
          </a:p>
          <a:p>
            <a:pPr indent="1789113"/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вычесть 3  </a:t>
            </a:r>
          </a:p>
          <a:p>
            <a:pPr indent="1789113"/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вычесть 3  </a:t>
            </a:r>
          </a:p>
          <a:p>
            <a:pPr indent="1789113"/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приписать 2  </a:t>
            </a:r>
          </a:p>
          <a:p>
            <a:pPr indent="1789113"/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вычесть 3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который преобразует число 19 в число 9. 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Если таких алгоритмов более одного, запишите любой из них. </a:t>
            </a:r>
          </a:p>
        </p:txBody>
      </p:sp>
    </p:spTree>
    <p:extLst>
      <p:ext uri="{BB962C8B-B14F-4D97-AF65-F5344CB8AC3E}">
        <p14:creationId xmlns:p14="http://schemas.microsoft.com/office/powerpoint/2010/main" val="65916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8BAD8C-3ACD-406C-BA57-DA712ED73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637" y="1361091"/>
            <a:ext cx="2752725" cy="5133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38E02D-2FB9-48F4-8AE6-1DB019A1D0AB}"/>
              </a:ext>
            </a:extLst>
          </p:cNvPr>
          <p:cNvSpPr txBox="1"/>
          <p:nvPr/>
        </p:nvSpPr>
        <p:spPr>
          <a:xfrm>
            <a:off x="78658" y="48392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65A46-BD2D-4896-8763-71FADB973821}"/>
              </a:ext>
            </a:extLst>
          </p:cNvPr>
          <p:cNvSpPr txBox="1"/>
          <p:nvPr/>
        </p:nvSpPr>
        <p:spPr>
          <a:xfrm>
            <a:off x="78658" y="945593"/>
            <a:ext cx="12034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Рассмотрим все варианты выполнения команд исполнителя, проходя от 159 в обратном направлении: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808BDE-0A31-48DD-A99E-8744AA1C6A18}"/>
              </a:ext>
            </a:extLst>
          </p:cNvPr>
          <p:cNvSpPr txBox="1"/>
          <p:nvPr/>
        </p:nvSpPr>
        <p:spPr>
          <a:xfrm>
            <a:off x="9714271" y="5912407"/>
            <a:ext cx="2752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Ответ: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12212</a:t>
            </a:r>
          </a:p>
        </p:txBody>
      </p:sp>
    </p:spTree>
    <p:extLst>
      <p:ext uri="{BB962C8B-B14F-4D97-AF65-F5344CB8AC3E}">
        <p14:creationId xmlns:p14="http://schemas.microsoft.com/office/powerpoint/2010/main" val="202473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85C785-F8A6-4A01-B787-B19ED8935551}"/>
              </a:ext>
            </a:extLst>
          </p:cNvPr>
          <p:cNvSpPr txBox="1"/>
          <p:nvPr/>
        </p:nvSpPr>
        <p:spPr>
          <a:xfrm>
            <a:off x="265471" y="622085"/>
            <a:ext cx="115922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(ОГЭ 2024).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 исполнителя Удвоитель две команды, которым присвоены номера:</a:t>
            </a:r>
          </a:p>
          <a:p>
            <a:pPr marL="1789113" defTabSz="179388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вычти три</a:t>
            </a:r>
          </a:p>
          <a:p>
            <a:pPr marL="1789113" defTabSz="179388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умножь на пять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Первая из них уменьшает число на экране на 3, вторая увеличивает его в 5 раз. Составьте алгоритм получения </a:t>
            </a:r>
            <a:r>
              <a:rPr lang="ru-RU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из числа 3 числа 42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содержащий не более пяти команд. В ответе запишите только номера команд.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(Например, 21211 - это алгоритм: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умножь на пять вычти три умножь на пять вычти три вычти три, который преобразует число 3 в число 54.) Если таких алгоритмов более одного, то запишите любой из них.</a:t>
            </a:r>
          </a:p>
        </p:txBody>
      </p:sp>
    </p:spTree>
    <p:extLst>
      <p:ext uri="{BB962C8B-B14F-4D97-AF65-F5344CB8AC3E}">
        <p14:creationId xmlns:p14="http://schemas.microsoft.com/office/powerpoint/2010/main" val="30088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FB7EA4-FF94-44C2-9C0C-8AB94CDFCF10}"/>
              </a:ext>
            </a:extLst>
          </p:cNvPr>
          <p:cNvSpPr txBox="1"/>
          <p:nvPr/>
        </p:nvSpPr>
        <p:spPr>
          <a:xfrm>
            <a:off x="78658" y="48392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3913F-92FB-4B2C-83C8-8EAC5C2231A9}"/>
              </a:ext>
            </a:extLst>
          </p:cNvPr>
          <p:cNvSpPr txBox="1"/>
          <p:nvPr/>
        </p:nvSpPr>
        <p:spPr>
          <a:xfrm>
            <a:off x="9714271" y="5912407"/>
            <a:ext cx="2752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Ответ: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21121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1AD3A-7A9F-437F-92C2-EEFC4207A3F5}"/>
              </a:ext>
            </a:extLst>
          </p:cNvPr>
          <p:cNvSpPr txBox="1"/>
          <p:nvPr/>
        </p:nvSpPr>
        <p:spPr>
          <a:xfrm>
            <a:off x="78658" y="945593"/>
            <a:ext cx="12034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Рассмотрим все варианты выполнения команд исполнителя, проходя от 42 в обратном направлении: 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0872D61-E3E4-4544-BDF6-DF543BB3EA9C}"/>
              </a:ext>
            </a:extLst>
          </p:cNvPr>
          <p:cNvGrpSpPr/>
          <p:nvPr/>
        </p:nvGrpSpPr>
        <p:grpSpPr>
          <a:xfrm>
            <a:off x="3116826" y="3248627"/>
            <a:ext cx="5528155" cy="642038"/>
            <a:chOff x="3116826" y="3248627"/>
            <a:chExt cx="5528155" cy="6420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D9F3E1-6FBC-43B2-A7EE-EF16F7611777}"/>
                </a:ext>
              </a:extLst>
            </p:cNvPr>
            <p:cNvSpPr txBox="1"/>
            <p:nvPr/>
          </p:nvSpPr>
          <p:spPr>
            <a:xfrm>
              <a:off x="3116826" y="3417906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42</a:t>
              </a: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E637D66E-1F03-4AD2-8816-AB883312DE57}"/>
                </a:ext>
              </a:extLst>
            </p:cNvPr>
            <p:cNvGrpSpPr/>
            <p:nvPr/>
          </p:nvGrpSpPr>
          <p:grpSpPr>
            <a:xfrm>
              <a:off x="3619670" y="3248627"/>
              <a:ext cx="492443" cy="454188"/>
              <a:chOff x="1122276" y="3606308"/>
              <a:chExt cx="492443" cy="454188"/>
            </a:xfrm>
          </p:grpSpPr>
          <p:sp>
            <p:nvSpPr>
              <p:cNvPr id="8" name="Стрелка: вниз 7">
                <a:extLst>
                  <a:ext uri="{FF2B5EF4-FFF2-40B4-BE49-F238E27FC236}">
                    <a16:creationId xmlns:a16="http://schemas.microsoft.com/office/drawing/2014/main" id="{D900D78F-27B9-4EE4-BA2E-FE45093E1ABF}"/>
                  </a:ext>
                </a:extLst>
              </p:cNvPr>
              <p:cNvSpPr/>
              <p:nvPr/>
            </p:nvSpPr>
            <p:spPr>
              <a:xfrm rot="5400000">
                <a:off x="1323960" y="3801170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888083-464D-4716-87E9-3A4AAC735A4A}"/>
                  </a:ext>
                </a:extLst>
              </p:cNvPr>
              <p:cNvSpPr txBox="1"/>
              <p:nvPr/>
            </p:nvSpPr>
            <p:spPr>
              <a:xfrm>
                <a:off x="1122276" y="3606308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-3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A584DD-157F-4787-AC35-743EE8E1D698}"/>
                </a:ext>
              </a:extLst>
            </p:cNvPr>
            <p:cNvSpPr txBox="1"/>
            <p:nvPr/>
          </p:nvSpPr>
          <p:spPr>
            <a:xfrm>
              <a:off x="4131193" y="3417904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45</a:t>
              </a: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D569ACDC-A65D-4E3A-B622-8FB4C786DCA7}"/>
                </a:ext>
              </a:extLst>
            </p:cNvPr>
            <p:cNvGrpSpPr/>
            <p:nvPr/>
          </p:nvGrpSpPr>
          <p:grpSpPr>
            <a:xfrm>
              <a:off x="4703630" y="3259723"/>
              <a:ext cx="492443" cy="454188"/>
              <a:chOff x="1122276" y="3606308"/>
              <a:chExt cx="492443" cy="454188"/>
            </a:xfrm>
          </p:grpSpPr>
          <p:sp>
            <p:nvSpPr>
              <p:cNvPr id="13" name="Стрелка: вниз 12">
                <a:extLst>
                  <a:ext uri="{FF2B5EF4-FFF2-40B4-BE49-F238E27FC236}">
                    <a16:creationId xmlns:a16="http://schemas.microsoft.com/office/drawing/2014/main" id="{0358218B-9F8F-403E-973F-0C49CC02868D}"/>
                  </a:ext>
                </a:extLst>
              </p:cNvPr>
              <p:cNvSpPr/>
              <p:nvPr/>
            </p:nvSpPr>
            <p:spPr>
              <a:xfrm rot="5400000">
                <a:off x="1323960" y="3801170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56D6E0-B2D3-45CE-82D3-D3F3C70D46FC}"/>
                  </a:ext>
                </a:extLst>
              </p:cNvPr>
              <p:cNvSpPr txBox="1"/>
              <p:nvPr/>
            </p:nvSpPr>
            <p:spPr>
              <a:xfrm>
                <a:off x="1122276" y="3606308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·5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8364BA-9906-49A0-9144-0C5A86E1E078}"/>
                </a:ext>
              </a:extLst>
            </p:cNvPr>
            <p:cNvSpPr txBox="1"/>
            <p:nvPr/>
          </p:nvSpPr>
          <p:spPr>
            <a:xfrm>
              <a:off x="5246586" y="342900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7954D599-C69A-46D2-9EBB-D90FAF3254BA}"/>
                </a:ext>
              </a:extLst>
            </p:cNvPr>
            <p:cNvGrpSpPr/>
            <p:nvPr/>
          </p:nvGrpSpPr>
          <p:grpSpPr>
            <a:xfrm>
              <a:off x="5657083" y="3259723"/>
              <a:ext cx="492443" cy="454188"/>
              <a:chOff x="1122276" y="3606308"/>
              <a:chExt cx="492443" cy="454188"/>
            </a:xfrm>
          </p:grpSpPr>
          <p:sp>
            <p:nvSpPr>
              <p:cNvPr id="17" name="Стрелка: вниз 16">
                <a:extLst>
                  <a:ext uri="{FF2B5EF4-FFF2-40B4-BE49-F238E27FC236}">
                    <a16:creationId xmlns:a16="http://schemas.microsoft.com/office/drawing/2014/main" id="{15418D7D-3A1D-4F74-A1F3-7D356341BAE8}"/>
                  </a:ext>
                </a:extLst>
              </p:cNvPr>
              <p:cNvSpPr/>
              <p:nvPr/>
            </p:nvSpPr>
            <p:spPr>
              <a:xfrm rot="5400000">
                <a:off x="1323960" y="3801170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B27CF7-31FA-4FE5-9BC0-5B59DF837E6A}"/>
                  </a:ext>
                </a:extLst>
              </p:cNvPr>
              <p:cNvSpPr txBox="1"/>
              <p:nvPr/>
            </p:nvSpPr>
            <p:spPr>
              <a:xfrm>
                <a:off x="1122276" y="3606308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-3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EBED57-3290-496F-BD78-0A068B8D9F1C}"/>
                </a:ext>
              </a:extLst>
            </p:cNvPr>
            <p:cNvSpPr txBox="1"/>
            <p:nvPr/>
          </p:nvSpPr>
          <p:spPr>
            <a:xfrm>
              <a:off x="6177634" y="3429000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6E3EA4C7-203A-415E-8023-26A5C5045DF4}"/>
                </a:ext>
              </a:extLst>
            </p:cNvPr>
            <p:cNvGrpSpPr/>
            <p:nvPr/>
          </p:nvGrpSpPr>
          <p:grpSpPr>
            <a:xfrm>
              <a:off x="6680129" y="3259723"/>
              <a:ext cx="492443" cy="454188"/>
              <a:chOff x="1122276" y="3606308"/>
              <a:chExt cx="492443" cy="454188"/>
            </a:xfrm>
          </p:grpSpPr>
          <p:sp>
            <p:nvSpPr>
              <p:cNvPr id="21" name="Стрелка: вниз 20">
                <a:extLst>
                  <a:ext uri="{FF2B5EF4-FFF2-40B4-BE49-F238E27FC236}">
                    <a16:creationId xmlns:a16="http://schemas.microsoft.com/office/drawing/2014/main" id="{55C663AE-C05F-4140-B44F-56DACD9EFE3F}"/>
                  </a:ext>
                </a:extLst>
              </p:cNvPr>
              <p:cNvSpPr/>
              <p:nvPr/>
            </p:nvSpPr>
            <p:spPr>
              <a:xfrm rot="5400000">
                <a:off x="1323960" y="3801170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BDE6CD-30D7-4B29-9714-B7379B807FCF}"/>
                  </a:ext>
                </a:extLst>
              </p:cNvPr>
              <p:cNvSpPr txBox="1"/>
              <p:nvPr/>
            </p:nvSpPr>
            <p:spPr>
              <a:xfrm>
                <a:off x="1122276" y="3606308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-3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B6A9C0-0923-4AB8-B845-C33344F8B047}"/>
                </a:ext>
              </a:extLst>
            </p:cNvPr>
            <p:cNvSpPr txBox="1"/>
            <p:nvPr/>
          </p:nvSpPr>
          <p:spPr>
            <a:xfrm>
              <a:off x="7200680" y="3429000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1FA30A29-19EC-48F9-B15B-48497EFF4D44}"/>
                </a:ext>
              </a:extLst>
            </p:cNvPr>
            <p:cNvGrpSpPr/>
            <p:nvPr/>
          </p:nvGrpSpPr>
          <p:grpSpPr>
            <a:xfrm>
              <a:off x="7733013" y="3248627"/>
              <a:ext cx="492443" cy="454188"/>
              <a:chOff x="1122276" y="3606308"/>
              <a:chExt cx="492443" cy="454188"/>
            </a:xfrm>
          </p:grpSpPr>
          <p:sp>
            <p:nvSpPr>
              <p:cNvPr id="25" name="Стрелка: вниз 24">
                <a:extLst>
                  <a:ext uri="{FF2B5EF4-FFF2-40B4-BE49-F238E27FC236}">
                    <a16:creationId xmlns:a16="http://schemas.microsoft.com/office/drawing/2014/main" id="{DE8A56CD-5833-41AE-9009-ED8CB1B65013}"/>
                  </a:ext>
                </a:extLst>
              </p:cNvPr>
              <p:cNvSpPr/>
              <p:nvPr/>
            </p:nvSpPr>
            <p:spPr>
              <a:xfrm rot="5400000">
                <a:off x="1323960" y="3801170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747259-2DD4-4ED0-91BE-C6342AD3CA54}"/>
                  </a:ext>
                </a:extLst>
              </p:cNvPr>
              <p:cNvSpPr txBox="1"/>
              <p:nvPr/>
            </p:nvSpPr>
            <p:spPr>
              <a:xfrm>
                <a:off x="1122276" y="3606308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·5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CFD89E-70EE-4C4B-86EE-84011566421B}"/>
                </a:ext>
              </a:extLst>
            </p:cNvPr>
            <p:cNvSpPr txBox="1"/>
            <p:nvPr/>
          </p:nvSpPr>
          <p:spPr>
            <a:xfrm>
              <a:off x="8275969" y="341790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51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895400-8B99-4BE8-B3C7-472B58D71655}"/>
              </a:ext>
            </a:extLst>
          </p:cNvPr>
          <p:cNvSpPr txBox="1"/>
          <p:nvPr/>
        </p:nvSpPr>
        <p:spPr>
          <a:xfrm>
            <a:off x="0" y="428178"/>
            <a:ext cx="1211334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(ОГЭ 2024).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 исполнителя Делитель две команды, которым присвоены номера:</a:t>
            </a:r>
          </a:p>
          <a:p>
            <a:pPr indent="1789113" defTabSz="179388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раздели на 2</a:t>
            </a:r>
          </a:p>
          <a:p>
            <a:pPr indent="1789113" defTabSz="179388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прибавь 1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Первая из них уменьшает число на экране в 2 раза, вторая увеличивает его на 1. Исполнитель работает только с натуральными числами. Составьте алгоритм получения </a:t>
            </a:r>
            <a:r>
              <a:rPr lang="ru-RU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из числа 89 числа 24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содержащий не более 5 команд. В ответе запишите только номера команд. Например, 21121 - это алгоритм:</a:t>
            </a:r>
          </a:p>
          <a:p>
            <a:pPr indent="1789113"/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прибавь 1</a:t>
            </a:r>
          </a:p>
          <a:p>
            <a:pPr indent="1789113"/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раздели на 2</a:t>
            </a:r>
          </a:p>
          <a:p>
            <a:pPr indent="1789113"/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раздели на 2</a:t>
            </a:r>
          </a:p>
          <a:p>
            <a:pPr indent="1789113"/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прибавь 1</a:t>
            </a:r>
          </a:p>
          <a:p>
            <a:pPr indent="1789113"/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раздели на 2,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который преобразует число 75 в 10.)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Если таких алгоритмов более одного, то запишите любой из них.</a:t>
            </a:r>
          </a:p>
        </p:txBody>
      </p:sp>
    </p:spTree>
    <p:extLst>
      <p:ext uri="{BB962C8B-B14F-4D97-AF65-F5344CB8AC3E}">
        <p14:creationId xmlns:p14="http://schemas.microsoft.com/office/powerpoint/2010/main" val="365347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FB7EA4-FF94-44C2-9C0C-8AB94CDFCF10}"/>
              </a:ext>
            </a:extLst>
          </p:cNvPr>
          <p:cNvSpPr txBox="1"/>
          <p:nvPr/>
        </p:nvSpPr>
        <p:spPr>
          <a:xfrm>
            <a:off x="78658" y="48392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3913F-92FB-4B2C-83C8-8EAC5C2231A9}"/>
              </a:ext>
            </a:extLst>
          </p:cNvPr>
          <p:cNvSpPr txBox="1"/>
          <p:nvPr/>
        </p:nvSpPr>
        <p:spPr>
          <a:xfrm>
            <a:off x="9714271" y="5912407"/>
            <a:ext cx="2752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Ответ: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21212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1AD3A-7A9F-437F-92C2-EEFC4207A3F5}"/>
              </a:ext>
            </a:extLst>
          </p:cNvPr>
          <p:cNvSpPr txBox="1"/>
          <p:nvPr/>
        </p:nvSpPr>
        <p:spPr>
          <a:xfrm>
            <a:off x="78658" y="945593"/>
            <a:ext cx="12034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Рассмотрим все варианты выполнения команд исполнителя, проходя от 89 в прямом направлении: 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87303AA-9ABA-42F4-95C9-151B4E75200D}"/>
              </a:ext>
            </a:extLst>
          </p:cNvPr>
          <p:cNvGrpSpPr/>
          <p:nvPr/>
        </p:nvGrpSpPr>
        <p:grpSpPr>
          <a:xfrm>
            <a:off x="3116826" y="3417904"/>
            <a:ext cx="5712500" cy="630944"/>
            <a:chOff x="3116826" y="3417904"/>
            <a:chExt cx="5712500" cy="6309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D9F3E1-6FBC-43B2-A7EE-EF16F7611777}"/>
                </a:ext>
              </a:extLst>
            </p:cNvPr>
            <p:cNvSpPr txBox="1"/>
            <p:nvPr/>
          </p:nvSpPr>
          <p:spPr>
            <a:xfrm>
              <a:off x="3116826" y="3417906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89</a:t>
              </a: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A6216DB6-4914-4821-95AE-DCFB0901FD6C}"/>
                </a:ext>
              </a:extLst>
            </p:cNvPr>
            <p:cNvGrpSpPr/>
            <p:nvPr/>
          </p:nvGrpSpPr>
          <p:grpSpPr>
            <a:xfrm>
              <a:off x="3669207" y="3594660"/>
              <a:ext cx="492443" cy="454188"/>
              <a:chOff x="3669207" y="3594660"/>
              <a:chExt cx="492443" cy="454188"/>
            </a:xfrm>
          </p:grpSpPr>
          <p:sp>
            <p:nvSpPr>
              <p:cNvPr id="8" name="Стрелка: вниз 7">
                <a:extLst>
                  <a:ext uri="{FF2B5EF4-FFF2-40B4-BE49-F238E27FC236}">
                    <a16:creationId xmlns:a16="http://schemas.microsoft.com/office/drawing/2014/main" id="{D900D78F-27B9-4EE4-BA2E-FE45093E1ABF}"/>
                  </a:ext>
                </a:extLst>
              </p:cNvPr>
              <p:cNvSpPr/>
              <p:nvPr/>
            </p:nvSpPr>
            <p:spPr>
              <a:xfrm rot="16200000">
                <a:off x="3851811" y="3443489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888083-464D-4716-87E9-3A4AAC735A4A}"/>
                  </a:ext>
                </a:extLst>
              </p:cNvPr>
              <p:cNvSpPr txBox="1"/>
              <p:nvPr/>
            </p:nvSpPr>
            <p:spPr>
              <a:xfrm>
                <a:off x="3669207" y="3648738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+1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A584DD-157F-4787-AC35-743EE8E1D698}"/>
                </a:ext>
              </a:extLst>
            </p:cNvPr>
            <p:cNvSpPr txBox="1"/>
            <p:nvPr/>
          </p:nvSpPr>
          <p:spPr>
            <a:xfrm>
              <a:off x="4131193" y="3417904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90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8364BA-9906-49A0-9144-0C5A86E1E078}"/>
                </a:ext>
              </a:extLst>
            </p:cNvPr>
            <p:cNvSpPr txBox="1"/>
            <p:nvPr/>
          </p:nvSpPr>
          <p:spPr>
            <a:xfrm>
              <a:off x="5246586" y="3429000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45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EBED57-3290-496F-BD78-0A068B8D9F1C}"/>
                </a:ext>
              </a:extLst>
            </p:cNvPr>
            <p:cNvSpPr txBox="1"/>
            <p:nvPr/>
          </p:nvSpPr>
          <p:spPr>
            <a:xfrm>
              <a:off x="6177634" y="3429000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46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B6A9C0-0923-4AB8-B845-C33344F8B047}"/>
                </a:ext>
              </a:extLst>
            </p:cNvPr>
            <p:cNvSpPr txBox="1"/>
            <p:nvPr/>
          </p:nvSpPr>
          <p:spPr>
            <a:xfrm>
              <a:off x="7200680" y="3429000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CFD89E-70EE-4C4B-86EE-84011566421B}"/>
                </a:ext>
              </a:extLst>
            </p:cNvPr>
            <p:cNvSpPr txBox="1"/>
            <p:nvPr/>
          </p:nvSpPr>
          <p:spPr>
            <a:xfrm>
              <a:off x="8275969" y="3417904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60F107E0-106D-474E-A48B-45E0498FBA6A}"/>
                </a:ext>
              </a:extLst>
            </p:cNvPr>
            <p:cNvGrpSpPr/>
            <p:nvPr/>
          </p:nvGrpSpPr>
          <p:grpSpPr>
            <a:xfrm>
              <a:off x="4714039" y="3594660"/>
              <a:ext cx="492443" cy="454188"/>
              <a:chOff x="3669207" y="3594660"/>
              <a:chExt cx="492443" cy="454188"/>
            </a:xfrm>
          </p:grpSpPr>
          <p:sp>
            <p:nvSpPr>
              <p:cNvPr id="29" name="Стрелка: вниз 28">
                <a:extLst>
                  <a:ext uri="{FF2B5EF4-FFF2-40B4-BE49-F238E27FC236}">
                    <a16:creationId xmlns:a16="http://schemas.microsoft.com/office/drawing/2014/main" id="{A00F60EF-EC62-48BB-87F1-F1998CA22BAE}"/>
                  </a:ext>
                </a:extLst>
              </p:cNvPr>
              <p:cNvSpPr/>
              <p:nvPr/>
            </p:nvSpPr>
            <p:spPr>
              <a:xfrm rot="16200000">
                <a:off x="3851811" y="3443489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9563A7C-6DC9-4227-ACC2-2675AEB49EC5}"/>
                  </a:ext>
                </a:extLst>
              </p:cNvPr>
              <p:cNvSpPr txBox="1"/>
              <p:nvPr/>
            </p:nvSpPr>
            <p:spPr>
              <a:xfrm>
                <a:off x="3669207" y="3648738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:2</a:t>
                </a:r>
              </a:p>
            </p:txBody>
          </p:sp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A49B965D-6ED8-4ACC-89FA-773E41579898}"/>
                </a:ext>
              </a:extLst>
            </p:cNvPr>
            <p:cNvGrpSpPr/>
            <p:nvPr/>
          </p:nvGrpSpPr>
          <p:grpSpPr>
            <a:xfrm>
              <a:off x="5788566" y="3594660"/>
              <a:ext cx="492443" cy="454188"/>
              <a:chOff x="3669207" y="3594660"/>
              <a:chExt cx="492443" cy="454188"/>
            </a:xfrm>
          </p:grpSpPr>
          <p:sp>
            <p:nvSpPr>
              <p:cNvPr id="32" name="Стрелка: вниз 31">
                <a:extLst>
                  <a:ext uri="{FF2B5EF4-FFF2-40B4-BE49-F238E27FC236}">
                    <a16:creationId xmlns:a16="http://schemas.microsoft.com/office/drawing/2014/main" id="{C88AF2BC-5F20-4821-B3CD-4B5D67E45719}"/>
                  </a:ext>
                </a:extLst>
              </p:cNvPr>
              <p:cNvSpPr/>
              <p:nvPr/>
            </p:nvSpPr>
            <p:spPr>
              <a:xfrm rot="16200000">
                <a:off x="3851811" y="3443489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B12AD41-2098-453B-BC75-63EE48C3D94F}"/>
                  </a:ext>
                </a:extLst>
              </p:cNvPr>
              <p:cNvSpPr txBox="1"/>
              <p:nvPr/>
            </p:nvSpPr>
            <p:spPr>
              <a:xfrm>
                <a:off x="3669207" y="3648738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+1</a:t>
                </a:r>
              </a:p>
            </p:txBody>
          </p:sp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B0CD08A2-4FB6-45A4-A3CA-13D896F0FEC2}"/>
                </a:ext>
              </a:extLst>
            </p:cNvPr>
            <p:cNvGrpSpPr/>
            <p:nvPr/>
          </p:nvGrpSpPr>
          <p:grpSpPr>
            <a:xfrm>
              <a:off x="6771626" y="3594659"/>
              <a:ext cx="492443" cy="454188"/>
              <a:chOff x="3669207" y="3594660"/>
              <a:chExt cx="492443" cy="454188"/>
            </a:xfrm>
          </p:grpSpPr>
          <p:sp>
            <p:nvSpPr>
              <p:cNvPr id="35" name="Стрелка: вниз 34">
                <a:extLst>
                  <a:ext uri="{FF2B5EF4-FFF2-40B4-BE49-F238E27FC236}">
                    <a16:creationId xmlns:a16="http://schemas.microsoft.com/office/drawing/2014/main" id="{2A410F58-634A-4A6E-8DE8-B240B9EB24E1}"/>
                  </a:ext>
                </a:extLst>
              </p:cNvPr>
              <p:cNvSpPr/>
              <p:nvPr/>
            </p:nvSpPr>
            <p:spPr>
              <a:xfrm rot="16200000">
                <a:off x="3851811" y="3443489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75C3CA-D855-4D1A-B5FF-DBAE308A5742}"/>
                  </a:ext>
                </a:extLst>
              </p:cNvPr>
              <p:cNvSpPr txBox="1"/>
              <p:nvPr/>
            </p:nvSpPr>
            <p:spPr>
              <a:xfrm>
                <a:off x="3669207" y="3648738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:2</a:t>
                </a:r>
              </a:p>
            </p:txBody>
          </p:sp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635D61D3-AE88-49E9-BC73-840A971DAB48}"/>
                </a:ext>
              </a:extLst>
            </p:cNvPr>
            <p:cNvGrpSpPr/>
            <p:nvPr/>
          </p:nvGrpSpPr>
          <p:grpSpPr>
            <a:xfrm>
              <a:off x="7753069" y="3594659"/>
              <a:ext cx="492443" cy="454188"/>
              <a:chOff x="3669207" y="3594660"/>
              <a:chExt cx="492443" cy="454188"/>
            </a:xfrm>
          </p:grpSpPr>
          <p:sp>
            <p:nvSpPr>
              <p:cNvPr id="41" name="Стрелка: вниз 40">
                <a:extLst>
                  <a:ext uri="{FF2B5EF4-FFF2-40B4-BE49-F238E27FC236}">
                    <a16:creationId xmlns:a16="http://schemas.microsoft.com/office/drawing/2014/main" id="{AC033520-C6B3-47A1-A308-40786EA50360}"/>
                  </a:ext>
                </a:extLst>
              </p:cNvPr>
              <p:cNvSpPr/>
              <p:nvPr/>
            </p:nvSpPr>
            <p:spPr>
              <a:xfrm rot="16200000">
                <a:off x="3851811" y="3443489"/>
                <a:ext cx="108155" cy="4104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81617B-C0DA-4385-908D-81E17947E5CF}"/>
                  </a:ext>
                </a:extLst>
              </p:cNvPr>
              <p:cNvSpPr txBox="1"/>
              <p:nvPr/>
            </p:nvSpPr>
            <p:spPr>
              <a:xfrm>
                <a:off x="3669207" y="3648738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2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C60A5E-394E-4FB6-A8ED-1BC03AA072DC}"/>
              </a:ext>
            </a:extLst>
          </p:cNvPr>
          <p:cNvSpPr txBox="1"/>
          <p:nvPr/>
        </p:nvSpPr>
        <p:spPr>
          <a:xfrm>
            <a:off x="186812" y="583605"/>
            <a:ext cx="1186753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(Фролов 2025).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Исполнитель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Байтик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умеет выполнять две команды, которым присвоены номера:</a:t>
            </a:r>
          </a:p>
          <a:p>
            <a:pPr indent="1789113" defTabSz="179388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приписать слева от числа 1</a:t>
            </a:r>
          </a:p>
          <a:p>
            <a:pPr indent="1789113" defTabSz="541338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разделить на 3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Выполняя первую команду, исполнитель приписывает слева 1 к числу, выполняя вторую, уменьшает число в 3 раза. Исполнитель работает только с натуральными числами.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Составьте алгоритм, который преобразует </a:t>
            </a:r>
            <a:r>
              <a:rPr lang="ru-RU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число 8 в число 4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содержащий не более 5 команд.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ответе запишите только номера команд. Если таких алгоритмов более одного, запишите любой из них.</a:t>
            </a:r>
          </a:p>
        </p:txBody>
      </p:sp>
    </p:spTree>
    <p:extLst>
      <p:ext uri="{BB962C8B-B14F-4D97-AF65-F5344CB8AC3E}">
        <p14:creationId xmlns:p14="http://schemas.microsoft.com/office/powerpoint/2010/main" val="415639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921</Words>
  <Application>Microsoft Office PowerPoint</Application>
  <PresentationFormat>Широкоэкранный</PresentationFormat>
  <Paragraphs>132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14</cp:revision>
  <dcterms:created xsi:type="dcterms:W3CDTF">2025-10-07T11:40:29Z</dcterms:created>
  <dcterms:modified xsi:type="dcterms:W3CDTF">2025-10-07T12:57:42Z</dcterms:modified>
</cp:coreProperties>
</file>