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9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2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2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4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8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9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0809-6A73-45A1-A08A-A441A125A0B2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6419-8BA7-48AD-8674-7B9F55415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67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4.png"/><Relationship Id="rId5" Type="http://schemas.openxmlformats.org/officeDocument/2006/relationships/image" Target="../media/image77.png"/><Relationship Id="rId15" Type="http://schemas.openxmlformats.org/officeDocument/2006/relationships/image" Target="../media/image88.png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416425"/>
            <a:ext cx="8605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b="0" i="0" u="none" strike="noStrike" dirty="0" smtClean="0">
                <a:solidFill>
                  <a:srgbClr val="000000"/>
                </a:solidFill>
                <a:latin typeface="Courier New"/>
              </a:rPr>
              <a:t>Два поезда движутся навстречу друг другу со скоростями 72 и 54 км/ч. Пассажир, находящийся в первом поезде, замечает, что второй поезд проходит мимо него в течение 14 с. Какова длина второго поезда?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16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55417"/>
            <a:ext cx="9144000" cy="16093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427984" y="2067694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036496" y="2138743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37816" y="2355417"/>
            <a:ext cx="45986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60232" y="1995686"/>
                <a:ext cx="433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𝒍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95686"/>
                <a:ext cx="4331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15930" y="2463271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dirty="0" smtClean="0">
                          <a:latin typeface="Cambria Math"/>
                          <a:cs typeface="Courier New" pitchFamily="49" charset="0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930" y="2463271"/>
                <a:ext cx="49244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4000" y="321982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dirty="0" smtClean="0">
                          <a:latin typeface="Cambria Math"/>
                          <a:cs typeface="Courier New" pitchFamily="49" charset="0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00" y="3219822"/>
                <a:ext cx="49244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3291830"/>
                <a:ext cx="14611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отн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91830"/>
                <a:ext cx="146110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3855849"/>
                <a:ext cx="4998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ru-RU" sz="2000" b="0" i="1" smtClean="0">
                              <a:latin typeface="Cambria Math"/>
                            </a:rPr>
                            <m:t>отн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=20+15=35 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55849"/>
                <a:ext cx="4998484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118462" r="-8659" b="-18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4330719"/>
                <a:ext cx="24752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</a:rPr>
                        <m:t>=35∙14=490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м;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30719"/>
                <a:ext cx="247529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52120" y="4299942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Ответ: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490 м.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5486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Какая точка катящегося без проскальзывания колеса движется относительно Земли медленнее всего? Ответ поясните.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" y="267494"/>
            <a:ext cx="720000" cy="415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49" y="538188"/>
            <a:ext cx="2001694" cy="181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96" y="339502"/>
            <a:ext cx="1609584" cy="539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7169" y="1995686"/>
            <a:ext cx="1625727" cy="539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36296" y="1275606"/>
            <a:ext cx="1660985" cy="243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85302" y="637239"/>
                <a:ext cx="55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302" y="637239"/>
                <a:ext cx="55278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2" y="1805931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805931"/>
                <a:ext cx="55989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47018" y="1373650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018" y="1373650"/>
                <a:ext cx="42934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9737" r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9910" y="1320319"/>
            <a:ext cx="549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urier New" pitchFamily="49" charset="0"/>
                <a:cs typeface="Courier New" pitchFamily="49" charset="0"/>
              </a:rPr>
              <a:t>Ответ:</a:t>
            </a:r>
          </a:p>
          <a:p>
            <a:pPr defTabSz="180975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1)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	Медленнее всего относительно Земли движется нижняя точка этого колеса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427734"/>
            <a:ext cx="9066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0975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2)</a:t>
            </a:r>
            <a:r>
              <a:rPr lang="ru-RU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Скорость каждой точки обода колеса относительно оси вращения колеса будет равна скорости движения оси колеса относительно Земли. По закону сложения скоростей скорость какой-либо точки обода колеса относительно Земли будет равна сумме скорости точки обода относительно оси вращения и скорости оси колеса относительно Земли. Т.к. нижняя точка движется относительно оси колеса против его движения, то ее скорость относительно Земли равна 0.</a:t>
            </a:r>
          </a:p>
        </p:txBody>
      </p:sp>
    </p:spTree>
    <p:extLst>
      <p:ext uri="{BB962C8B-B14F-4D97-AF65-F5344CB8AC3E}">
        <p14:creationId xmlns:p14="http://schemas.microsoft.com/office/powerpoint/2010/main" val="2764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548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ОТНОСИТЕЛЬНАЯ СКОРОСТЬ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93000" y="1995686"/>
                <a:ext cx="2166619" cy="523220"/>
              </a:xfrm>
              <a:prstGeom prst="rect">
                <a:avLst/>
              </a:prstGeom>
              <a:solidFill>
                <a:srgbClr val="FFFF00"/>
              </a:solidFill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/>
                                </a:rPr>
                                <m:t>о</m:t>
                              </m:r>
                            </m:sub>
                          </m:sSub>
                        </m:e>
                      </m:acc>
                      <m:r>
                        <a:rPr lang="ru-RU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000" y="1995686"/>
                <a:ext cx="21666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35471" y="3253409"/>
                <a:ext cx="1768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471" y="3253409"/>
                <a:ext cx="176817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2200" y="3219822"/>
                <a:ext cx="190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219822"/>
                <a:ext cx="190904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9992" y="3622741"/>
                <a:ext cx="2535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i="1" smtClean="0">
                          <a:latin typeface="Cambria Math"/>
                        </a:rPr>
                        <m:t>2</m:t>
                      </m:r>
                      <m:r>
                        <a:rPr lang="ru-RU" b="0" i="1" smtClean="0">
                          <a:latin typeface="Cambria Math"/>
                        </a:rPr>
                        <m:t>0+</m:t>
                      </m:r>
                      <m:r>
                        <a:rPr lang="ru-RU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21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22741"/>
                <a:ext cx="253505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6393" r="-16346" b="-175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7384" y="4083918"/>
                <a:ext cx="1768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б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84" y="4083918"/>
                <a:ext cx="176817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4054" y="4073743"/>
                <a:ext cx="190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54" y="4073743"/>
                <a:ext cx="1909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52391" y="4466024"/>
                <a:ext cx="2535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i="1" smtClean="0">
                          <a:latin typeface="Cambria Math"/>
                        </a:rPr>
                        <m:t>2</m:t>
                      </m:r>
                      <m:r>
                        <a:rPr lang="ru-RU" b="0" i="1" smtClean="0">
                          <a:latin typeface="Cambria Math"/>
                        </a:rPr>
                        <m:t>0−</m:t>
                      </m:r>
                      <m:r>
                        <a:rPr lang="ru-RU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19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91" y="4466024"/>
                <a:ext cx="253505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18333" r="-16346" b="-18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8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1510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 defTabSz="180975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По реке плывёт плот, а по плоту идёт человек. Скорость человека относительно плота равна 1,5 м/с, а скорость плота относительно берега равна 1 м/с. Длина плота 30 м.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а)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равна скорость человека относительно берега при движении от А к В?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б)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равна скорость человека относительно берега при движении от В к А?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в)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равно время </a:t>
            </a:r>
            <a:r>
              <a:rPr lang="en-US" b="0" i="0" u="none" strike="noStrike" dirty="0" err="1" smtClean="0">
                <a:solidFill>
                  <a:srgbClr val="000000"/>
                </a:solidFill>
                <a:latin typeface="Courier New"/>
              </a:rPr>
              <a:t>t</a:t>
            </a:r>
            <a:r>
              <a:rPr lang="en-US" b="0" i="0" u="none" strike="noStrike" baseline="-25000" dirty="0" err="1" smtClean="0">
                <a:solidFill>
                  <a:srgbClr val="000000"/>
                </a:solidFill>
                <a:latin typeface="Courier New"/>
              </a:rPr>
              <a:t>AB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движения человека от А до В?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г)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равно время </a:t>
            </a:r>
            <a:r>
              <a:rPr lang="en-US" b="0" i="0" u="none" strike="noStrike" dirty="0" err="1" smtClean="0">
                <a:solidFill>
                  <a:srgbClr val="000000"/>
                </a:solidFill>
                <a:latin typeface="Courier New"/>
              </a:rPr>
              <a:t>t</a:t>
            </a:r>
            <a:r>
              <a:rPr lang="en-US" b="0" i="0" u="none" strike="noStrike" baseline="-25000" dirty="0" err="1" smtClean="0">
                <a:solidFill>
                  <a:srgbClr val="000000"/>
                </a:solidFill>
                <a:latin typeface="Courier New"/>
              </a:rPr>
              <a:t>BA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движения человека от В до А?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д)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На какое расстояние переместится плот относительно берега за то время, пока человек пройдёт от А к В?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е)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На какое расстояние переместится человек относительно берега за то время, пока пройдёт от А к В?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ж)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На какое расстояние переместится человек относительно берега за то время, пока пройдёт от В к 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3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8163" algn="just" defTabSz="180975"/>
            <a:r>
              <a:rPr lang="ru-RU" dirty="0">
                <a:solidFill>
                  <a:srgbClr val="000000"/>
                </a:solidFill>
                <a:latin typeface="Courier New"/>
              </a:rPr>
              <a:t>По реке плывёт плот, а по плоту идёт человек. Скорость человека относительно плота равна 1,5 м/с, а скорость плота относительно берега равна 1 м/с. Длина плота 30 м.</a:t>
            </a:r>
          </a:p>
          <a:p>
            <a:pPr lvl="0" algn="just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а)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Чему равна скорость человека относительно берега при движении от А к В?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71" y="1819275"/>
            <a:ext cx="5324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390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324225"/>
                <a:ext cx="4036746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=1,5+1=2,5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4225"/>
                <a:ext cx="4036746" cy="5647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754043" y="3075806"/>
            <a:ext cx="58422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8304" y="25717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8163" algn="just" defTabSz="180975"/>
            <a:r>
              <a:rPr lang="ru-RU" dirty="0">
                <a:solidFill>
                  <a:srgbClr val="000000"/>
                </a:solidFill>
                <a:latin typeface="Courier New"/>
              </a:rPr>
              <a:t>По реке плывёт плот, а по плоту идёт человек. Скорость человека относительно плота равна 1,5 м/с, а скорость плота относительно берега равна 1 м/с. Длина плота 30 м.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б)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равна скорость человека относительно берега при движении от В к 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71" y="1819275"/>
            <a:ext cx="5324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390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324225"/>
                <a:ext cx="4382995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=1,5+1=−0,5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4225"/>
                <a:ext cx="4382995" cy="5647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754043" y="3075806"/>
            <a:ext cx="58422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8304" y="25717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7548" y="3893681"/>
                <a:ext cx="1474378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0,5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8" y="3893681"/>
                <a:ext cx="1474378" cy="5647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5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8163" algn="just" defTabSz="180975"/>
            <a:r>
              <a:rPr lang="ru-RU" dirty="0">
                <a:solidFill>
                  <a:srgbClr val="000000"/>
                </a:solidFill>
                <a:latin typeface="Courier New"/>
              </a:rPr>
              <a:t>По реке плывёт плот, а по плоту идёт человек. Скорость человека относительно плота равна 1,5 м/с, а скорость плота относительно берега равна 1 м/с. Длина плота 30 м.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в)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равно время </a:t>
            </a:r>
            <a:r>
              <a:rPr lang="en-US" b="0" i="0" u="none" strike="noStrike" dirty="0" err="1" smtClean="0">
                <a:solidFill>
                  <a:srgbClr val="000000"/>
                </a:solidFill>
                <a:latin typeface="Courier New"/>
              </a:rPr>
              <a:t>t</a:t>
            </a:r>
            <a:r>
              <a:rPr lang="en-US" b="0" i="0" u="none" strike="noStrike" baseline="-25000" dirty="0" err="1" smtClean="0">
                <a:solidFill>
                  <a:srgbClr val="000000"/>
                </a:solidFill>
                <a:latin typeface="Courier New"/>
              </a:rPr>
              <a:t>AB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движения человека от А до В?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г)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Чему равно время </a:t>
            </a:r>
            <a:r>
              <a:rPr lang="en-US" b="0" i="0" u="none" strike="noStrike" dirty="0" err="1" smtClean="0">
                <a:solidFill>
                  <a:srgbClr val="000000"/>
                </a:solidFill>
                <a:latin typeface="Courier New"/>
              </a:rPr>
              <a:t>t</a:t>
            </a:r>
            <a:r>
              <a:rPr lang="en-US" b="0" i="0" u="none" strike="noStrike" baseline="-25000" dirty="0" err="1" smtClean="0">
                <a:solidFill>
                  <a:srgbClr val="000000"/>
                </a:solidFill>
                <a:latin typeface="Courier New"/>
              </a:rPr>
              <a:t>BA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движения человека от В до 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71" y="1819275"/>
            <a:ext cx="5324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39036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754043" y="3075806"/>
            <a:ext cx="58422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8304" y="25717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91" y="3507854"/>
                <a:ext cx="3153236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чп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1,5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=20 с.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1" y="3507854"/>
                <a:ext cx="3153236" cy="6635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6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8163" algn="just" defTabSz="180975"/>
            <a:r>
              <a:rPr lang="ru-RU" dirty="0">
                <a:solidFill>
                  <a:srgbClr val="000000"/>
                </a:solidFill>
                <a:latin typeface="Courier New"/>
              </a:rPr>
              <a:t>По реке плывёт плот, а по плоту идёт человек. Скорость человека относительно плота равна 1,5 м/с, а скорость плота относительно берега равна 1 м/с. Длина плота 30 м.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д)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На какое расстояние переместится плот относительно берега за то время, пока человек пройдёт от А к В?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е)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На какое расстояние переместится человек относительно берега за то время, пока пройдёт от А к В?</a:t>
            </a:r>
          </a:p>
          <a:p>
            <a:pPr algn="just" defTabSz="180975"/>
            <a:endParaRPr lang="ru-RU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73" y="2444929"/>
            <a:ext cx="5324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39036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835023" y="3651870"/>
            <a:ext cx="58422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8304" y="3075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3980552"/>
                <a:ext cx="3252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пб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пб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=1∙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80552"/>
                <a:ext cx="325230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822" y="4349884"/>
                <a:ext cx="3415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2,5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22" y="4349884"/>
                <a:ext cx="341580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8163" algn="just" defTabSz="180975"/>
            <a:r>
              <a:rPr lang="ru-RU" dirty="0">
                <a:solidFill>
                  <a:srgbClr val="000000"/>
                </a:solidFill>
                <a:latin typeface="Courier New"/>
              </a:rPr>
              <a:t>По реке плывёт плот, а по плоту идёт человек. Скорость человека относительно плота равна 1,5 м/с, а скорость плота относительно берега равна 1 м/с. Длина плота 30 м.</a:t>
            </a:r>
          </a:p>
          <a:p>
            <a:pPr algn="just" defTabSz="180975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ж)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	На какое расстояние переместится человек относительно берега за то время, пока пройдёт от В к А?</a:t>
            </a:r>
          </a:p>
          <a:p>
            <a:pPr algn="just" defTabSz="180975"/>
            <a:endParaRPr lang="ru-RU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9" y="1802080"/>
            <a:ext cx="5324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39036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780269" y="3009021"/>
            <a:ext cx="58422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58353" y="255455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363838"/>
                <a:ext cx="3415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чб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0,5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63838"/>
                <a:ext cx="341580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4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151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Катер, переправляясь через реку, движется перпендикулярно течению реки со скоростью 4 м/с в системе отсчета, связанной с водой. Найдите скорость катера относительно Земли и ее направление. Какой путь он пройдет при переправе, если ширина реки 800 м, а скорость течения 1 м/с?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502"/>
            <a:ext cx="720000" cy="4224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4241" y="1888838"/>
            <a:ext cx="3384376" cy="2104488"/>
            <a:chOff x="395536" y="1888838"/>
            <a:chExt cx="3384376" cy="210448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1995686"/>
              <a:ext cx="3384376" cy="18722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5536" y="1888838"/>
              <a:ext cx="3384376" cy="2508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5536" y="3742462"/>
              <a:ext cx="3384376" cy="2508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1228" y="3037955"/>
            <a:ext cx="795272" cy="613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3344825"/>
            <a:ext cx="1296144" cy="123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4218" y="2739092"/>
            <a:ext cx="1122958" cy="21221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35697" y="2355726"/>
            <a:ext cx="129614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9" idx="3"/>
          </p:cNvCxnSpPr>
          <p:nvPr/>
        </p:nvCxnSpPr>
        <p:spPr>
          <a:xfrm>
            <a:off x="3131841" y="2355726"/>
            <a:ext cx="0" cy="105095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4561">
            <a:off x="1685324" y="2516495"/>
            <a:ext cx="1632135" cy="701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8013" y="2271894"/>
                <a:ext cx="536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13" y="2271894"/>
                <a:ext cx="53687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10986" y="3344826"/>
                <a:ext cx="530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86" y="3344826"/>
                <a:ext cx="53046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71115" y="2139702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15" y="2139702"/>
                <a:ext cx="42934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9737" r="-3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5258" y="2713164"/>
            <a:ext cx="1674769" cy="4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292080" y="1888838"/>
                <a:ext cx="2822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к отн з</m:t>
                              </m:r>
                            </m:sub>
                          </m:sSub>
                        </m:e>
                      </m:acc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88838"/>
                <a:ext cx="282237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8236" y="2354518"/>
                <a:ext cx="5150064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ru-RU" sz="2400" b="0" i="1" baseline="-25000" smtClean="0">
                                <a:latin typeface="Cambria Math"/>
                              </a:rPr>
                              <m:t>К</m:t>
                            </m:r>
                          </m:e>
                          <m:sub/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ru-RU" sz="24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ru-RU" sz="2400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ru-RU" sz="2400" b="0" i="1" baseline="-25000" smtClean="0">
                                <a:latin typeface="Cambria Math"/>
                              </a:rPr>
                              <m:t>Т</m:t>
                            </m:r>
                          </m:e>
                          <m:sub/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ru-RU" sz="24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bSup>
                      </m:e>
                    </m:rad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dirty="0" smtClean="0">
                            <a:latin typeface="Cambria Math"/>
                          </a:rPr>
                          <m:t>16+1</m:t>
                        </m:r>
                      </m:e>
                    </m:rad>
                    <m:r>
                      <a:rPr lang="ru-RU" sz="2400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4,1 м/с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36" y="2354518"/>
                <a:ext cx="5150064" cy="53957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02405" y="3022598"/>
                <a:ext cx="2670796" cy="84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∝=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=4.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405" y="3022598"/>
                <a:ext cx="2670796" cy="84529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996002" y="3099198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02" y="3099198"/>
                <a:ext cx="39946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4304" y="3993326"/>
                <a:ext cx="4037452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𝑙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04" y="3993326"/>
                <a:ext cx="4037452" cy="85401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23501" y="3993326"/>
                <a:ext cx="5006627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=4,1∙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800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1∙4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=820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01" y="3993326"/>
                <a:ext cx="5006627" cy="8540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26844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МЕХАНИЧЕСКОЕ ДВИЖЕНИЕ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solidFill>
                  <a:srgbClr val="000000"/>
                </a:solidFill>
                <a:latin typeface="Courier New"/>
              </a:rPr>
              <a:t>На рисунке приведены графики зависимости координат от времени для двух тел в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системе отсчета, связанной с Землей. Напишите уравнения для координат I и II тел в системе отсчета, связанной с Землей, и уравнение координаты первого тела в системе отсчета, связанной со вторым телом, и постройте соответствующий график.</a:t>
            </a:r>
          </a:p>
          <a:p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101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517"/>
            <a:ext cx="43624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518"/>
            <a:ext cx="43624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016" y="555526"/>
                <a:ext cx="4572000" cy="21249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538163" algn="just"/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Из рисунка видно, что </a:t>
                </a:r>
                <a:r>
                  <a:rPr lang="en-US" b="1" dirty="0" smtClean="0">
                    <a:solidFill>
                      <a:srgbClr val="000000"/>
                    </a:solidFill>
                    <a:latin typeface="Courier New"/>
                  </a:rPr>
                  <a:t>X</a:t>
                </a:r>
                <a:r>
                  <a:rPr lang="ru-RU" b="1" baseline="-25000" dirty="0" smtClean="0">
                    <a:solidFill>
                      <a:srgbClr val="000000"/>
                    </a:solidFill>
                    <a:latin typeface="Courier New"/>
                  </a:rPr>
                  <a:t>01</a:t>
                </a:r>
                <a:r>
                  <a:rPr lang="ru-RU" b="1" dirty="0" smtClean="0">
                    <a:solidFill>
                      <a:srgbClr val="000000"/>
                    </a:solidFill>
                    <a:latin typeface="Courier New"/>
                  </a:rPr>
                  <a:t> = 400 м</a:t>
                </a:r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, </a:t>
                </a:r>
                <a:r>
                  <a:rPr lang="en-US" b="1" dirty="0" smtClean="0">
                    <a:solidFill>
                      <a:srgbClr val="000000"/>
                    </a:solidFill>
                    <a:latin typeface="Courier New"/>
                  </a:rPr>
                  <a:t>X</a:t>
                </a:r>
                <a:r>
                  <a:rPr lang="ru-RU" b="1" baseline="-25000" dirty="0" smtClean="0">
                    <a:solidFill>
                      <a:srgbClr val="000000"/>
                    </a:solidFill>
                    <a:latin typeface="Courier New"/>
                  </a:rPr>
                  <a:t>02</a:t>
                </a:r>
                <a:r>
                  <a:rPr lang="ru-RU" b="1" dirty="0" smtClean="0">
                    <a:solidFill>
                      <a:srgbClr val="000000"/>
                    </a:solidFill>
                    <a:latin typeface="Courier New"/>
                  </a:rPr>
                  <a:t> = 0</a:t>
                </a:r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. Для того, чтобы найти скоро</a:t>
                </a:r>
                <a:r>
                  <a:rPr lang="en-US" dirty="0" smtClean="0">
                    <a:solidFill>
                      <a:srgbClr val="000000"/>
                    </a:solidFill>
                    <a:latin typeface="Courier New"/>
                  </a:rPr>
                  <a:t>c</a:t>
                </a:r>
                <a:r>
                  <a:rPr lang="ru-RU" dirty="0" err="1">
                    <a:solidFill>
                      <a:srgbClr val="000000"/>
                    </a:solidFill>
                    <a:latin typeface="Courier New"/>
                  </a:rPr>
                  <a:t>ти</a:t>
                </a:r>
                <a:r>
                  <a:rPr lang="ru-RU" dirty="0">
                    <a:solidFill>
                      <a:srgbClr val="000000"/>
                    </a:solid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Courier New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и</a:t>
                </a:r>
                <a:r>
                  <a:rPr lang="en-US" dirty="0" smtClean="0">
                    <a:solidFill>
                      <a:srgbClr val="000000"/>
                    </a:solid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, </a:t>
                </a:r>
                <a:r>
                  <a:rPr lang="ru-RU" dirty="0">
                    <a:solidFill>
                      <a:srgbClr val="000000"/>
                    </a:solidFill>
                    <a:latin typeface="Courier New"/>
                  </a:rPr>
                  <a:t>надо найти координаты тел через некоторое время после начала движения и воспользоваться </a:t>
                </a:r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уравнением:</a:t>
                </a:r>
                <a:r>
                  <a:rPr lang="en-US" dirty="0" smtClean="0">
                    <a:solidFill>
                      <a:srgbClr val="000000"/>
                    </a:solid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000000"/>
                  </a:solidFill>
                  <a:latin typeface="Courier New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555526"/>
                <a:ext cx="4572000" cy="2124941"/>
              </a:xfrm>
              <a:prstGeom prst="rect">
                <a:avLst/>
              </a:prstGeom>
              <a:blipFill rotWithShape="1">
                <a:blip r:embed="rId3"/>
                <a:stretch>
                  <a:fillRect l="-1200" t="-1433" r="-1067" b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0894" y="2734935"/>
                <a:ext cx="4118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=60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=1000 </m:t>
                      </m:r>
                      <m:r>
                        <a:rPr lang="ru-RU" b="0" i="1" smtClean="0">
                          <a:latin typeface="Cambria Math"/>
                        </a:rPr>
                        <m:t>м</m:t>
                      </m:r>
                      <m:r>
                        <a:rPr lang="en-US" b="0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=1200 </m:t>
                      </m:r>
                      <m:r>
                        <a:rPr lang="ru-RU" b="0" i="1" smtClean="0">
                          <a:latin typeface="Cambria Math"/>
                        </a:rPr>
                        <m:t>м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4" y="2734935"/>
                <a:ext cx="411824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43608" y="3104267"/>
                <a:ext cx="2929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)/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=10 м/с;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04267"/>
                <a:ext cx="29299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3608" y="3524808"/>
                <a:ext cx="2929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)/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=20 м/с;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24808"/>
                <a:ext cx="292990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44014" y="3867894"/>
            <a:ext cx="889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ourier New"/>
              </a:rPr>
              <a:t>Уравнения I и II тела в системе координат, связанной с Землей, будут иметь следующий вид: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55776" y="4443958"/>
                <a:ext cx="3719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400+10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 м</m:t>
                      </m:r>
                      <m:r>
                        <a:rPr lang="en-US" b="0" i="1" smtClean="0">
                          <a:latin typeface="Cambria Math"/>
                        </a:rPr>
                        <m:t>;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 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443958"/>
                <a:ext cx="371986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472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267494"/>
                <a:ext cx="655272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 algn="just"/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Из </a:t>
                </a:r>
                <a:r>
                  <a:rPr lang="ru-RU" dirty="0" err="1" smtClean="0">
                    <a:solidFill>
                      <a:srgbClr val="000000"/>
                    </a:solidFill>
                    <a:latin typeface="Courier New"/>
                  </a:rPr>
                  <a:t>рисука</a:t>
                </a:r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 и </a:t>
                </a:r>
                <a:r>
                  <a:rPr lang="ru-RU" dirty="0">
                    <a:solidFill>
                      <a:srgbClr val="000000"/>
                    </a:solidFill>
                    <a:latin typeface="Courier New"/>
                  </a:rPr>
                  <a:t>результатов подсчета видно, что оба тела движутся в одном направлении </a:t>
                </a:r>
                <a:r>
                  <a:rPr lang="en-US" dirty="0">
                    <a:solidFill>
                      <a:srgbClr val="000000"/>
                    </a:solidFill>
                    <a:latin typeface="Courier New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ourier New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Courier New"/>
                  </a:rPr>
                  <a:t>). Из теоремы сложения скоростей мы ранее получили, что если два тела движутся в одном направлении, то их относительная скорость равна разности их скоростей относительно Земли: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7494"/>
                <a:ext cx="6552728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837" t="-1502" r="-744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3516"/>
            <a:ext cx="2181225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71800" y="1923678"/>
                <a:ext cx="3439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ru-RU" b="0" i="1" smtClean="0">
                          <a:latin typeface="Cambria Math"/>
                        </a:rPr>
                        <m:t>м/с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923678"/>
                <a:ext cx="343921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79512" y="2283718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ourier New"/>
              </a:rPr>
              <a:t>Расстояние между телами в начальный момент 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времени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400 м, поэтому и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X</a:t>
            </a:r>
            <a:r>
              <a:rPr lang="ru-RU" b="1" baseline="-25000" dirty="0" smtClean="0">
                <a:solidFill>
                  <a:srgbClr val="000000"/>
                </a:solidFill>
                <a:latin typeface="Courier New"/>
              </a:rPr>
              <a:t>0</a:t>
            </a:r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= 400 м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.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Следовательно, уравнение движения I тела в системе отсчета, связанной со II телом, запишется: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Courier New"/>
              </a:rPr>
              <a:t>Знак «—» перед скоростью соответствует тому, что тела сближаются, то есть координата первого тела уменьшается при выборе 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второго тела за тело отсчета.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pPr indent="450850"/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35696" y="3354546"/>
                <a:ext cx="2454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400−10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м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54546"/>
                <a:ext cx="24549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766540"/>
            <a:ext cx="2527482" cy="170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0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3518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solidFill>
                  <a:srgbClr val="000000"/>
                </a:solidFill>
                <a:latin typeface="Courier New"/>
              </a:rPr>
              <a:t>На рисунке изображены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лодка и бревно, движущиеся по реке со скоростями 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3 м/с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и 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0,5 м/с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соответственно. Лодка держит курс под углом 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30°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 к течению реки. Запишите уравнения координат для движущейся лодки в системе, связанной: 1) с 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де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ревом на берегу; 2) с плывущим бревном.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41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315" y="3068841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8163" algn="just"/>
            <a:r>
              <a:rPr lang="ru-RU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Рассмотрите случаи, когда лодка движется по течению и против течения. Время отсчитывается от момента, соответствующему чертежу. Сила тяги мотора против течения больше, чем по течению, что обеспечивает лодке одинаковую скорость относительно Земли по течению и против течения.</a:t>
            </a:r>
            <a:endParaRPr lang="ru-RU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77937"/>
            <a:ext cx="3600400" cy="199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46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1510"/>
            <a:ext cx="5297991" cy="316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9512" y="411510"/>
                <a:ext cx="1883785" cy="1591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6">
                        <a:lumMod val="50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Дано: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б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cs typeface="Courier New" pitchFamily="49" charset="0"/>
                        </a:rPr>
                        <m:t>=0,5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urier New" pitchFamily="49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urier New" pitchFamily="49" charset="0"/>
                        </a:rPr>
                        <m:t>=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cs typeface="Courier New" pitchFamily="49" charset="0"/>
                        </a:rPr>
                        <m:t>3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ourier New" pitchFamily="49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ourier New" pitchFamily="49" charset="0"/>
                        </a:rPr>
                        <m:t>𝛼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ourier New" pitchFamily="49" charset="0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ourier New" pitchFamily="49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ourier New" pitchFamily="49" charset="0"/>
                            </a:rPr>
                            <m:t>30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ourier New" pitchFamily="49" charset="0"/>
                            </a:rPr>
                            <m:t>о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accent6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1510"/>
                <a:ext cx="1883785" cy="1591205"/>
              </a:xfrm>
              <a:prstGeom prst="rect">
                <a:avLst/>
              </a:prstGeom>
              <a:blipFill rotWithShape="1">
                <a:blip r:embed="rId3"/>
                <a:stretch>
                  <a:fillRect l="-2589" t="-1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92080" y="41151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Решение: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63297" y="411510"/>
            <a:ext cx="0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03293" y="2002715"/>
            <a:ext cx="19644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3293" y="2104465"/>
                <a:ext cx="1761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−? 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3" y="2104465"/>
                <a:ext cx="176189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60040"/>
            <a:ext cx="7813569" cy="8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97" y="4420212"/>
            <a:ext cx="4630308" cy="3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21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950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>
                <a:solidFill>
                  <a:srgbClr val="000000"/>
                </a:solidFill>
                <a:latin typeface="Courier New"/>
              </a:rPr>
              <a:t>Движение лодки относительно бревна можно рассматривать с помощью теоремы сложения скоростей. В таком случае с Землей связана неподвижная система координат, а с бревном — подвижная. Поэтому можно 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записать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: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502"/>
            <a:ext cx="349047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5686"/>
            <a:ext cx="1929184" cy="98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67560"/>
            <a:ext cx="5166146" cy="4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26" y="3402160"/>
            <a:ext cx="5085617" cy="3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7750"/>
            <a:ext cx="8424936" cy="47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2238"/>
            <a:ext cx="3024336" cy="43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87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548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ОТНОСИТЕЛЬНАЯ СКОРОСТЬ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5476" y="1275606"/>
                <a:ext cx="2802242" cy="523220"/>
              </a:xfrm>
              <a:prstGeom prst="rect">
                <a:avLst/>
              </a:prstGeom>
              <a:solidFill>
                <a:srgbClr val="FFFF00"/>
              </a:solidFill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/>
                                </a:rPr>
                                <m:t>1отн2</m:t>
                              </m:r>
                            </m:sub>
                          </m:sSub>
                        </m:e>
                      </m:acc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76" y="1275606"/>
                <a:ext cx="280224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52120" y="2715766"/>
                <a:ext cx="2149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1отн2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715766"/>
                <a:ext cx="214924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52120" y="3075806"/>
                <a:ext cx="2290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1отн2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75806"/>
                <a:ext cx="229011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9301" y="3435846"/>
                <a:ext cx="318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1отн2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0−</m:t>
                      </m:r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0=10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301" y="3435846"/>
                <a:ext cx="318510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8333" r="-12835" b="-18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600" y="3867894"/>
                <a:ext cx="2149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б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2отн1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67894"/>
                <a:ext cx="214924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3520" y="3867894"/>
                <a:ext cx="2290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2отн1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20" y="3867894"/>
                <a:ext cx="229011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1951" y="3867894"/>
                <a:ext cx="336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2отн1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0−</m:t>
                      </m:r>
                      <m:r>
                        <a:rPr lang="ru-RU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0=</m:t>
                      </m:r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10 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51" y="3867894"/>
                <a:ext cx="336354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16393" r="-12160" b="-175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6200"/>
            <a:ext cx="8280000" cy="5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548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ОТНОСИТЕЛЬНАЯ СКОРОСТЬ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518"/>
            <a:ext cx="6967360" cy="4350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904" y="1284930"/>
                <a:ext cx="1225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284930"/>
                <a:ext cx="122514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7904" y="2199989"/>
                <a:ext cx="1225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99989"/>
                <a:ext cx="122514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3219822"/>
                <a:ext cx="1225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19822"/>
                <a:ext cx="122514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26995" y="4083918"/>
                <a:ext cx="1225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5" y="4083918"/>
                <a:ext cx="122514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84930"/>
            <a:ext cx="1079104" cy="53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4248" y="1284930"/>
            <a:ext cx="1079104" cy="539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8903" y="2171590"/>
            <a:ext cx="1079104" cy="539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1590"/>
            <a:ext cx="1079104" cy="5395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03" y="3180878"/>
            <a:ext cx="1079104" cy="539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6096" y="3180878"/>
            <a:ext cx="1079104" cy="539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92080" y="4083918"/>
            <a:ext cx="1079104" cy="5395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83918"/>
            <a:ext cx="1079104" cy="5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4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8351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b="0" i="0" u="none" strike="noStrike" dirty="0" smtClean="0">
                <a:solidFill>
                  <a:srgbClr val="000000"/>
                </a:solidFill>
                <a:latin typeface="Courier New"/>
              </a:rPr>
              <a:t>Скорость штормового ветра равна 30 м/с, а скорость автомобиля достигает 150 км/ч. Может ли автомобиль двигаться так, чтобы быть </a:t>
            </a:r>
            <a:r>
              <a:rPr lang="ru-RU" sz="2400" b="1" i="0" u="none" strike="noStrike" dirty="0" smtClean="0">
                <a:solidFill>
                  <a:srgbClr val="FF0000"/>
                </a:solidFill>
                <a:latin typeface="Courier New"/>
              </a:rPr>
              <a:t>в покое относительно воздуха</a:t>
            </a:r>
            <a:r>
              <a:rPr lang="ru-RU" sz="2400" b="0" i="0" u="none" strike="noStrike" dirty="0" smtClean="0">
                <a:solidFill>
                  <a:srgbClr val="8E8F10"/>
                </a:solidFill>
                <a:latin typeface="Courier New"/>
              </a:rPr>
              <a:t>?</a:t>
            </a:r>
            <a:endParaRPr lang="ru-RU" sz="2400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20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2283718"/>
                <a:ext cx="7345793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а </m:t>
                            </m:r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отн</m:t>
                            </m:r>
                            <m:r>
                              <a:rPr lang="ru-R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в</m:t>
                            </m:r>
                          </m:sub>
                        </m:sSub>
                      </m:e>
                    </m:acc>
                    <m:r>
                      <a:rPr lang="ru-RU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а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в</m:t>
                            </m:r>
                          </m:sub>
                        </m:sSub>
                      </m:e>
                    </m:acc>
                    <m:r>
                      <a:rPr lang="ru-R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а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в</m:t>
                            </m:r>
                          </m:sub>
                        </m:sSub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а</m:t>
                        </m:r>
                      </m:sub>
                    </m:sSub>
                    <m:r>
                      <a:rPr lang="ru-R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а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ea typeface="Cambria Math"/>
                      </a:rPr>
                      <m:t>⇈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в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83718"/>
                <a:ext cx="7345793" cy="5088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206" y="2931790"/>
                <a:ext cx="6530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=30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с=30</m:t>
                          </m:r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∙3,6=108</m:t>
                          </m:r>
                          <m:f>
                            <m:fPr>
                              <m:type m:val="lin"/>
                              <m:ctrlPr>
                                <a:rPr lang="ru-RU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км</m:t>
                              </m:r>
                            </m:num>
                            <m:den>
                              <m:r>
                                <a:rPr lang="ru-RU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ч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&lt;150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км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ч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2931790"/>
                <a:ext cx="6530313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25000" r="-9991" b="-190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52120" y="4299942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Ответ: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Да, может.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510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В море плывёт авианосец длиной 300 м со скоростью 10 м/с. Вдоль авианосца начинает двигаться в том же направлении катер со скоростью 20 м/с.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30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484" y="215426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а)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С какой скоростью катер движется относительно авианосца?</a:t>
            </a:r>
          </a:p>
          <a:p>
            <a:pPr lvl="0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б)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За какое время катер обогнал авианосец?</a:t>
            </a:r>
          </a:p>
          <a:p>
            <a:pPr lvl="0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в)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Какова скорость катера относительно авианосца, когда катер движется в обратном направлении?</a:t>
            </a:r>
          </a:p>
          <a:p>
            <a:pPr lvl="0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г)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Сколько времени катер находится рядом с авианосцем, двигаясь в обратном направлении?</a:t>
            </a:r>
          </a:p>
          <a:p>
            <a:pPr lvl="0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д)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Сколько времени катер будет двигаться от кормы доноса авианосца и обратно? 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е)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На какое расстояние переместился авианосец, пока катер плыл туда и обратно?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93" y="206127"/>
            <a:ext cx="3143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51" flipH="1">
            <a:off x="5734195" y="1509219"/>
            <a:ext cx="556024" cy="460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99685"/>
            <a:ext cx="1079104" cy="539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30" y="1686948"/>
            <a:ext cx="493395" cy="24669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796136" y="2139702"/>
            <a:ext cx="32393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4413" y="173923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79613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31641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554567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𝒍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𝟑𝟎𝟎</m:t>
                      </m:r>
                      <m:r>
                        <a:rPr lang="ru-RU" sz="2000" b="1" i="1" dirty="0" smtClean="0">
                          <a:latin typeface="Cambria Math"/>
                          <a:cs typeface="Courier New" pitchFamily="49" charset="0"/>
                        </a:rPr>
                        <m:t>м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33339" y="178264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39" y="1782646"/>
                <a:ext cx="4676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5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510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В море плывёт авианосец длиной 300 м со скоростью 10 м/с. Вдоль авианосца начинает двигаться в том же направлении катер со скоростью 20 м/с.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30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484" y="215426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975"/>
            <a:r>
              <a:rPr lang="ru-RU" b="1" dirty="0">
                <a:solidFill>
                  <a:srgbClr val="000000"/>
                </a:solidFill>
                <a:latin typeface="Courier New"/>
              </a:rPr>
              <a:t>а)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	С какой скоростью катер движется относительно авианосца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?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93" y="206127"/>
            <a:ext cx="3143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51" flipH="1">
            <a:off x="5734195" y="1509219"/>
            <a:ext cx="556024" cy="460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99685"/>
            <a:ext cx="1079104" cy="539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30" y="1686948"/>
            <a:ext cx="493395" cy="24669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796136" y="2139702"/>
            <a:ext cx="32393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4413" y="173923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79613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31641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554567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𝒍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𝟑𝟎𝟎</m:t>
                      </m:r>
                      <m:r>
                        <a:rPr lang="ru-RU" sz="2000" b="1" i="1" dirty="0" smtClean="0">
                          <a:latin typeface="Cambria Math"/>
                          <a:cs typeface="Courier New" pitchFamily="49" charset="0"/>
                        </a:rPr>
                        <m:t>м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33339" y="178264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39" y="1782646"/>
                <a:ext cx="4676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8145" y="2525457"/>
                <a:ext cx="4224170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к отн а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а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=20−10=10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5" y="2525457"/>
                <a:ext cx="4224170" cy="5647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22483" y="3090227"/>
            <a:ext cx="647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975"/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б)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	За какое время катер обогнал авианосец?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496" y="3579862"/>
                <a:ext cx="2876749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 отн а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=30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96" y="3579862"/>
                <a:ext cx="2876749" cy="665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22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510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В море плывёт авианосец длиной 300 м со скоростью 10 м/с. Вдоль авианосца начинает двигаться в том же направлении катер со скоростью 20 м/с.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301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93" y="206127"/>
            <a:ext cx="3143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382">
            <a:off x="7318310" y="1580278"/>
            <a:ext cx="514413" cy="460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99685"/>
            <a:ext cx="1079104" cy="539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090" y="1689361"/>
            <a:ext cx="514718" cy="24669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796136" y="2139702"/>
            <a:ext cx="32393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4413" y="173923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79613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31641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554567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𝒍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𝟑𝟎𝟎</m:t>
                      </m:r>
                      <m:r>
                        <a:rPr lang="ru-RU" sz="2000" b="1" i="1" dirty="0" smtClean="0">
                          <a:latin typeface="Cambria Math"/>
                          <a:cs typeface="Courier New" pitchFamily="49" charset="0"/>
                        </a:rPr>
                        <m:t>м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6789494" y="1776620"/>
                <a:ext cx="553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89494" y="1776620"/>
                <a:ext cx="55322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07504" y="2355726"/>
            <a:ext cx="8927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975"/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в)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	Какова скорость катера относительно авианосца, когда катер движется в обратном направлении?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7352" y="2931790"/>
                <a:ext cx="6014916" cy="7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 отн а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а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ru-RU" sz="2400" b="0" i="1" smtClean="0">
                          <a:latin typeface="Cambria Math"/>
                        </a:rPr>
                        <m:t>20−10=</m:t>
                      </m:r>
                      <m:r>
                        <a:rPr lang="en-US" sz="2400" b="0" i="1" smtClean="0">
                          <a:latin typeface="Cambria Math"/>
                        </a:rPr>
                        <m:t>−3</m:t>
                      </m:r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2" y="2931790"/>
                <a:ext cx="6014916" cy="7223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07503" y="3554483"/>
            <a:ext cx="894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975"/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г)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	Сколько времени катер находится рядом с авианосцем, двигаясь в обратном направлении?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2136" y="4152809"/>
                <a:ext cx="2876749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 отн а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6" y="4152809"/>
                <a:ext cx="2876749" cy="665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25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510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В море плывёт авианосец длиной 300 м со скоростью 10 м/с. Вдоль авианосца начинает двигаться в том же направлении катер со скоростью 20 м/с.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9502"/>
            <a:ext cx="720000" cy="4301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93" y="206127"/>
            <a:ext cx="3143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382">
            <a:off x="7440799" y="1427434"/>
            <a:ext cx="699883" cy="625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84" y="1153889"/>
            <a:ext cx="1079104" cy="539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339" y="1693441"/>
            <a:ext cx="514718" cy="24669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796136" y="2139702"/>
            <a:ext cx="32393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4413" y="173923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79613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316416" y="48351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554567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𝒍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/>
                          <a:cs typeface="Courier New" pitchFamily="49" charset="0"/>
                        </a:rPr>
                        <m:t>𝟑𝟎𝟎</m:t>
                      </m:r>
                      <m:r>
                        <a:rPr lang="ru-RU" sz="2000" b="1" i="1" dirty="0" smtClean="0">
                          <a:latin typeface="Cambria Math"/>
                          <a:cs typeface="Courier New" pitchFamily="49" charset="0"/>
                        </a:rPr>
                        <m:t>м</m:t>
                      </m:r>
                    </m:oMath>
                  </m:oMathPara>
                </a14:m>
                <a:endParaRPr lang="ru-RU" sz="20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31" y="222900"/>
                <a:ext cx="140275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34" y="1015019"/>
                <a:ext cx="44037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7022290" y="1812709"/>
                <a:ext cx="553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2290" y="1812709"/>
                <a:ext cx="55322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51" flipH="1">
            <a:off x="5483966" y="1487227"/>
            <a:ext cx="556024" cy="460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3110" y="1760654"/>
                <a:ext cx="449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10" y="1760654"/>
                <a:ext cx="44999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37305"/>
            <a:ext cx="596507" cy="2466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355726"/>
            <a:ext cx="8927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975"/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д)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	Сколько времени катер будет двигаться от кормы доноса авианосца и обратно?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3075806"/>
                <a:ext cx="2417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=30+10=40 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75806"/>
                <a:ext cx="241745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17712" y="3579862"/>
            <a:ext cx="891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975"/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е) 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На какое расстояние переместился авианосец, пока катер плыл туда и обратно?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4227813"/>
                <a:ext cx="3333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=10∙40=400м.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7813"/>
                <a:ext cx="333302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6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1937</Words>
  <Application>Microsoft Office PowerPoint</Application>
  <PresentationFormat>Экран (16:9)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44</cp:revision>
  <dcterms:created xsi:type="dcterms:W3CDTF">2025-12-11T06:27:33Z</dcterms:created>
  <dcterms:modified xsi:type="dcterms:W3CDTF">2025-12-16T06:57:38Z</dcterms:modified>
</cp:coreProperties>
</file>