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7" r:id="rId9"/>
    <p:sldId id="266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92E7-FDAB-4A4B-8DCF-450F48CFB162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23E2-65EF-482F-9377-1362B3A1B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9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9A21-6F34-4112-A892-4A7AEECD5CFF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2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A09-9FD3-4AD4-AB03-15BAB603CD7F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7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B0BC-A618-4412-8160-AE0C42EF69A6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026-103A-4CF2-9484-A6C0144B2FCC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5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A78-D92F-4720-93DC-E17AA4209984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9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9EE0-29A3-4C14-A2C9-9A287540CEBE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4F7-DB71-4D51-9CF4-FB436669B0A2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0BB8-6755-4D5D-ADBE-A2D12DA41990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657-7D78-4781-8E5A-E3F7DE9920CD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9D12-6FF7-40EB-BF5F-E97CF70B7963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2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89F1-9661-4CD8-9960-035903DB1754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670D-C455-4C0B-8ACD-0DF51CCF96F4}" type="datetime1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26" Type="http://schemas.openxmlformats.org/officeDocument/2006/relationships/image" Target="NULL"/><Relationship Id="rId3" Type="http://schemas.openxmlformats.org/officeDocument/2006/relationships/image" Target="../media/image6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5.png"/><Relationship Id="rId20" Type="http://schemas.openxmlformats.org/officeDocument/2006/relationships/image" Target="../media/image10.png"/><Relationship Id="rId29" Type="http://schemas.openxmlformats.org/officeDocument/2006/relationships/image" Target="NULL"/><Relationship Id="rId1" Type="http://schemas.openxmlformats.org/officeDocument/2006/relationships/slideLayout" Target="../slideLayouts/slideLayout7.xml"/><Relationship Id="rId24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../media/image9.png"/><Relationship Id="rId31" Type="http://schemas.openxmlformats.org/officeDocument/2006/relationships/image" Target="NULL"/><Relationship Id="rId4" Type="http://schemas.openxmlformats.org/officeDocument/2006/relationships/image" Target="../media/image7.png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3" Type="http://schemas.openxmlformats.org/officeDocument/2006/relationships/image" Target="NULL"/><Relationship Id="rId21" Type="http://schemas.openxmlformats.org/officeDocument/2006/relationships/image" Target="../media/image12.png"/><Relationship Id="rId7" Type="http://schemas.openxmlformats.org/officeDocument/2006/relationships/image" Target="../media/image7.png"/><Relationship Id="rId17" Type="http://schemas.openxmlformats.org/officeDocument/2006/relationships/image" Target="NULL"/><Relationship Id="rId2" Type="http://schemas.openxmlformats.org/officeDocument/2006/relationships/image" Target="NUL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24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19" Type="http://schemas.openxmlformats.org/officeDocument/2006/relationships/image" Target="../media/image9.png"/><Relationship Id="rId4" Type="http://schemas.openxmlformats.org/officeDocument/2006/relationships/image" Target="NULL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NULL"/><Relationship Id="rId7" Type="http://schemas.openxmlformats.org/officeDocument/2006/relationships/image" Target="../media/image14.png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18.png"/><Relationship Id="rId10" Type="http://schemas.openxmlformats.org/officeDocument/2006/relationships/image" Target="NULL"/><Relationship Id="rId19" Type="http://schemas.openxmlformats.org/officeDocument/2006/relationships/image" Target="../media/image2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" y="1564445"/>
                <a:ext cx="12192000" cy="4312183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105878" y="96253"/>
              <a:ext cx="12012328" cy="667030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064042" y="61188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pPr lvl="0" algn="ctr"/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уч</a:t>
            </a: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962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№72»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53903" y="1956857"/>
            <a:ext cx="7084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dirty="0">
              <a:latin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1825" y="5934358"/>
            <a:ext cx="2646365" cy="7386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– информатики</a:t>
            </a:r>
          </a:p>
          <a:p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В.С.Дубовик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2844" y="1899127"/>
            <a:ext cx="53783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lang="ru-RU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мпульс тела. Импульс силы.</a:t>
            </a:r>
          </a:p>
          <a:p>
            <a:pPr algn="ctr"/>
            <a:r>
              <a:rPr lang="ru-RU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Закон сохранения импульса.</a:t>
            </a:r>
            <a:endParaRPr lang="ru-RU" sz="2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5891" y="766763"/>
            <a:ext cx="11240218" cy="558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i="1" dirty="0" smtClean="0"/>
              <a:t>1)Тело массы 5 кг развивает скорость 8 м/с                                                                      Найти импульс тела.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i="1" dirty="0" smtClean="0"/>
              <a:t>Ответ: P=</a:t>
            </a:r>
            <a:r>
              <a:rPr lang="ru-RU" altLang="ru-RU" i="1" dirty="0" err="1" smtClean="0"/>
              <a:t>mV</a:t>
            </a:r>
            <a:r>
              <a:rPr lang="ru-RU" altLang="ru-RU" i="1" dirty="0" smtClean="0"/>
              <a:t>   P=5кг.*8 м/с = 40 кг </a:t>
            </a:r>
            <a:r>
              <a:rPr lang="en-US" altLang="ru-RU" i="1" dirty="0" smtClean="0">
                <a:cs typeface="Tahoma" panose="020B0604030504040204" pitchFamily="34" charset="0"/>
              </a:rPr>
              <a:t>ˑ</a:t>
            </a:r>
            <a:r>
              <a:rPr lang="ru-RU" altLang="ru-RU" i="1" dirty="0" smtClean="0"/>
              <a:t>м/с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i="1" dirty="0" smtClean="0"/>
              <a:t>2) Мальчик, ударяя мяч массой 0,7 кг, сообщает  ему скорость 15 м/с.</a:t>
            </a:r>
            <a:r>
              <a:rPr lang="en-US" altLang="ru-RU" i="1" dirty="0" smtClean="0"/>
              <a:t> </a:t>
            </a:r>
            <a:r>
              <a:rPr lang="ru-RU" altLang="ru-RU" i="1" dirty="0" smtClean="0"/>
              <a:t>Считая продолжительность удара равной 0,02 с, определите силу</a:t>
            </a:r>
            <a:r>
              <a:rPr lang="en-US" altLang="ru-RU" i="1" dirty="0" smtClean="0"/>
              <a:t> </a:t>
            </a:r>
            <a:r>
              <a:rPr lang="ru-RU" altLang="ru-RU" i="1" dirty="0" smtClean="0"/>
              <a:t>удара.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i="1" dirty="0" smtClean="0"/>
              <a:t>Ответ : </a:t>
            </a:r>
            <a:r>
              <a:rPr lang="en-US" altLang="ru-RU" i="1" dirty="0" smtClean="0"/>
              <a:t>F= ma    F=m(v-v</a:t>
            </a:r>
            <a:r>
              <a:rPr lang="en-US" altLang="ru-RU" i="1" baseline="-25000" dirty="0" smtClean="0"/>
              <a:t>0</a:t>
            </a:r>
            <a:r>
              <a:rPr lang="en-US" altLang="ru-RU" i="1" dirty="0" smtClean="0"/>
              <a:t>)</a:t>
            </a:r>
            <a:r>
              <a:rPr lang="ru-RU" altLang="ru-RU" i="1" dirty="0" smtClean="0"/>
              <a:t>/</a:t>
            </a:r>
            <a:r>
              <a:rPr lang="en-US" altLang="ru-RU" i="1" dirty="0" smtClean="0"/>
              <a:t>t</a:t>
            </a:r>
            <a:r>
              <a:rPr lang="en-US" altLang="ru-RU" i="1" baseline="-25000" dirty="0" smtClean="0"/>
              <a:t>    </a:t>
            </a:r>
            <a:r>
              <a:rPr lang="en-US" altLang="ru-RU" i="1" dirty="0" smtClean="0"/>
              <a:t>v</a:t>
            </a:r>
            <a:r>
              <a:rPr lang="en-US" altLang="ru-RU" i="1" baseline="-25000" dirty="0" smtClean="0"/>
              <a:t>0 </a:t>
            </a:r>
            <a:r>
              <a:rPr lang="en-US" altLang="ru-RU" i="1" dirty="0" smtClean="0"/>
              <a:t>=0</a:t>
            </a:r>
            <a:r>
              <a:rPr lang="en-US" altLang="ru-RU" i="1" baseline="-25000" dirty="0" smtClean="0"/>
              <a:t>        </a:t>
            </a:r>
            <a:r>
              <a:rPr lang="en-US" altLang="ru-RU" i="1" dirty="0" smtClean="0"/>
              <a:t>F t= mv    </a:t>
            </a:r>
            <a:endParaRPr lang="ru-RU" altLang="ru-RU" i="1" dirty="0" smtClean="0"/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ru-RU" i="1" dirty="0" smtClean="0"/>
              <a:t> F = </a:t>
            </a:r>
            <a:r>
              <a:rPr lang="en-US" altLang="ru-RU" i="1" u="sng" dirty="0" smtClean="0"/>
              <a:t>mv</a:t>
            </a:r>
            <a:r>
              <a:rPr lang="en-US" altLang="ru-RU" i="1" dirty="0" smtClean="0"/>
              <a:t> = </a:t>
            </a:r>
            <a:r>
              <a:rPr lang="ru-RU" altLang="ru-RU" i="1" u="sng" dirty="0" smtClean="0"/>
              <a:t>0,7 кг*15 м </a:t>
            </a:r>
            <a:r>
              <a:rPr lang="ru-RU" altLang="ru-RU" i="1" dirty="0" smtClean="0"/>
              <a:t>= 525 </a:t>
            </a:r>
            <a:r>
              <a:rPr lang="ru-RU" altLang="ru-RU" i="1" u="sng" dirty="0" smtClean="0"/>
              <a:t>кг*м </a:t>
            </a:r>
            <a:r>
              <a:rPr lang="ru-RU" altLang="ru-RU" i="1" dirty="0" smtClean="0"/>
              <a:t>=  525 Н</a:t>
            </a:r>
            <a:endParaRPr lang="en-US" altLang="ru-RU" i="1" dirty="0" smtClean="0"/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ru-RU" i="1" dirty="0" smtClean="0"/>
              <a:t>       t</a:t>
            </a:r>
            <a:r>
              <a:rPr lang="ru-RU" altLang="ru-RU" i="1" dirty="0" smtClean="0"/>
              <a:t>         0,02 с   </a:t>
            </a:r>
            <a:r>
              <a:rPr lang="ru-RU" altLang="ru-RU" i="1" dirty="0" err="1" smtClean="0"/>
              <a:t>с</a:t>
            </a:r>
            <a:r>
              <a:rPr lang="ru-RU" altLang="ru-RU" i="1" dirty="0" smtClean="0"/>
              <a:t>              с</a:t>
            </a:r>
            <a:r>
              <a:rPr lang="ru-RU" altLang="ru-RU" i="1" baseline="30000" dirty="0" smtClean="0"/>
              <a:t>2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ru-RU" altLang="ru-RU" i="1" baseline="30000" dirty="0" smtClean="0"/>
              <a:t>                                                                                      </a:t>
            </a:r>
            <a:endParaRPr lang="ru-RU" altLang="ru-RU" i="1" baseline="30000" dirty="0"/>
          </a:p>
        </p:txBody>
      </p:sp>
    </p:spTree>
    <p:extLst>
      <p:ext uri="{BB962C8B-B14F-4D97-AF65-F5344CB8AC3E}">
        <p14:creationId xmlns:p14="http://schemas.microsoft.com/office/powerpoint/2010/main" val="7089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38" y="5000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i="1" smtClean="0"/>
              <a:t/>
            </a:r>
            <a:br>
              <a:rPr lang="ru-RU" altLang="ru-RU" i="1" smtClean="0"/>
            </a:br>
            <a:endParaRPr lang="ru-RU" altLang="ru-RU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4213" y="188913"/>
            <a:ext cx="78581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/>
              <a:t>3) Из ружья массой 5 кг вылетает пуля массой 5г со скоростью 600 м/с. Найти скорость отдачи ружья.</a:t>
            </a:r>
            <a:endParaRPr lang="ru-RU" altLang="ru-RU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7188" y="1643063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/>
              <a:t>Дано: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4313" y="4857750"/>
            <a:ext cx="1292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/>
              <a:t>V</a:t>
            </a:r>
            <a:r>
              <a:rPr lang="en-US" altLang="ru-RU" sz="3200" baseline="-25000"/>
              <a:t>2</a:t>
            </a:r>
            <a:r>
              <a:rPr lang="ru-RU" altLang="ru-RU" sz="3200"/>
              <a:t>= </a:t>
            </a:r>
            <a:r>
              <a:rPr lang="en-US" altLang="ru-RU" sz="3200"/>
              <a:t>? </a:t>
            </a:r>
            <a:endParaRPr lang="ru-RU" altLang="ru-RU" sz="3200"/>
          </a:p>
          <a:p>
            <a:endParaRPr lang="ru-RU" altLang="ru-RU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2875" y="3071813"/>
            <a:ext cx="1619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/>
              <a:t>m</a:t>
            </a:r>
            <a:r>
              <a:rPr lang="en-US" altLang="ru-RU" sz="3200" baseline="-25000"/>
              <a:t>1</a:t>
            </a:r>
            <a:r>
              <a:rPr lang="ru-RU" altLang="ru-RU" sz="3200"/>
              <a:t>= </a:t>
            </a:r>
            <a:r>
              <a:rPr lang="en-US" altLang="ru-RU" sz="3200"/>
              <a:t>5</a:t>
            </a:r>
            <a:r>
              <a:rPr lang="ru-RU" altLang="ru-RU" sz="3200"/>
              <a:t> г </a:t>
            </a:r>
          </a:p>
          <a:p>
            <a:endParaRPr lang="ru-RU" altLang="ru-RU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3644900"/>
            <a:ext cx="2451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/>
              <a:t>V</a:t>
            </a:r>
            <a:r>
              <a:rPr lang="en-US" altLang="ru-RU" sz="3200" baseline="-25000"/>
              <a:t>1</a:t>
            </a:r>
            <a:r>
              <a:rPr lang="ru-RU" altLang="ru-RU" sz="3200"/>
              <a:t>= </a:t>
            </a:r>
            <a:r>
              <a:rPr lang="en-US" altLang="ru-RU" sz="3200"/>
              <a:t>600</a:t>
            </a:r>
            <a:r>
              <a:rPr lang="ru-RU" altLang="ru-RU" sz="3200"/>
              <a:t> м/с </a:t>
            </a:r>
          </a:p>
          <a:p>
            <a:endParaRPr lang="ru-RU" altLang="ru-RU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388" y="2276475"/>
            <a:ext cx="17970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/>
              <a:t>m</a:t>
            </a:r>
            <a:r>
              <a:rPr lang="ru-RU" altLang="ru-RU" sz="3200" baseline="-25000"/>
              <a:t>2</a:t>
            </a:r>
            <a:r>
              <a:rPr lang="ru-RU" altLang="ru-RU" sz="3200"/>
              <a:t>= </a:t>
            </a:r>
            <a:r>
              <a:rPr lang="en-US" altLang="ru-RU" sz="3200"/>
              <a:t>5</a:t>
            </a:r>
            <a:r>
              <a:rPr lang="ru-RU" altLang="ru-RU" sz="3200"/>
              <a:t> кг </a:t>
            </a:r>
          </a:p>
          <a:p>
            <a:r>
              <a:rPr lang="ru-RU" altLang="ru-RU" sz="3200"/>
              <a:t> </a:t>
            </a:r>
          </a:p>
          <a:p>
            <a:endParaRPr lang="ru-RU" altLang="ru-RU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42875" y="4572000"/>
            <a:ext cx="2339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3000375" y="2071688"/>
            <a:ext cx="0" cy="295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72063" y="1643063"/>
            <a:ext cx="1944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/>
              <a:t>Решение :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2857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43250" y="16430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/>
              <a:t>СИ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 flipV="1">
            <a:off x="4143375" y="2071688"/>
            <a:ext cx="0" cy="295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00375" y="32146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r>
              <a:rPr lang="en-US" altLang="ru-RU" sz="2400">
                <a:latin typeface="Times New Roman" panose="02020603050405020304" pitchFamily="18" charset="0"/>
              </a:rPr>
              <a:t>5</a:t>
            </a:r>
            <a:r>
              <a:rPr lang="ru-RU" altLang="ru-RU" sz="2400">
                <a:latin typeface="Times New Roman" panose="02020603050405020304" pitchFamily="18" charset="0"/>
              </a:rPr>
              <a:t> кг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284663" y="3141663"/>
            <a:ext cx="3786187" cy="1587"/>
          </a:xfrm>
          <a:prstGeom prst="straightConnector1">
            <a:avLst/>
          </a:prstGeom>
          <a:ln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72450" y="2708275"/>
            <a:ext cx="642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/>
              <a:t>X</a:t>
            </a:r>
            <a:endParaRPr lang="ru-RU" alt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67175" y="3500438"/>
            <a:ext cx="50768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</a:t>
            </a:r>
            <a:r>
              <a:rPr lang="ru-RU" altLang="ru-RU" sz="2400" baseline="-25000">
                <a:latin typeface="Tahoma" panose="020B0604030504040204" pitchFamily="34" charset="0"/>
              </a:rPr>
              <a:t>1</a:t>
            </a:r>
            <a:r>
              <a:rPr lang="ru-RU" altLang="ru-RU" sz="2400">
                <a:latin typeface="Tahoma" panose="020B0604030504040204" pitchFamily="34" charset="0"/>
              </a:rPr>
              <a:t>v</a:t>
            </a:r>
            <a:r>
              <a:rPr lang="ru-RU" altLang="ru-RU" sz="2400" baseline="-25000">
                <a:latin typeface="Tahoma" panose="020B0604030504040204" pitchFamily="34" charset="0"/>
              </a:rPr>
              <a:t>1</a:t>
            </a: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+ m</a:t>
            </a:r>
            <a:r>
              <a:rPr lang="ru-RU" altLang="ru-RU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</a:t>
            </a:r>
            <a:r>
              <a:rPr lang="ru-RU" altLang="ru-RU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=m</a:t>
            </a:r>
            <a:r>
              <a:rPr lang="ru-RU" altLang="ru-RU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</a:t>
            </a: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</a:t>
            </a:r>
            <a:r>
              <a:rPr lang="ru-RU" altLang="ru-RU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 </a:t>
            </a:r>
            <a:r>
              <a:rPr lang="en-US" altLang="ru-RU" sz="2400" b="1">
                <a:latin typeface="Tahoma" panose="020B0604030504040204" pitchFamily="34" charset="0"/>
              </a:rPr>
              <a:t>’</a:t>
            </a: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+ m</a:t>
            </a:r>
            <a:r>
              <a:rPr lang="ru-RU" altLang="ru-RU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</a:t>
            </a:r>
            <a:r>
              <a:rPr lang="ru-RU" altLang="ru-RU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ru-RU" b="1">
                <a:latin typeface="Tahoma" panose="020B0604030504040204" pitchFamily="34" charset="0"/>
              </a:rPr>
              <a:t>’ </a:t>
            </a:r>
            <a:endParaRPr lang="ru-RU" altLang="ru-RU" b="1">
              <a:latin typeface="Tahoma" panose="020B0604030504040204" pitchFamily="34" charset="0"/>
            </a:endParaRPr>
          </a:p>
          <a:p>
            <a:endParaRPr lang="ru-RU" altLang="ru-RU" sz="2000" i="1">
              <a:latin typeface="Tahoma" panose="020B0604030504040204" pitchFamily="34" charset="0"/>
            </a:endParaRPr>
          </a:p>
          <a:p>
            <a:r>
              <a:rPr lang="en-US" altLang="ru-RU" sz="2000" i="1">
                <a:latin typeface="Tahoma" panose="020B0604030504040204" pitchFamily="34" charset="0"/>
              </a:rPr>
              <a:t>0=m</a:t>
            </a:r>
            <a:r>
              <a:rPr lang="en-US" altLang="ru-RU" sz="2000" i="1" baseline="-25000">
                <a:latin typeface="Tahoma" panose="020B0604030504040204" pitchFamily="34" charset="0"/>
              </a:rPr>
              <a:t>1</a:t>
            </a:r>
            <a:r>
              <a:rPr lang="en-US" altLang="ru-RU" sz="2000" i="1">
                <a:latin typeface="Tahoma" panose="020B0604030504040204" pitchFamily="34" charset="0"/>
              </a:rPr>
              <a:t> V</a:t>
            </a:r>
            <a:r>
              <a:rPr lang="en-US" altLang="ru-RU" sz="2000" i="1" baseline="-25000">
                <a:latin typeface="Tahoma" panose="020B0604030504040204" pitchFamily="34" charset="0"/>
              </a:rPr>
              <a:t>1</a:t>
            </a:r>
            <a:r>
              <a:rPr lang="en-US" altLang="ru-RU" sz="2000" i="1">
                <a:latin typeface="Tahoma" panose="020B0604030504040204" pitchFamily="34" charset="0"/>
              </a:rPr>
              <a:t> – m</a:t>
            </a:r>
            <a:r>
              <a:rPr lang="en-US" altLang="ru-RU" sz="2000" i="1" baseline="-25000">
                <a:latin typeface="Tahoma" panose="020B0604030504040204" pitchFamily="34" charset="0"/>
              </a:rPr>
              <a:t>2</a:t>
            </a:r>
            <a:r>
              <a:rPr lang="en-US" altLang="ru-RU" sz="2000" i="1">
                <a:latin typeface="Tahoma" panose="020B0604030504040204" pitchFamily="34" charset="0"/>
              </a:rPr>
              <a:t> V</a:t>
            </a:r>
            <a:r>
              <a:rPr lang="en-US" altLang="ru-RU" sz="2000" i="1" baseline="-25000">
                <a:latin typeface="Tahoma" panose="020B0604030504040204" pitchFamily="34" charset="0"/>
              </a:rPr>
              <a:t>2</a:t>
            </a:r>
            <a:r>
              <a:rPr lang="en-US" altLang="ru-RU" sz="2000" baseline="-25000">
                <a:latin typeface="Tahoma" panose="020B0604030504040204" pitchFamily="34" charset="0"/>
              </a:rPr>
              <a:t> </a:t>
            </a:r>
            <a:endParaRPr lang="ru-RU" altLang="ru-RU" sz="2000" baseline="-25000">
              <a:latin typeface="Tahoma" panose="020B0604030504040204" pitchFamily="34" charset="0"/>
            </a:endParaRPr>
          </a:p>
          <a:p>
            <a:endParaRPr lang="ru-RU" altLang="ru-RU" sz="2000" i="1"/>
          </a:p>
          <a:p>
            <a:endParaRPr lang="ru-RU" altLang="ru-RU" sz="2000" i="1">
              <a:latin typeface="Tahoma" panose="020B0604030504040204" pitchFamily="34" charset="0"/>
            </a:endParaRPr>
          </a:p>
          <a:p>
            <a:endParaRPr lang="ru-RU" altLang="ru-RU" sz="2000" i="1">
              <a:latin typeface="Tahoma" panose="020B0604030504040204" pitchFamily="34" charset="0"/>
            </a:endParaRPr>
          </a:p>
          <a:p>
            <a:r>
              <a:rPr lang="en-US" altLang="ru-RU" sz="2000" i="1">
                <a:latin typeface="Tahoma" panose="020B0604030504040204" pitchFamily="34" charset="0"/>
              </a:rPr>
              <a:t>V2</a:t>
            </a:r>
            <a:r>
              <a:rPr lang="ru-RU" altLang="ru-RU" sz="2000" i="1">
                <a:latin typeface="Tahoma" panose="020B0604030504040204" pitchFamily="34" charset="0"/>
              </a:rPr>
              <a:t> </a:t>
            </a:r>
            <a:r>
              <a:rPr lang="en-US" altLang="ru-RU" sz="2000" i="1">
                <a:latin typeface="Tahoma" panose="020B0604030504040204" pitchFamily="34" charset="0"/>
              </a:rPr>
              <a:t>= </a:t>
            </a:r>
            <a:r>
              <a:rPr lang="ru-RU" altLang="ru-RU" sz="2000" i="1">
                <a:latin typeface="Tahoma" panose="020B0604030504040204" pitchFamily="34" charset="0"/>
              </a:rPr>
              <a:t> </a:t>
            </a:r>
            <a:r>
              <a:rPr lang="en-US" altLang="ru-RU" sz="2000" i="1" u="sng">
                <a:latin typeface="Tahoma" panose="020B0604030504040204" pitchFamily="34" charset="0"/>
              </a:rPr>
              <a:t>m1 V1</a:t>
            </a:r>
            <a:r>
              <a:rPr lang="en-US" altLang="ru-RU" sz="2000">
                <a:latin typeface="Tahoma" panose="020B0604030504040204" pitchFamily="34" charset="0"/>
              </a:rPr>
              <a:t> </a:t>
            </a:r>
            <a:r>
              <a:rPr lang="ru-RU" altLang="ru-RU" sz="2000" i="1">
                <a:latin typeface="Tahoma" panose="020B0604030504040204" pitchFamily="34" charset="0"/>
              </a:rPr>
              <a:t>=  </a:t>
            </a:r>
            <a:r>
              <a:rPr lang="ru-RU" altLang="ru-RU" sz="2000" i="1" u="sng">
                <a:latin typeface="Tahoma" panose="020B0604030504040204" pitchFamily="34" charset="0"/>
              </a:rPr>
              <a:t>0,005 </a:t>
            </a:r>
            <a:r>
              <a:rPr lang="ru-RU" altLang="ru-RU" sz="2000" i="1" u="sng">
                <a:latin typeface="Tahoma" panose="020B0604030504040204" pitchFamily="34" charset="0"/>
                <a:cs typeface="Tahoma" panose="020B0604030504040204" pitchFamily="34" charset="0"/>
              </a:rPr>
              <a:t>кгˑ 600м   </a:t>
            </a:r>
            <a:r>
              <a:rPr lang="ru-RU" altLang="ru-RU" sz="2000" i="1">
                <a:latin typeface="Tahoma" panose="020B0604030504040204" pitchFamily="34" charset="0"/>
                <a:cs typeface="Tahoma" panose="020B0604030504040204" pitchFamily="34" charset="0"/>
              </a:rPr>
              <a:t>=  0,6 </a:t>
            </a:r>
            <a:r>
              <a:rPr lang="ru-RU" altLang="ru-RU" sz="2000" i="1" u="sng">
                <a:latin typeface="Tahoma" panose="020B0604030504040204" pitchFamily="34" charset="0"/>
                <a:cs typeface="Tahoma" panose="020B0604030504040204" pitchFamily="34" charset="0"/>
              </a:rPr>
              <a:t>м</a:t>
            </a:r>
          </a:p>
          <a:p>
            <a:r>
              <a:rPr lang="ru-RU" altLang="ru-RU" i="1">
                <a:latin typeface="Tahoma" panose="020B0604030504040204" pitchFamily="34" charset="0"/>
              </a:rPr>
              <a:t>          </a:t>
            </a:r>
            <a:r>
              <a:rPr lang="ru-RU" altLang="ru-RU" sz="2000" i="1">
                <a:latin typeface="Tahoma" panose="020B0604030504040204" pitchFamily="34" charset="0"/>
              </a:rPr>
              <a:t> </a:t>
            </a:r>
            <a:r>
              <a:rPr lang="en-US" altLang="ru-RU" sz="2000" i="1">
                <a:latin typeface="Tahoma" panose="020B0604030504040204" pitchFamily="34" charset="0"/>
              </a:rPr>
              <a:t>m2</a:t>
            </a:r>
            <a:r>
              <a:rPr lang="ru-RU" altLang="ru-RU" sz="2000" i="1">
                <a:latin typeface="Tahoma" panose="020B0604030504040204" pitchFamily="34" charset="0"/>
              </a:rPr>
              <a:t>            5кг       с              с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84663" y="3357563"/>
            <a:ext cx="2160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000" i="1"/>
          </a:p>
          <a:p>
            <a:endParaRPr lang="ru-RU" altLang="ru-RU" sz="2000" i="1"/>
          </a:p>
          <a:p>
            <a:endParaRPr lang="ru-RU" altLang="ru-RU" sz="2000" i="1"/>
          </a:p>
          <a:p>
            <a:endParaRPr lang="en-US" altLang="ru-RU" sz="2000" i="1"/>
          </a:p>
          <a:p>
            <a:r>
              <a:rPr lang="en-US" altLang="ru-RU" sz="2000" i="1"/>
              <a:t>m</a:t>
            </a:r>
            <a:r>
              <a:rPr lang="en-US" altLang="ru-RU" sz="2000" i="1" baseline="-25000"/>
              <a:t>1</a:t>
            </a:r>
            <a:r>
              <a:rPr lang="en-US" altLang="ru-RU" sz="2000" i="1"/>
              <a:t> V</a:t>
            </a:r>
            <a:r>
              <a:rPr lang="en-US" altLang="ru-RU" sz="2000" i="1" baseline="-25000"/>
              <a:t>1</a:t>
            </a:r>
            <a:r>
              <a:rPr lang="en-US" altLang="ru-RU" sz="2000" i="1"/>
              <a:t> = m</a:t>
            </a:r>
            <a:r>
              <a:rPr lang="en-US" altLang="ru-RU" sz="2000" i="1" baseline="-25000"/>
              <a:t>2</a:t>
            </a:r>
            <a:r>
              <a:rPr lang="en-US" altLang="ru-RU" sz="2000" i="1"/>
              <a:t> V</a:t>
            </a:r>
            <a:r>
              <a:rPr lang="en-US" altLang="ru-RU" sz="2000" i="1" baseline="-25000"/>
              <a:t>2 </a:t>
            </a:r>
            <a:endParaRPr lang="ru-RU" altLang="ru-RU" sz="2000" i="1" baseline="-25000"/>
          </a:p>
          <a:p>
            <a:endParaRPr lang="ru-RU" altLang="ru-RU" sz="2000"/>
          </a:p>
          <a:p>
            <a:endParaRPr lang="ru-RU" altLang="ru-RU" sz="2000" i="1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ru-RU" altLang="ru-RU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659563" y="5516563"/>
            <a:ext cx="285750" cy="28575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9"/>
          <p:cNvCxnSpPr/>
          <p:nvPr/>
        </p:nvCxnSpPr>
        <p:spPr>
          <a:xfrm rot="16200000" flipH="1">
            <a:off x="6443663" y="5805488"/>
            <a:ext cx="285750" cy="28575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500563" y="3500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508625" y="3500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372225" y="3500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451725" y="3500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273050"/>
            <a:ext cx="8226425" cy="776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/>
              <a:t>Работа по группам</a:t>
            </a:r>
            <a:endParaRPr lang="ru-RU" alt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3464" y="858838"/>
            <a:ext cx="10810335" cy="4437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группа: Тело массой  2 кг движется  со скоростью 3 м/с. Каков импульс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тела?          А) 3 кг*м/с              Б) 6 кг*м/с          В) 9 кг*м/с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группа: Навстречу друг другу летят шарики из пластилина. Модули их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импульсов равны соответственно 5•10</a:t>
            </a:r>
            <a:r>
              <a:rPr lang="ru-RU" altLang="ru-RU" sz="19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–2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  и   3•10</a:t>
            </a:r>
            <a:r>
              <a:rPr lang="ru-RU" altLang="ru-RU" sz="19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–2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Столкнувшись, шарики слипаются. Импульс   слипшихся шариков равен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а) 8 • 10</a:t>
            </a:r>
            <a:r>
              <a:rPr lang="ru-RU" altLang="ru-RU" sz="19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–2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           б) 2 • 10</a:t>
            </a:r>
            <a:r>
              <a:rPr lang="ru-RU" altLang="ru-RU" sz="19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–2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         в) 4 • 10</a:t>
            </a:r>
            <a:r>
              <a:rPr lang="ru-RU" altLang="ru-RU" sz="19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–2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группа: Тело массой 25 кг в течение 15 сек набирает скорость 54 км/ч.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Найдите импульс тела и силу, действующую на тело.   А) р=375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 ,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=25Н         Б) р=25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/с, </a:t>
            </a:r>
            <a:r>
              <a:rPr lang="en-US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=375Н            В) р=1350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/с, </a:t>
            </a:r>
            <a:r>
              <a:rPr lang="en-US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=90Н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группа: Найдите импульс автомобиля массой 3,2т, движущегося со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скоростью 90км/ч.    А)80000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      Б)288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    В) 0,036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группа: Вагон  массой 1000т, двигаясь прямолинейно, уменьшил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скорость  от 54км/ч до 36км/ч.  Чему равно изменение импульса поезда?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А)18*10</a:t>
            </a:r>
            <a:r>
              <a:rPr lang="ru-RU" altLang="ru-RU" sz="19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      Б)5*10</a:t>
            </a:r>
            <a:r>
              <a:rPr lang="ru-RU" altLang="ru-RU" sz="19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        В)25*10</a:t>
            </a:r>
            <a:r>
              <a:rPr lang="ru-RU" altLang="ru-RU" sz="19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кг•м</a:t>
            </a:r>
            <a:r>
              <a:rPr lang="ru-RU" alt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/с </a:t>
            </a:r>
            <a:endParaRPr lang="ru-RU" altLang="ru-RU" sz="1900" b="1" baseline="30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29499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/>
              <a:t>Ответы</a:t>
            </a:r>
            <a:endParaRPr lang="ru-RU" alt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1 группа: Б) 6 кг*м/с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2 группа: Б) 2 • 10</a:t>
            </a:r>
            <a:r>
              <a:rPr lang="ru-RU" altLang="ru-RU" baseline="30000" smtClean="0"/>
              <a:t>–2</a:t>
            </a:r>
            <a:r>
              <a:rPr lang="ru-RU" altLang="ru-RU" smtClean="0"/>
              <a:t> кг•м/с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3 группа: А) р=375 кг•м/с ,   </a:t>
            </a:r>
            <a:r>
              <a:rPr lang="en-US" altLang="ru-RU" smtClean="0"/>
              <a:t>F</a:t>
            </a:r>
            <a:r>
              <a:rPr lang="ru-RU" altLang="ru-RU" smtClean="0"/>
              <a:t>=25Н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4 группа: А)80000 кг•м/с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5 группа: Б)5*10</a:t>
            </a:r>
            <a:r>
              <a:rPr lang="ru-RU" altLang="ru-RU" baseline="30000" smtClean="0"/>
              <a:t>6</a:t>
            </a:r>
            <a:r>
              <a:rPr lang="ru-RU" altLang="ru-RU" smtClean="0"/>
              <a:t> кг•м/с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8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992" y="327803"/>
            <a:ext cx="11522016" cy="581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58801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	Какие тела представляют собой систему?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58801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Какие силы называются внутренними, какие внешними?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58801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Какая система тел называется замкнутой?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58801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	Что такое «импульс силы»?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58801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Что такое «импульс тела» или «количество движения»?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579755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	Получите из II закона Ньютона связь между импульсом силы и импульсом тела.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58801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	Какое взаимодействие тел называется ударом?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579755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	Какой удар называется абсолютно неупругим, какой абсолютно упругим?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58801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	Получите закон сохранения импульса.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63500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	В чем заключается принцип реактивного движения? Как он следует из закона сохранения импульса?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64389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	Усилий нескольких человек достаточно, чтобы сдви­нуть с места автобус (увеличить его импульс). Почему этот же автобус не сдвигается с места от попадания снаряда, пробиваю­щего его навылет, то есть действующего с силой, значительно большей, чем сила, прилагаемая людьми?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  <a:tabLst>
                <a:tab pos="643890" algn="l"/>
              </a:tabLst>
            </a:pPr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	Как может человек, стоящий на идеально гладкой ле­дяной горизонтальной площадке, сдвинуться с места, не упираясь острыми предметами в лед?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73" y="638944"/>
            <a:ext cx="4217516" cy="5454991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788" y="958488"/>
            <a:ext cx="8138812" cy="2477601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914377">
              <a:lnSpc>
                <a:spcPts val="3067"/>
              </a:lnSpc>
            </a:pPr>
            <a:r>
              <a:rPr lang="ru-RU" sz="3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вся классическая механика содержится в этих законах.</a:t>
            </a:r>
          </a:p>
          <a:p>
            <a:pPr defTabSz="914377">
              <a:lnSpc>
                <a:spcPts val="3067"/>
              </a:lnSpc>
            </a:pPr>
            <a:r>
              <a:rPr lang="ru-RU" sz="3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их помощью в принципе можно решить любую задачу о движении тел с малыми скоростями…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36193" y="3436089"/>
            <a:ext cx="2263312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b="1" dirty="0">
                <a:solidFill>
                  <a:srgbClr val="FF0000"/>
                </a:solidFill>
                <a:latin typeface="Gerbera"/>
                <a:cs typeface="Arial" panose="020B0604020202020204" pitchFamily="34" charset="0"/>
              </a:rPr>
              <a:t>Ричард Фейнман</a:t>
            </a:r>
            <a:endParaRPr lang="ru-RU" altLang="ru-RU" sz="1867" b="1" dirty="0">
              <a:solidFill>
                <a:srgbClr val="FF0000"/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23605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3886" y="515809"/>
            <a:ext cx="313900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Импульс тела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23257" y="3246733"/>
            <a:ext cx="4212771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262743" y="1896770"/>
            <a:ext cx="1306285" cy="13062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27312" y="2549911"/>
            <a:ext cx="1969088" cy="0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885406" y="2519433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69028" y="2072440"/>
                <a:ext cx="126534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028" y="2072440"/>
                <a:ext cx="1265346" cy="402931"/>
              </a:xfrm>
              <a:prstGeom prst="rect">
                <a:avLst/>
              </a:prstGeom>
              <a:blipFill>
                <a:blip r:embed="rId2"/>
                <a:stretch>
                  <a:fillRect t="-2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394753" y="2469181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Ускорение тела: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37203" y="2298852"/>
                <a:ext cx="1518108" cy="69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203" y="2298852"/>
                <a:ext cx="1518108" cy="699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394752" y="1819013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2-</a:t>
            </a:r>
            <a:r>
              <a:rPr lang="ru-RU" sz="2000" dirty="0">
                <a:solidFill>
                  <a:prstClr val="black"/>
                </a:solidFill>
              </a:rPr>
              <a:t>й закон Ньютона: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15396" y="1796809"/>
                <a:ext cx="117654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396" y="1796809"/>
                <a:ext cx="1176541" cy="437492"/>
              </a:xfrm>
              <a:prstGeom prst="rect">
                <a:avLst/>
              </a:prstGeom>
              <a:blipFill>
                <a:blip r:embed="rId4"/>
                <a:stretch>
                  <a:fillRect t="-19444" r="-15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6394753" y="3060882"/>
            <a:ext cx="2495748" cy="699422"/>
            <a:chOff x="4796064" y="2249928"/>
            <a:chExt cx="1871811" cy="524566"/>
          </a:xfrm>
        </p:grpSpPr>
        <p:sp>
          <p:nvSpPr>
            <p:cNvPr id="15" name="TextBox 14"/>
            <p:cNvSpPr txBox="1"/>
            <p:nvPr/>
          </p:nvSpPr>
          <p:spPr>
            <a:xfrm>
              <a:off x="4796064" y="2375821"/>
              <a:ext cx="6747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Тогда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390987" y="2249928"/>
                  <a:ext cx="1276888" cy="5245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987" y="2249928"/>
                  <a:ext cx="1323439" cy="54771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699556" y="3208497"/>
                <a:ext cx="2565574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56" y="3208497"/>
                <a:ext cx="2565574" cy="437492"/>
              </a:xfrm>
              <a:prstGeom prst="rect">
                <a:avLst/>
              </a:prstGeom>
              <a:blipFill>
                <a:blip r:embed="rId18"/>
                <a:stretch>
                  <a:fillRect t="-19444" r="-28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85363" y="3824961"/>
                <a:ext cx="1087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63" y="3824961"/>
                <a:ext cx="1087605" cy="400110"/>
              </a:xfrm>
              <a:prstGeom prst="rect">
                <a:avLst/>
              </a:prstGeom>
              <a:blipFill>
                <a:blip r:embed="rId19"/>
                <a:stretch>
                  <a:fillRect t="-18182" r="-22905"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283396" y="3824960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импульс тела.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5363" y="4289643"/>
                <a:ext cx="1712072" cy="619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∙м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63" y="4289643"/>
                <a:ext cx="1712072" cy="6197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81931" y="4383603"/>
            <a:ext cx="3740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единица измерения в СИ.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89251" y="1882825"/>
            <a:ext cx="5318883" cy="2074803"/>
            <a:chOff x="366938" y="1344156"/>
            <a:chExt cx="3989162" cy="155610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66938" y="134415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Импульс тела (количество движения)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6938" y="1676846"/>
              <a:ext cx="3989161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векторная физическая величина, совпадающая по направлению со скоростью тела в данный момент времени и равная произведению массы тела на его скорость.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23257" y="4265697"/>
            <a:ext cx="4212771" cy="1349964"/>
            <a:chOff x="759279" y="1603237"/>
            <a:chExt cx="3159578" cy="1012473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59279" y="2615710"/>
              <a:ext cx="3159578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1282787" y="1603237"/>
              <a:ext cx="979714" cy="9797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781214" y="2093093"/>
              <a:ext cx="1476816" cy="0"/>
            </a:xfrm>
            <a:prstGeom prst="line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1749784" y="207023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878410" y="1767645"/>
                  <a:ext cx="2836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410" y="1767645"/>
                  <a:ext cx="329449" cy="30008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0204" r="-14815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503" y="2093093"/>
              <a:ext cx="887459" cy="0"/>
            </a:xfrm>
            <a:prstGeom prst="line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274784" y="1767645"/>
                  <a:ext cx="2761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784" y="1767645"/>
                  <a:ext cx="329449" cy="30008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Группа 32"/>
          <p:cNvGrpSpPr/>
          <p:nvPr/>
        </p:nvGrpSpPr>
        <p:grpSpPr>
          <a:xfrm>
            <a:off x="1213562" y="3575960"/>
            <a:ext cx="3780891" cy="2262404"/>
            <a:chOff x="669094" y="2681970"/>
            <a:chExt cx="2835668" cy="1696803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2776539" y="3206004"/>
              <a:ext cx="0" cy="888793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809893" y="3719516"/>
              <a:ext cx="0" cy="375281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062362" y="3702148"/>
              <a:ext cx="714051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062362" y="3206004"/>
              <a:ext cx="16998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09914" y="2681970"/>
                  <a:ext cx="2761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14" y="2681970"/>
                  <a:ext cx="322268" cy="30008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10204" r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246614" y="4099560"/>
                  <a:ext cx="2581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6614" y="4099560"/>
                  <a:ext cx="304314" cy="318309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1069523" y="2917825"/>
              <a:ext cx="2261506" cy="117248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78020" y="4099561"/>
                  <a:ext cx="2815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020" y="4099561"/>
                  <a:ext cx="327334" cy="30008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Прямая со стрелкой 41"/>
            <p:cNvCxnSpPr/>
            <p:nvPr/>
          </p:nvCxnSpPr>
          <p:spPr>
            <a:xfrm>
              <a:off x="1057599" y="4091940"/>
              <a:ext cx="2401881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V="1">
              <a:off x="1065219" y="2694214"/>
              <a:ext cx="0" cy="1405346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9914" y="3055963"/>
                  <a:ext cx="2761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14" y="3055963"/>
                  <a:ext cx="322268" cy="30008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10000" r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69094" y="3554943"/>
                  <a:ext cx="35028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94" y="3554943"/>
                  <a:ext cx="396840" cy="30008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10204" r="-107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Прямая соединительная линия 45"/>
            <p:cNvCxnSpPr/>
            <p:nvPr/>
          </p:nvCxnSpPr>
          <p:spPr>
            <a:xfrm>
              <a:off x="1020315" y="3206004"/>
              <a:ext cx="8980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020315" y="3703687"/>
              <a:ext cx="8980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618948" y="4095913"/>
                  <a:ext cx="3278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948" y="4095913"/>
                  <a:ext cx="378437" cy="30008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1763264" y="4091940"/>
              <a:ext cx="8980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2729253" y="4091942"/>
              <a:ext cx="8980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585918" y="4101774"/>
                  <a:ext cx="3318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918" y="4101774"/>
                  <a:ext cx="378437" cy="30008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Полилиния 51"/>
            <p:cNvSpPr/>
            <p:nvPr/>
          </p:nvSpPr>
          <p:spPr>
            <a:xfrm>
              <a:off x="1809750" y="3209925"/>
              <a:ext cx="966788" cy="881063"/>
            </a:xfrm>
            <a:custGeom>
              <a:avLst/>
              <a:gdLst>
                <a:gd name="connsiteX0" fmla="*/ 0 w 966788"/>
                <a:gd name="connsiteY0" fmla="*/ 881063 h 881063"/>
                <a:gd name="connsiteX1" fmla="*/ 0 w 966788"/>
                <a:gd name="connsiteY1" fmla="*/ 500063 h 881063"/>
                <a:gd name="connsiteX2" fmla="*/ 966788 w 966788"/>
                <a:gd name="connsiteY2" fmla="*/ 0 h 881063"/>
                <a:gd name="connsiteX3" fmla="*/ 966788 w 966788"/>
                <a:gd name="connsiteY3" fmla="*/ 876300 h 881063"/>
                <a:gd name="connsiteX4" fmla="*/ 0 w 966788"/>
                <a:gd name="connsiteY4" fmla="*/ 881063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8" h="881063">
                  <a:moveTo>
                    <a:pt x="0" y="881063"/>
                  </a:moveTo>
                  <a:lnTo>
                    <a:pt x="0" y="500063"/>
                  </a:lnTo>
                  <a:lnTo>
                    <a:pt x="966788" y="0"/>
                  </a:lnTo>
                  <a:lnTo>
                    <a:pt x="966788" y="876300"/>
                  </a:lnTo>
                  <a:lnTo>
                    <a:pt x="0" y="881063"/>
                  </a:lnTo>
                  <a:close/>
                </a:path>
              </a:pathLst>
            </a:cu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58539" y="3187584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1787447" y="3688779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8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build="allAtOnce"/>
      <p:bldP spid="9" grpId="1" build="allAtOnce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4582" y="697973"/>
            <a:ext cx="7108035" cy="2308324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914377"/>
            <a:r>
              <a:rPr lang="ru-RU" sz="36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Количество движения есть произведение «величины тела на скорость его движения».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2510" y="3006297"/>
            <a:ext cx="1695592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b="1" dirty="0">
                <a:solidFill>
                  <a:srgbClr val="FF0000"/>
                </a:solidFill>
                <a:latin typeface="Gerbera"/>
                <a:cs typeface="Arial" panose="020B0604020202020204" pitchFamily="34" charset="0"/>
              </a:rPr>
              <a:t>Рене Декарт</a:t>
            </a:r>
            <a:endParaRPr lang="ru-RU" altLang="ru-RU" sz="1867" b="1" dirty="0">
              <a:solidFill>
                <a:srgbClr val="FF0000"/>
              </a:solidFill>
              <a:latin typeface="Gerber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67" y="753762"/>
            <a:ext cx="4050724" cy="52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85363" y="1887737"/>
            <a:ext cx="5236694" cy="2456042"/>
            <a:chOff x="4789022" y="1415803"/>
            <a:chExt cx="3927520" cy="184203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789022" y="1415803"/>
              <a:ext cx="2379761" cy="300084"/>
              <a:chOff x="4789022" y="2868720"/>
              <a:chExt cx="2379761" cy="300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789022" y="2868721"/>
                    <a:ext cx="815704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9022" y="2868721"/>
                    <a:ext cx="863057" cy="3231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7547" r="-17730"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/>
              <p:cNvSpPr txBox="1"/>
              <p:nvPr/>
            </p:nvSpPr>
            <p:spPr>
              <a:xfrm>
                <a:off x="5462547" y="2868720"/>
                <a:ext cx="1706236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импульс тела.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4796064" y="2460793"/>
              <a:ext cx="2118917" cy="328119"/>
              <a:chOff x="4796064" y="4105464"/>
              <a:chExt cx="2118917" cy="3281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796064" y="4105464"/>
                    <a:ext cx="510188" cy="3281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064" y="4105464"/>
                    <a:ext cx="554319" cy="35118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877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5164262" y="4116640"/>
                <a:ext cx="175071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импульс силы.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796064" y="2929715"/>
              <a:ext cx="3837703" cy="328119"/>
              <a:chOff x="4796064" y="3728930"/>
              <a:chExt cx="3837703" cy="3281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796064" y="3728930"/>
                    <a:ext cx="1765772" cy="3281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064" y="3728930"/>
                    <a:ext cx="1850828" cy="35118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8772" r="-5941" b="-701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/>
              <p:cNvSpPr txBox="1"/>
              <p:nvPr/>
            </p:nvSpPr>
            <p:spPr>
              <a:xfrm>
                <a:off x="6427394" y="3744675"/>
                <a:ext cx="2206373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/>
                    </a:solidFill>
                  </a:rPr>
                  <a:t>— </a:t>
                </a:r>
                <a:r>
                  <a:rPr lang="en-US" sz="2000" dirty="0">
                    <a:solidFill>
                      <a:prstClr val="black"/>
                    </a:solidFill>
                  </a:rPr>
                  <a:t>2-</a:t>
                </a:r>
                <a:r>
                  <a:rPr lang="ru-RU" sz="2000" dirty="0">
                    <a:solidFill>
                      <a:prstClr val="black"/>
                    </a:solidFill>
                  </a:rPr>
                  <a:t>й закон Ньютона.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4789022" y="1856705"/>
              <a:ext cx="3927520" cy="464791"/>
              <a:chOff x="4789022" y="3217232"/>
              <a:chExt cx="3927520" cy="4647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789022" y="3217232"/>
                    <a:ext cx="1284054" cy="464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∙м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TextBox 1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9022" y="3217232"/>
                    <a:ext cx="1332673" cy="48635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/>
              <p:cNvSpPr txBox="1"/>
              <p:nvPr/>
            </p:nvSpPr>
            <p:spPr>
              <a:xfrm>
                <a:off x="5911448" y="3287702"/>
                <a:ext cx="2805094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единица измерения в СИ.</a:t>
                </a:r>
              </a:p>
            </p:txBody>
          </p:sp>
        </p:grpSp>
      </p:grpSp>
      <p:cxnSp>
        <p:nvCxnSpPr>
          <p:cNvPr id="18" name="Прямая соединительная линия 17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886" y="515809"/>
            <a:ext cx="313900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Импульс тела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4753" y="2469181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Ускорение тела: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37203" y="2298852"/>
                <a:ext cx="1518108" cy="69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203" y="2298852"/>
                <a:ext cx="1518108" cy="6994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394752" y="1819013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2-</a:t>
            </a:r>
            <a:r>
              <a:rPr lang="ru-RU" sz="2000" dirty="0">
                <a:solidFill>
                  <a:prstClr val="black"/>
                </a:solidFill>
              </a:rPr>
              <a:t>й закон Ньютона: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15396" y="1796809"/>
                <a:ext cx="117654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396" y="1796809"/>
                <a:ext cx="1176541" cy="437492"/>
              </a:xfrm>
              <a:prstGeom prst="rect">
                <a:avLst/>
              </a:prstGeom>
              <a:blipFill>
                <a:blip r:embed="rId7"/>
                <a:stretch>
                  <a:fillRect t="-19444" r="-15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6394753" y="3060882"/>
            <a:ext cx="2495748" cy="699422"/>
            <a:chOff x="4796064" y="2249928"/>
            <a:chExt cx="1871811" cy="524566"/>
          </a:xfrm>
        </p:grpSpPr>
        <p:sp>
          <p:nvSpPr>
            <p:cNvPr id="25" name="TextBox 24"/>
            <p:cNvSpPr txBox="1"/>
            <p:nvPr/>
          </p:nvSpPr>
          <p:spPr>
            <a:xfrm>
              <a:off x="4796064" y="2375821"/>
              <a:ext cx="6747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Тогда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90987" y="2249928"/>
                  <a:ext cx="1276888" cy="5245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987" y="2249928"/>
                  <a:ext cx="1323439" cy="54771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99556" y="3208497"/>
                <a:ext cx="2565574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56" y="3208497"/>
                <a:ext cx="2565574" cy="437492"/>
              </a:xfrm>
              <a:prstGeom prst="rect">
                <a:avLst/>
              </a:prstGeom>
              <a:blipFill>
                <a:blip r:embed="rId18"/>
                <a:stretch>
                  <a:fillRect t="-19444" r="-28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85363" y="3824961"/>
                <a:ext cx="1087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63" y="3824961"/>
                <a:ext cx="1087605" cy="400110"/>
              </a:xfrm>
              <a:prstGeom prst="rect">
                <a:avLst/>
              </a:prstGeom>
              <a:blipFill>
                <a:blip r:embed="rId19"/>
                <a:stretch>
                  <a:fillRect t="-18182" r="-22905"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283396" y="3824960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импульс тела.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85363" y="4289643"/>
                <a:ext cx="1712072" cy="619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∙м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63" y="4289643"/>
                <a:ext cx="1712072" cy="6197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881931" y="4383603"/>
            <a:ext cx="3740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единица измерения в СИ.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94753" y="5473952"/>
                <a:ext cx="68025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753" y="5473952"/>
                <a:ext cx="680251" cy="437492"/>
              </a:xfrm>
              <a:prstGeom prst="rect">
                <a:avLst/>
              </a:prstGeom>
              <a:blipFill>
                <a:blip r:embed="rId21"/>
                <a:stretch>
                  <a:fillRect t="-19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885683" y="5488853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импульс силы.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94752" y="4971907"/>
                <a:ext cx="2354362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752" y="4971907"/>
                <a:ext cx="2354362" cy="437492"/>
              </a:xfrm>
              <a:prstGeom prst="rect">
                <a:avLst/>
              </a:prstGeom>
              <a:blipFill>
                <a:blip r:embed="rId22"/>
                <a:stretch>
                  <a:fillRect t="-19718" r="-10363" b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569860" y="4992900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— </a:t>
            </a:r>
            <a:r>
              <a:rPr lang="en-US" sz="2000" dirty="0">
                <a:solidFill>
                  <a:prstClr val="black"/>
                </a:solidFill>
              </a:rPr>
              <a:t>2-</a:t>
            </a:r>
            <a:r>
              <a:rPr lang="ru-RU" sz="2000" dirty="0">
                <a:solidFill>
                  <a:prstClr val="black"/>
                </a:solidFill>
              </a:rPr>
              <a:t>й закон Ньютона.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89251" y="1882825"/>
            <a:ext cx="5318883" cy="2074803"/>
            <a:chOff x="366938" y="1344156"/>
            <a:chExt cx="3989162" cy="155610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66938" y="134415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Импульс тела (количество движения)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66938" y="1676846"/>
              <a:ext cx="3989161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векторная физическая величина, совпадающая по направлению со скоростью тела в данный момент времени и равная произведению массы тела на его скорость.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023257" y="4265697"/>
            <a:ext cx="4212771" cy="1349964"/>
            <a:chOff x="759279" y="1603237"/>
            <a:chExt cx="3159578" cy="1012473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759279" y="2615710"/>
              <a:ext cx="3159578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1282787" y="1603237"/>
              <a:ext cx="979714" cy="9797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781214" y="2093093"/>
              <a:ext cx="1476816" cy="0"/>
            </a:xfrm>
            <a:prstGeom prst="line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1749784" y="207023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78410" y="1767645"/>
                  <a:ext cx="2836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410" y="1767645"/>
                  <a:ext cx="329449" cy="30008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0204" r="-14815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503" y="2093093"/>
              <a:ext cx="887459" cy="0"/>
            </a:xfrm>
            <a:prstGeom prst="line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274784" y="1767645"/>
                  <a:ext cx="2761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784" y="1767645"/>
                  <a:ext cx="329449" cy="30008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Группа 46"/>
          <p:cNvGrpSpPr/>
          <p:nvPr/>
        </p:nvGrpSpPr>
        <p:grpSpPr>
          <a:xfrm>
            <a:off x="489251" y="4395706"/>
            <a:ext cx="5318883" cy="1459249"/>
            <a:chOff x="366938" y="1344156"/>
            <a:chExt cx="3989162" cy="109443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2-й закон Ньютона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66938" y="167684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изменение импульса тела равно импульсу равнодействующей сил, действующих на тело.</a:t>
              </a: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394752" y="4531515"/>
            <a:ext cx="5329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44546A"/>
                </a:solidFill>
              </a:rPr>
              <a:t>Импульс тела изменяется под действием данной силы одинаково у тел любой массы, если только время действия силы одинаково.</a:t>
            </a:r>
          </a:p>
        </p:txBody>
      </p:sp>
    </p:spTree>
    <p:extLst>
      <p:ext uri="{BB962C8B-B14F-4D97-AF65-F5344CB8AC3E}">
        <p14:creationId xmlns:p14="http://schemas.microsoft.com/office/powerpoint/2010/main" val="13091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4.44444E-6 -0.28303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6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6 L -3.33333E-6 -0.28303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6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3827E-7 L 2.22222E-6 -0.2642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1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7654E-7 L 3.05556E-6 -0.26327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17284E-7 L -4.44444E-6 -0.15525 " pathEditMode="relative" rAng="0" ptsTypes="AA">
                                      <p:cBhvr>
                                        <p:cTn id="7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-0.15432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1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6 L 2.5E-6 -0.31975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8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2.77778E-6 -0.32068 " pathEditMode="relative" rAng="0" ptsTypes="AA">
                                      <p:cBhvr>
                                        <p:cTn id="8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886" y="515809"/>
            <a:ext cx="313900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Импульс тела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385363" y="1887740"/>
            <a:ext cx="3173015" cy="400112"/>
            <a:chOff x="4789022" y="2868720"/>
            <a:chExt cx="2379761" cy="300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789022" y="2868721"/>
                  <a:ext cx="815704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022" y="2868721"/>
                  <a:ext cx="863057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547" r="-17730"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5462547" y="2868720"/>
              <a:ext cx="1706236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импульс тела.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94754" y="3281067"/>
            <a:ext cx="2825224" cy="437493"/>
            <a:chOff x="4796064" y="4105464"/>
            <a:chExt cx="2118918" cy="328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96064" y="4105464"/>
                  <a:ext cx="510188" cy="328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064" y="4105464"/>
                  <a:ext cx="554319" cy="3511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7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5164262" y="4116640"/>
              <a:ext cx="17507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импульс силы.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94753" y="3906295"/>
            <a:ext cx="5116937" cy="437493"/>
            <a:chOff x="4796064" y="3728930"/>
            <a:chExt cx="3837703" cy="328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96064" y="3728930"/>
                  <a:ext cx="1765772" cy="328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064" y="3728930"/>
                  <a:ext cx="1850828" cy="3511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772" r="-5941" b="-70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6427394" y="3744675"/>
              <a:ext cx="22063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</a:t>
              </a:r>
              <a:r>
                <a:rPr lang="en-US" sz="2000" dirty="0">
                  <a:solidFill>
                    <a:prstClr val="black"/>
                  </a:solidFill>
                </a:rPr>
                <a:t>2-</a:t>
              </a:r>
              <a:r>
                <a:rPr lang="ru-RU" sz="2000" dirty="0">
                  <a:solidFill>
                    <a:prstClr val="black"/>
                  </a:solidFill>
                </a:rPr>
                <a:t>й закон Ньютона.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89251" y="1882825"/>
            <a:ext cx="5318883" cy="2074803"/>
            <a:chOff x="366938" y="1344156"/>
            <a:chExt cx="3989162" cy="155610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66938" y="134415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Импульс тела (количество движения)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6938" y="1676846"/>
              <a:ext cx="3989161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векторная физическая величина, совпадающая по направлению со скоростью тела в данный момент времени и равная произведению массы тела на его скорость.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9251" y="4395706"/>
            <a:ext cx="5318883" cy="1459249"/>
            <a:chOff x="366938" y="1344156"/>
            <a:chExt cx="3989162" cy="109443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2-й закон Ньютона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6938" y="167684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изменение импульса тела равно импульсу равнодействующей сил, действующих на тело.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394752" y="4531515"/>
            <a:ext cx="5329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44546A"/>
                </a:solidFill>
              </a:rPr>
              <a:t>Импульс тела изменяется под действием данной силы одинаково у тел любой массы, если только время действия силы одинаково.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385363" y="2475603"/>
            <a:ext cx="5236694" cy="619721"/>
            <a:chOff x="4789022" y="3217232"/>
            <a:chExt cx="3927520" cy="464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789022" y="3217232"/>
                  <a:ext cx="1284054" cy="4647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кг</m:t>
                                </m:r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∙м</m:t>
                                </m:r>
                              </m:num>
                              <m:den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с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022" y="3217232"/>
                  <a:ext cx="1332673" cy="48635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5911448" y="3287702"/>
              <a:ext cx="280509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единица измерения в СИ.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235201" y="3541915"/>
            <a:ext cx="1943100" cy="1914005"/>
          </a:xfrm>
          <a:prstGeom prst="rect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168897" y="3541915"/>
            <a:ext cx="0" cy="191400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4042" y="5466081"/>
                <a:ext cx="437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42" y="5466081"/>
                <a:ext cx="4371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12102" y="5462117"/>
                <a:ext cx="442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02" y="5462117"/>
                <a:ext cx="4424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>
            <a:off x="2241833" y="3541915"/>
            <a:ext cx="0" cy="191400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2154373" y="5459636"/>
            <a:ext cx="1603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4078551" y="5469797"/>
            <a:ext cx="1603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922767" y="2506713"/>
            <a:ext cx="4430340" cy="3328701"/>
            <a:chOff x="692075" y="1880034"/>
            <a:chExt cx="3322755" cy="2496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92075" y="2496103"/>
                  <a:ext cx="352741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75" y="2496103"/>
                  <a:ext cx="398955" cy="32534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2963" r="-138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Прямая со стрелкой 34"/>
            <p:cNvCxnSpPr/>
            <p:nvPr/>
          </p:nvCxnSpPr>
          <p:spPr>
            <a:xfrm>
              <a:off x="1090255" y="4091940"/>
              <a:ext cx="2895005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42570" y="1887185"/>
                  <a:ext cx="297966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70" y="1887185"/>
                  <a:ext cx="343684" cy="32534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3208" r="-160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756682" y="4099560"/>
                  <a:ext cx="2581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682" y="4099560"/>
                  <a:ext cx="304314" cy="31830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Прямая соединительная линия 37"/>
            <p:cNvCxnSpPr/>
            <p:nvPr/>
          </p:nvCxnSpPr>
          <p:spPr>
            <a:xfrm>
              <a:off x="1105495" y="2656436"/>
              <a:ext cx="251400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1097875" y="1880034"/>
              <a:ext cx="0" cy="2219526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910676" y="4099561"/>
                  <a:ext cx="2815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676" y="4099561"/>
                  <a:ext cx="327334" cy="3000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832494" y="4232177"/>
                <a:ext cx="676147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6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sz="24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94" y="4232177"/>
                <a:ext cx="676147" cy="5027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ый треугольник 41"/>
          <p:cNvSpPr/>
          <p:nvPr/>
        </p:nvSpPr>
        <p:spPr>
          <a:xfrm flipH="1">
            <a:off x="1426030" y="3320141"/>
            <a:ext cx="2708727" cy="2135779"/>
          </a:xfrm>
          <a:prstGeom prst="rtTriangle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125356" y="3320144"/>
            <a:ext cx="0" cy="21357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68561" y="5462117"/>
                <a:ext cx="442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61" y="5462117"/>
                <a:ext cx="44249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/>
          <p:cNvCxnSpPr/>
          <p:nvPr/>
        </p:nvCxnSpPr>
        <p:spPr>
          <a:xfrm rot="5400000">
            <a:off x="4035010" y="5469797"/>
            <a:ext cx="1603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46569" y="4093587"/>
                <a:ext cx="519437" cy="43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9" y="4093587"/>
                <a:ext cx="519437" cy="434158"/>
              </a:xfrm>
              <a:prstGeom prst="rect">
                <a:avLst/>
              </a:prstGeom>
              <a:blipFill>
                <a:blip r:embed="rId15"/>
                <a:stretch>
                  <a:fillRect t="-19718" r="-22353"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>
            <a:off x="1420293" y="4328533"/>
            <a:ext cx="334523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946553" y="2506713"/>
            <a:ext cx="4363013" cy="3328701"/>
            <a:chOff x="742570" y="1880034"/>
            <a:chExt cx="3272260" cy="2496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42570" y="1887185"/>
                  <a:ext cx="297966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70" y="1887185"/>
                  <a:ext cx="343684" cy="32534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3208" r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756682" y="4099560"/>
                  <a:ext cx="2581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682" y="4099560"/>
                  <a:ext cx="304314" cy="31830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1102179" y="2155371"/>
              <a:ext cx="2449285" cy="19349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910676" y="4099561"/>
                  <a:ext cx="2815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676" y="4099561"/>
                  <a:ext cx="327334" cy="3000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 rot="19307405">
                  <a:off x="2753626" y="2134048"/>
                  <a:ext cx="752899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oMath>
                    </m:oMathPara>
                  </a14:m>
                  <a:endPara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Прямоугольник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07405">
                  <a:off x="2731376" y="2122506"/>
                  <a:ext cx="797398" cy="3231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Прямая со стрелкой 53"/>
            <p:cNvCxnSpPr/>
            <p:nvPr/>
          </p:nvCxnSpPr>
          <p:spPr>
            <a:xfrm>
              <a:off x="1090255" y="4091940"/>
              <a:ext cx="2895005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1097875" y="1880034"/>
              <a:ext cx="0" cy="2219526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026451" y="4838048"/>
                <a:ext cx="1945404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51" y="4838048"/>
                <a:ext cx="1945404" cy="55335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497073" y="3744789"/>
                <a:ext cx="1314719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073" y="3744789"/>
                <a:ext cx="1314719" cy="55335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94752" y="4574970"/>
                <a:ext cx="1449692" cy="472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752" y="4574970"/>
                <a:ext cx="1449692" cy="472117"/>
              </a:xfrm>
              <a:prstGeom prst="rect">
                <a:avLst/>
              </a:prstGeom>
              <a:blipFill>
                <a:blip r:embed="rId20"/>
                <a:stretch>
                  <a:fillRect t="-15385" r="-17227" b="-5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6411893" y="4640080"/>
            <a:ext cx="536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2400"/>
              </a:lnSpc>
            </a:pPr>
            <a:r>
              <a:rPr lang="ru-RU" sz="2000" dirty="0">
                <a:solidFill>
                  <a:prstClr val="black"/>
                </a:solidFill>
              </a:rPr>
              <a:t>	     — используется для оценки средней силы при кратковременных взаимодействиях тел.</a:t>
            </a:r>
          </a:p>
        </p:txBody>
      </p:sp>
    </p:spTree>
    <p:extLst>
      <p:ext uri="{BB962C8B-B14F-4D97-AF65-F5344CB8AC3E}">
        <p14:creationId xmlns:p14="http://schemas.microsoft.com/office/powerpoint/2010/main" val="34958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6" grpId="1" animBg="1"/>
      <p:bldP spid="28" grpId="0"/>
      <p:bldP spid="28" grpId="1"/>
      <p:bldP spid="29" grpId="0"/>
      <p:bldP spid="29" grpId="1"/>
      <p:bldP spid="41" grpId="0"/>
      <p:bldP spid="41" grpId="1"/>
      <p:bldP spid="42" grpId="0" animBg="1"/>
      <p:bldP spid="44" grpId="0"/>
      <p:bldP spid="46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886" y="515809"/>
            <a:ext cx="488146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Импульс системы тел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7111704" y="2301119"/>
            <a:ext cx="3871985" cy="317862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909710" y="3572333"/>
            <a:ext cx="1077077" cy="59327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0276943" y="2524098"/>
            <a:ext cx="807512" cy="56620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123517" y="4870112"/>
            <a:ext cx="706283" cy="63322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072967" y="3149600"/>
            <a:ext cx="2125133" cy="378547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050867" y="3149601"/>
            <a:ext cx="1143000" cy="1642535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8064500" y="3522134"/>
            <a:ext cx="982133" cy="1265767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8175623" y="3388210"/>
            <a:ext cx="694424" cy="12394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395881" y="3170193"/>
            <a:ext cx="694424" cy="12394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747251" y="3239919"/>
            <a:ext cx="389469" cy="5605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9109974" y="4150297"/>
            <a:ext cx="389469" cy="5605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8674101" y="4311047"/>
            <a:ext cx="314324" cy="403828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135938" y="3611261"/>
            <a:ext cx="314324" cy="403828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967735" y="3418112"/>
            <a:ext cx="206829" cy="20682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ru-RU" sz="1067" dirty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090448" y="3047998"/>
            <a:ext cx="206829" cy="2068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ru-RU" sz="1067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8944280" y="4691740"/>
            <a:ext cx="206829" cy="2068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ru-RU" sz="1067" dirty="0">
                <a:solidFill>
                  <a:prstClr val="white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30189" y="4102929"/>
                <a:ext cx="46499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89" y="4102929"/>
                <a:ext cx="464999" cy="402931"/>
              </a:xfrm>
              <a:prstGeom prst="rect">
                <a:avLst/>
              </a:prstGeom>
              <a:blipFill>
                <a:blip r:embed="rId2"/>
                <a:stretch>
                  <a:fillRect t="-22727" r="-24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95067" y="5028425"/>
                <a:ext cx="47032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067" y="5028425"/>
                <a:ext cx="470321" cy="402931"/>
              </a:xfrm>
              <a:prstGeom prst="rect">
                <a:avLst/>
              </a:prstGeom>
              <a:blipFill>
                <a:blip r:embed="rId3"/>
                <a:stretch>
                  <a:fillRect t="-22727" r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514832" y="2195713"/>
                <a:ext cx="47032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832" y="2195713"/>
                <a:ext cx="470321" cy="402931"/>
              </a:xfrm>
              <a:prstGeom prst="rect">
                <a:avLst/>
              </a:prstGeom>
              <a:blipFill>
                <a:blip r:embed="rId4"/>
                <a:stretch>
                  <a:fillRect t="-22727" r="-24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21055267">
                <a:off x="9417100" y="2834506"/>
                <a:ext cx="52501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55267">
                <a:off x="9417100" y="2834506"/>
                <a:ext cx="525016" cy="368499"/>
              </a:xfrm>
              <a:prstGeom prst="rect">
                <a:avLst/>
              </a:prstGeom>
              <a:blipFill>
                <a:blip r:embed="rId5"/>
                <a:stretch>
                  <a:fillRect t="-13514" r="-7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1055267">
                <a:off x="8257475" y="3052706"/>
                <a:ext cx="520271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55267">
                <a:off x="8257475" y="3052706"/>
                <a:ext cx="520271" cy="368499"/>
              </a:xfrm>
              <a:prstGeom prst="rect">
                <a:avLst/>
              </a:prstGeom>
              <a:blipFill>
                <a:blip r:embed="rId6"/>
                <a:stretch>
                  <a:fillRect t="-13514" r="-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163246">
                <a:off x="7888721" y="3654075"/>
                <a:ext cx="520271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3246">
                <a:off x="7888721" y="3654075"/>
                <a:ext cx="520271" cy="368499"/>
              </a:xfrm>
              <a:prstGeom prst="rect">
                <a:avLst/>
              </a:prstGeom>
              <a:blipFill>
                <a:blip r:embed="rId7"/>
                <a:stretch>
                  <a:fillRect t="-12308" r="-12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63246">
                <a:off x="8426200" y="4397630"/>
                <a:ext cx="52501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3246">
                <a:off x="8426200" y="4397630"/>
                <a:ext cx="525016" cy="368499"/>
              </a:xfrm>
              <a:prstGeom prst="rect">
                <a:avLst/>
              </a:prstGeom>
              <a:blipFill>
                <a:blip r:embed="rId8"/>
                <a:stretch>
                  <a:fillRect t="-12308" r="-1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21133340">
                <a:off x="9297518" y="4249558"/>
                <a:ext cx="52501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3340">
                <a:off x="9297518" y="4249558"/>
                <a:ext cx="525016" cy="368499"/>
              </a:xfrm>
              <a:prstGeom prst="rect">
                <a:avLst/>
              </a:prstGeom>
              <a:blipFill>
                <a:blip r:embed="rId9"/>
                <a:stretch>
                  <a:fillRect t="-13699" r="-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21133340">
                <a:off x="9808934" y="3488154"/>
                <a:ext cx="52501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3340">
                <a:off x="9808934" y="3488154"/>
                <a:ext cx="525016" cy="368499"/>
              </a:xfrm>
              <a:prstGeom prst="rect">
                <a:avLst/>
              </a:prstGeom>
              <a:blipFill>
                <a:blip r:embed="rId10"/>
                <a:stretch>
                  <a:fillRect t="-13699" r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489251" y="1792208"/>
            <a:ext cx="5318883" cy="1151473"/>
            <a:chOff x="366938" y="1344156"/>
            <a:chExt cx="3989162" cy="86360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Механическая система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66938" y="1676846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совокупность тел, взаимодействующих между собой.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89251" y="3136167"/>
            <a:ext cx="5318883" cy="1459249"/>
            <a:chOff x="366938" y="1344156"/>
            <a:chExt cx="3989162" cy="109443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Внешние силы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6938" y="167684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силы, действующие на тела системы со стороны тел, не входящих в выделенную систему.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89251" y="4787900"/>
            <a:ext cx="5318883" cy="1151473"/>
            <a:chOff x="366938" y="1344156"/>
            <a:chExt cx="3989162" cy="86360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Внутренние силы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66938" y="1676846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 взаимодействия между телами, входящими в данную систему.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 rot="20913470">
            <a:off x="7829373" y="2629143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Замкнутая система</a:t>
            </a:r>
          </a:p>
        </p:txBody>
      </p:sp>
      <p:sp>
        <p:nvSpPr>
          <p:cNvPr id="42" name="TextBox 41"/>
          <p:cNvSpPr txBox="1"/>
          <p:nvPr/>
        </p:nvSpPr>
        <p:spPr>
          <a:xfrm rot="20973368">
            <a:off x="7591268" y="262515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Не замкнутая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2338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7" grpId="0"/>
      <p:bldP spid="28" grpId="0"/>
      <p:bldP spid="29" grpId="0"/>
      <p:bldP spid="30" grpId="0"/>
      <p:bldP spid="31" grpId="0"/>
      <p:bldP spid="41" grpId="0"/>
      <p:bldP spid="41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8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886" y="515809"/>
            <a:ext cx="7025193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 smtClean="0">
                <a:solidFill>
                  <a:srgbClr val="ED7D31">
                    <a:lumMod val="75000"/>
                  </a:srgbClr>
                </a:solidFill>
              </a:rPr>
              <a:t>ВЫВОД ЗАКОНА СОХРАНЕНИЯ ИМПУЛЬСА</a:t>
            </a:r>
            <a:endParaRPr lang="ru-RU" sz="2933" b="1" cap="all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9251" y="1386014"/>
            <a:ext cx="109580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u="sng" dirty="0">
                <a:latin typeface="Times New Roman" panose="02020603050405020304" pitchFamily="18" charset="0"/>
              </a:rPr>
              <a:t>В соответствие с третьим законом Ньютона силы </a:t>
            </a:r>
            <a:r>
              <a:rPr lang="en-US" altLang="ru-RU" sz="2400" u="sng" dirty="0">
                <a:latin typeface="Times New Roman" panose="02020603050405020304" pitchFamily="18" charset="0"/>
              </a:rPr>
              <a:t>F</a:t>
            </a:r>
            <a:r>
              <a:rPr lang="en-US" altLang="ru-RU" sz="2400" u="sng" baseline="-25000" dirty="0">
                <a:latin typeface="Times New Roman" panose="02020603050405020304" pitchFamily="18" charset="0"/>
              </a:rPr>
              <a:t>1</a:t>
            </a:r>
            <a:r>
              <a:rPr lang="en-US" altLang="ru-RU" sz="2400" u="sng" dirty="0">
                <a:latin typeface="Times New Roman" panose="02020603050405020304" pitchFamily="18" charset="0"/>
              </a:rPr>
              <a:t> </a:t>
            </a:r>
            <a:r>
              <a:rPr lang="ru-RU" altLang="ru-RU" sz="2400" u="sng" dirty="0">
                <a:latin typeface="Times New Roman" panose="02020603050405020304" pitchFamily="18" charset="0"/>
              </a:rPr>
              <a:t>и </a:t>
            </a:r>
            <a:r>
              <a:rPr lang="en-US" altLang="ru-RU" sz="2400" u="sng" dirty="0">
                <a:latin typeface="Times New Roman" panose="02020603050405020304" pitchFamily="18" charset="0"/>
              </a:rPr>
              <a:t>F</a:t>
            </a:r>
            <a:r>
              <a:rPr lang="en-US" altLang="ru-RU" sz="2400" u="sng" baseline="-25000" dirty="0">
                <a:latin typeface="Times New Roman" panose="02020603050405020304" pitchFamily="18" charset="0"/>
              </a:rPr>
              <a:t>2</a:t>
            </a:r>
            <a:r>
              <a:rPr lang="ru-RU" altLang="ru-RU" sz="2400" u="sng" baseline="-25000" dirty="0">
                <a:latin typeface="Times New Roman" panose="02020603050405020304" pitchFamily="18" charset="0"/>
              </a:rPr>
              <a:t> </a:t>
            </a:r>
            <a:r>
              <a:rPr lang="ru-RU" altLang="ru-RU" sz="2400" u="sng" dirty="0">
                <a:latin typeface="Times New Roman" panose="02020603050405020304" pitchFamily="18" charset="0"/>
              </a:rPr>
              <a:t>, с которыми тела взаимодействуют </a:t>
            </a:r>
            <a:r>
              <a:rPr lang="en-US" altLang="ru-RU" sz="2400" u="sng" dirty="0">
                <a:latin typeface="Times New Roman" panose="02020603050405020304" pitchFamily="18" charset="0"/>
              </a:rPr>
              <a:t> </a:t>
            </a:r>
            <a:r>
              <a:rPr lang="ru-RU" altLang="ru-RU" sz="2400" u="sng" dirty="0">
                <a:latin typeface="Times New Roman" panose="02020603050405020304" pitchFamily="18" charset="0"/>
              </a:rPr>
              <a:t>равны по модулю и направлены в противоположные стороны:        </a:t>
            </a:r>
            <a:r>
              <a:rPr lang="en-US" altLang="ru-RU" sz="2800" dirty="0">
                <a:latin typeface="Times New Roman" panose="02020603050405020304" pitchFamily="18" charset="0"/>
              </a:rPr>
              <a:t>F 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1</a:t>
            </a:r>
            <a:r>
              <a:rPr lang="en-US" altLang="ru-RU" sz="2800" dirty="0">
                <a:latin typeface="Times New Roman" panose="02020603050405020304" pitchFamily="18" charset="0"/>
              </a:rPr>
              <a:t>= -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Times New Roman" panose="02020603050405020304" pitchFamily="18" charset="0"/>
              </a:rPr>
              <a:t>F 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</a:rPr>
              <a:t>По 2 закону</a:t>
            </a:r>
            <a:r>
              <a:rPr lang="en-US" altLang="ru-RU" sz="2800" dirty="0">
                <a:latin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</a:rPr>
              <a:t>:</a:t>
            </a:r>
            <a:r>
              <a:rPr lang="en-US" altLang="ru-RU" sz="2800" i="1" dirty="0">
                <a:latin typeface="Times New Roman" panose="02020603050405020304" pitchFamily="18" charset="0"/>
              </a:rPr>
              <a:t>    </a:t>
            </a:r>
            <a:r>
              <a:rPr lang="en-US" altLang="ru-RU" sz="2800" dirty="0">
                <a:latin typeface="Times New Roman" panose="02020603050405020304" pitchFamily="18" charset="0"/>
              </a:rPr>
              <a:t>m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1</a:t>
            </a:r>
            <a:r>
              <a:rPr lang="en-US" altLang="ru-RU" sz="2800" dirty="0">
                <a:latin typeface="Times New Roman" panose="02020603050405020304" pitchFamily="18" charset="0"/>
              </a:rPr>
              <a:t>a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1</a:t>
            </a:r>
            <a:r>
              <a:rPr lang="en-US" altLang="ru-RU" sz="2800" dirty="0">
                <a:latin typeface="Times New Roman" panose="02020603050405020304" pitchFamily="18" charset="0"/>
              </a:rPr>
              <a:t>=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Times New Roman" panose="02020603050405020304" pitchFamily="18" charset="0"/>
              </a:rPr>
              <a:t>- m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</a:rPr>
              <a:t>a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ru-RU" altLang="ru-RU" sz="2800" b="1" baseline="-25000" dirty="0">
                <a:latin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baseline="-25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</a:rPr>
              <a:t>где</a:t>
            </a:r>
            <a:r>
              <a:rPr lang="en-US" altLang="ru-RU" sz="2800" i="1" dirty="0">
                <a:latin typeface="Times New Roman" panose="02020603050405020304" pitchFamily="18" charset="0"/>
              </a:rPr>
              <a:t>   </a:t>
            </a:r>
            <a:r>
              <a:rPr lang="en-US" altLang="ru-RU" sz="2800" dirty="0">
                <a:latin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latin typeface="Times New Roman" panose="02020603050405020304" pitchFamily="18" charset="0"/>
              </a:rPr>
              <a:t>1</a:t>
            </a:r>
            <a:r>
              <a:rPr lang="en-US" altLang="ru-RU" sz="2800" dirty="0">
                <a:latin typeface="Times New Roman" panose="02020603050405020304" pitchFamily="18" charset="0"/>
              </a:rPr>
              <a:t>= ( v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1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Times New Roman" panose="02020603050405020304" pitchFamily="18" charset="0"/>
              </a:rPr>
              <a:t>- v</a:t>
            </a:r>
            <a:r>
              <a:rPr lang="en-US" altLang="ru-RU" sz="2800" baseline="-25000" dirty="0">
                <a:latin typeface="Times New Roman" panose="02020603050405020304" pitchFamily="18" charset="0"/>
              </a:rPr>
              <a:t>1</a:t>
            </a:r>
            <a:r>
              <a:rPr lang="en-US" altLang="ru-RU" sz="2800" dirty="0">
                <a:latin typeface="Times New Roman" panose="02020603050405020304" pitchFamily="18" charset="0"/>
              </a:rPr>
              <a:t> ) / t </a:t>
            </a:r>
            <a:r>
              <a:rPr lang="ru-RU" altLang="ru-RU" sz="2800" dirty="0">
                <a:latin typeface="Times New Roman" panose="02020603050405020304" pitchFamily="18" charset="0"/>
              </a:rPr>
              <a:t>; </a:t>
            </a:r>
            <a:r>
              <a:rPr lang="en-US" altLang="ru-RU" sz="2800" dirty="0">
                <a:latin typeface="Times New Roman" panose="02020603050405020304" pitchFamily="18" charset="0"/>
              </a:rPr>
              <a:t> a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</a:rPr>
              <a:t>= ( v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 </a:t>
            </a:r>
            <a:r>
              <a:rPr lang="en-US" altLang="ru-RU" sz="2800" dirty="0">
                <a:latin typeface="Arial" panose="020B0604020202020204" pitchFamily="34" charset="0"/>
              </a:rPr>
              <a:t>'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Times New Roman" panose="02020603050405020304" pitchFamily="18" charset="0"/>
              </a:rPr>
              <a:t>-v</a:t>
            </a:r>
            <a:r>
              <a:rPr lang="en-US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</a:rPr>
              <a:t>) / t 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dirty="0">
                <a:latin typeface="Times New Roman" panose="02020603050405020304" pitchFamily="18" charset="0"/>
              </a:rPr>
              <a:t>m</a:t>
            </a:r>
            <a:r>
              <a:rPr lang="en-US" altLang="ru-RU" sz="2800" baseline="-25000" dirty="0">
                <a:latin typeface="Times New Roman" panose="02020603050405020304" pitchFamily="18" charset="0"/>
              </a:rPr>
              <a:t>1</a:t>
            </a:r>
            <a:r>
              <a:rPr lang="en-US" altLang="ru-RU" sz="2800" dirty="0">
                <a:latin typeface="Times New Roman" panose="02020603050405020304" pitchFamily="18" charset="0"/>
              </a:rPr>
              <a:t> ( v</a:t>
            </a:r>
            <a:r>
              <a:rPr lang="en-US" altLang="ru-RU" sz="2800" baseline="-25000" dirty="0">
                <a:latin typeface="Times New Roman" panose="02020603050405020304" pitchFamily="18" charset="0"/>
              </a:rPr>
              <a:t>1</a:t>
            </a:r>
            <a:r>
              <a:rPr lang="en-US" altLang="ru-RU" sz="2800" dirty="0">
                <a:latin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Arial" panose="020B0604020202020204" pitchFamily="34" charset="0"/>
              </a:rPr>
              <a:t>' </a:t>
            </a:r>
            <a:r>
              <a:rPr lang="en-US" altLang="ru-RU" sz="2800" dirty="0">
                <a:latin typeface="Times New Roman" panose="02020603050405020304" pitchFamily="18" charset="0"/>
              </a:rPr>
              <a:t>- v</a:t>
            </a:r>
            <a:r>
              <a:rPr lang="en-US" altLang="ru-RU" sz="2800" baseline="-25000" dirty="0">
                <a:latin typeface="Times New Roman" panose="02020603050405020304" pitchFamily="18" charset="0"/>
              </a:rPr>
              <a:t>1</a:t>
            </a:r>
            <a:r>
              <a:rPr lang="en-US" altLang="ru-RU" sz="2800" dirty="0">
                <a:latin typeface="Times New Roman" panose="02020603050405020304" pitchFamily="18" charset="0"/>
              </a:rPr>
              <a:t> ) </a:t>
            </a:r>
            <a:r>
              <a:rPr lang="en-US" altLang="ru-RU" sz="28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Times New Roman" panose="02020603050405020304" pitchFamily="18" charset="0"/>
              </a:rPr>
              <a:t>= - m</a:t>
            </a:r>
            <a:r>
              <a:rPr lang="en-US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</a:rPr>
              <a:t> ( v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Arial" panose="020B0604020202020204" pitchFamily="34" charset="0"/>
              </a:rPr>
              <a:t>'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Times New Roman" panose="02020603050405020304" pitchFamily="18" charset="0"/>
              </a:rPr>
              <a:t>- v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</a:rPr>
              <a:t> )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,</a:t>
            </a:r>
            <a:r>
              <a:rPr lang="en-US" altLang="ru-RU" sz="2800" b="1" dirty="0" smtClean="0">
                <a:latin typeface="Times New Roman" panose="02020603050405020304" pitchFamily="18" charset="0"/>
              </a:rPr>
              <a:t>  </a:t>
            </a:r>
            <a:endParaRPr lang="ru-RU" altLang="ru-RU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m</a:t>
            </a:r>
            <a:r>
              <a:rPr lang="ru-RU" altLang="ru-RU" sz="2800" baseline="-25000" dirty="0" smtClean="0">
                <a:latin typeface="Times New Roman" panose="02020603050405020304" pitchFamily="18" charset="0"/>
              </a:rPr>
              <a:t>1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v</a:t>
            </a:r>
            <a:r>
              <a:rPr lang="ru-RU" altLang="ru-RU" sz="2800" baseline="-25000" dirty="0" smtClean="0">
                <a:latin typeface="Times New Roman" panose="02020603050405020304" pitchFamily="18" charset="0"/>
              </a:rPr>
              <a:t>1</a:t>
            </a:r>
            <a:r>
              <a:rPr lang="ru-RU" altLang="ru-RU" sz="2800" dirty="0">
                <a:latin typeface="Times New Roman" panose="02020603050405020304" pitchFamily="18" charset="0"/>
              </a:rPr>
              <a:t>+ m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ru-RU" altLang="ru-RU" sz="2800" dirty="0">
                <a:latin typeface="Times New Roman" panose="02020603050405020304" pitchFamily="18" charset="0"/>
              </a:rPr>
              <a:t>v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ru-RU" altLang="ru-RU" sz="2800" dirty="0">
                <a:latin typeface="Times New Roman" panose="02020603050405020304" pitchFamily="18" charset="0"/>
              </a:rPr>
              <a:t> = m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1</a:t>
            </a:r>
            <a:r>
              <a:rPr lang="ru-RU" altLang="ru-RU" sz="2800" dirty="0">
                <a:latin typeface="Times New Roman" panose="02020603050405020304" pitchFamily="18" charset="0"/>
              </a:rPr>
              <a:t>v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1 </a:t>
            </a:r>
            <a:r>
              <a:rPr lang="en-US" altLang="ru-RU" sz="2800" dirty="0">
                <a:latin typeface="Arial" panose="020B0604020202020204" pitchFamily="34" charset="0"/>
              </a:rPr>
              <a:t>'</a:t>
            </a:r>
            <a:r>
              <a:rPr lang="ru-RU" altLang="ru-RU" sz="2800" dirty="0">
                <a:latin typeface="Times New Roman" panose="02020603050405020304" pitchFamily="18" charset="0"/>
              </a:rPr>
              <a:t> + m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</a:t>
            </a:r>
            <a:r>
              <a:rPr lang="ru-RU" altLang="ru-RU" sz="2800" dirty="0">
                <a:latin typeface="Times New Roman" panose="02020603050405020304" pitchFamily="18" charset="0"/>
              </a:rPr>
              <a:t>v</a:t>
            </a:r>
            <a:r>
              <a:rPr lang="ru-RU" altLang="ru-RU" sz="2800" baseline="-25000" dirty="0">
                <a:latin typeface="Times New Roman" panose="02020603050405020304" pitchFamily="18" charset="0"/>
              </a:rPr>
              <a:t>2 </a:t>
            </a:r>
            <a:r>
              <a:rPr lang="en-US" altLang="ru-RU" sz="2800" dirty="0">
                <a:latin typeface="Arial" panose="020B0604020202020204" pitchFamily="34" charset="0"/>
              </a:rPr>
              <a:t>'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р</a:t>
            </a:r>
            <a:r>
              <a:rPr lang="ru-RU" altLang="ru-RU" sz="4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ru-RU" alt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+ р</a:t>
            </a:r>
            <a:r>
              <a:rPr lang="ru-RU" altLang="ru-RU" sz="4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alt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=</a:t>
            </a:r>
            <a:r>
              <a:rPr lang="ru-RU" alt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р</a:t>
            </a:r>
            <a:r>
              <a:rPr lang="ru-RU" altLang="ru-RU" sz="4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lang="en-US" alt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'</a:t>
            </a:r>
            <a:r>
              <a:rPr lang="ru-RU" alt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+р</a:t>
            </a:r>
            <a:r>
              <a:rPr lang="ru-RU" altLang="ru-RU" sz="4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ru-RU" alt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'</a:t>
            </a:r>
            <a:endParaRPr lang="ru-RU" alt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5239607" y="220231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6102248" y="22049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290038" y="267677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4618505" y="268797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3858419" y="329787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6524943" y="329787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4618505" y="329787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5308618" y="329182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7338898" y="329182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>
            <a:off x="7896543" y="3303036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4218781" y="40052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4978867" y="3990567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6885305" y="3990567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7573237" y="40052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4258143" y="441068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5308618" y="44218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6282429" y="44218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7495599" y="44218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4038600" y="519568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5104958" y="519826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5967599" y="520689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7135237" y="520689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638594" y="-1045307"/>
            <a:ext cx="8229600" cy="1927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3200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Алгоритм решения задач на применение закона сохранения импульса.</a:t>
            </a:r>
            <a:br>
              <a:rPr lang="ru-RU" altLang="ru-RU" sz="3200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3200" i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200" i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3200" i="1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8594" y="1084779"/>
            <a:ext cx="11258909" cy="5271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altLang="ru-RU" sz="2800" b="1" dirty="0">
                <a:solidFill>
                  <a:prstClr val="black"/>
                </a:solidFill>
              </a:rPr>
              <a:t>1.</a:t>
            </a:r>
            <a:r>
              <a:rPr lang="ru-RU" altLang="ru-RU" sz="2800" dirty="0">
                <a:solidFill>
                  <a:prstClr val="black"/>
                </a:solidFill>
              </a:rPr>
              <a:t> </a:t>
            </a:r>
            <a:r>
              <a:rPr lang="ru-RU" altLang="ru-RU" sz="2800" b="1" dirty="0">
                <a:solidFill>
                  <a:prstClr val="black"/>
                </a:solidFill>
              </a:rPr>
              <a:t>Необходимо проверить систему взаимодействующих тел на замкнутость. </a:t>
            </a:r>
          </a:p>
          <a:p>
            <a:pPr lvl="0">
              <a:lnSpc>
                <a:spcPct val="80000"/>
              </a:lnSpc>
            </a:pPr>
            <a:endParaRPr lang="ru-RU" altLang="ru-RU" sz="2800" b="1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altLang="ru-RU" sz="2800" b="1" dirty="0">
                <a:solidFill>
                  <a:prstClr val="black"/>
                </a:solidFill>
              </a:rPr>
              <a:t>2. Изобразить на чертеже векторы импульсов тел системы непосредственно перед и после взаимодействия. </a:t>
            </a:r>
          </a:p>
          <a:p>
            <a:pPr lvl="0">
              <a:lnSpc>
                <a:spcPct val="80000"/>
              </a:lnSpc>
            </a:pPr>
            <a:endParaRPr lang="ru-RU" altLang="ru-RU" sz="2800" b="1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altLang="ru-RU" sz="2800" b="1" dirty="0">
                <a:solidFill>
                  <a:prstClr val="black"/>
                </a:solidFill>
              </a:rPr>
              <a:t>3. Записать закон сохранения импульса в векторной форме. </a:t>
            </a:r>
          </a:p>
          <a:p>
            <a:pPr lvl="0">
              <a:lnSpc>
                <a:spcPct val="80000"/>
              </a:lnSpc>
            </a:pPr>
            <a:endParaRPr lang="ru-RU" altLang="ru-RU" sz="2800" b="1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altLang="ru-RU" sz="2800" b="1" dirty="0">
                <a:solidFill>
                  <a:prstClr val="black"/>
                </a:solidFill>
              </a:rPr>
              <a:t>4. Спроецировать векторные величины на оси х и у (выбираются произвольно, но так, чтобы было удобно проецировать). </a:t>
            </a:r>
          </a:p>
          <a:p>
            <a:pPr lvl="0">
              <a:lnSpc>
                <a:spcPct val="80000"/>
              </a:lnSpc>
            </a:pPr>
            <a:endParaRPr lang="ru-RU" altLang="ru-RU" sz="2800" b="1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altLang="ru-RU" sz="2800" b="1" dirty="0">
                <a:solidFill>
                  <a:prstClr val="black"/>
                </a:solidFill>
              </a:rPr>
              <a:t>5. Решить полученную систему скалярных уравнений относительно неизвестных в общем виде. </a:t>
            </a:r>
          </a:p>
          <a:p>
            <a:pPr lvl="0">
              <a:lnSpc>
                <a:spcPct val="80000"/>
              </a:lnSpc>
            </a:pPr>
            <a:endParaRPr lang="ru-RU" altLang="ru-RU" sz="2800" b="1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altLang="ru-RU" sz="2800" b="1" dirty="0">
                <a:solidFill>
                  <a:prstClr val="black"/>
                </a:solidFill>
              </a:rPr>
              <a:t>6. Проверить размерность и сделать числовой расчёт.</a:t>
            </a:r>
            <a:endParaRPr lang="ru-RU" alt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998</Words>
  <Application>Microsoft Office PowerPoint</Application>
  <PresentationFormat>Широкоэкранный</PresentationFormat>
  <Paragraphs>236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Gerbera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279</cp:revision>
  <dcterms:created xsi:type="dcterms:W3CDTF">2018-07-25T02:31:23Z</dcterms:created>
  <dcterms:modified xsi:type="dcterms:W3CDTF">2019-11-17T19:08:39Z</dcterms:modified>
</cp:coreProperties>
</file>