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76" r:id="rId2"/>
    <p:sldId id="269" r:id="rId3"/>
    <p:sldId id="270" r:id="rId4"/>
    <p:sldId id="268" r:id="rId5"/>
    <p:sldId id="271" r:id="rId6"/>
    <p:sldId id="272" r:id="rId7"/>
    <p:sldId id="260" r:id="rId8"/>
    <p:sldId id="261" r:id="rId9"/>
    <p:sldId id="262" r:id="rId10"/>
    <p:sldId id="273" r:id="rId11"/>
    <p:sldId id="274" r:id="rId12"/>
    <p:sldId id="275" r:id="rId13"/>
    <p:sldId id="277" r:id="rId14"/>
    <p:sldId id="266" r:id="rId15"/>
    <p:sldId id="267" r:id="rId16"/>
    <p:sldId id="256" r:id="rId17"/>
    <p:sldId id="257" r:id="rId18"/>
    <p:sldId id="258" r:id="rId19"/>
    <p:sldId id="263" r:id="rId20"/>
    <p:sldId id="264" r:id="rId21"/>
    <p:sldId id="265" r:id="rId22"/>
    <p:sldId id="259" r:id="rId23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42" d="100"/>
          <a:sy n="142" d="100"/>
        </p:scale>
        <p:origin x="-660" y="-1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9AA343-4405-4CAF-9536-36CD2D18414C}" type="datetimeFigureOut">
              <a:rPr lang="ru-RU" smtClean="0"/>
              <a:t>16.04.2024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E3E0BC-6B51-445F-AA60-758643F865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40545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E3E0BC-6B51-445F-AA60-758643F86524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00683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72156-B2FC-4C89-8FA3-5832ECE62EE8}" type="datetime1">
              <a:rPr lang="ru-RU" smtClean="0"/>
              <a:t>16.04.2024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https://dvsschool.ru/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4C06F-C99F-4832-9A41-FB3F6EF2F9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36002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18538-BE48-4CF9-BD6C-766F57C4D299}" type="datetime1">
              <a:rPr lang="ru-RU" smtClean="0"/>
              <a:t>16.04.2024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https://dvsschool.ru/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4C06F-C99F-4832-9A41-FB3F6EF2F9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19517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05600-4EDE-4CAE-859B-96A12AD9341E}" type="datetime1">
              <a:rPr lang="ru-RU" smtClean="0"/>
              <a:t>16.04.2024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https://dvsschool.ru/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4C06F-C99F-4832-9A41-FB3F6EF2F9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61124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575AE-BEE5-4B8B-814F-25198FC61874}" type="datetime1">
              <a:rPr lang="ru-RU" smtClean="0"/>
              <a:t>16.04.2024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https://dvsschool.ru/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4C06F-C99F-4832-9A41-FB3F6EF2F9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85253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08925-FB8C-41F8-8788-CFE7383B3998}" type="datetime1">
              <a:rPr lang="ru-RU" smtClean="0"/>
              <a:t>16.04.2024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https://dvsschool.ru/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4C06F-C99F-4832-9A41-FB3F6EF2F9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4836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576AB-3EAC-4B11-BA85-24BBEE6C0640}" type="datetime1">
              <a:rPr lang="ru-RU" smtClean="0"/>
              <a:t>16.04.2024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https://dvsschool.ru/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4C06F-C99F-4832-9A41-FB3F6EF2F9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38208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CF5A2-1143-4F4D-83DF-1B23EA9BD41A}" type="datetime1">
              <a:rPr lang="ru-RU" smtClean="0"/>
              <a:t>16.04.2024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https://dvsschool.ru/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4C06F-C99F-4832-9A41-FB3F6EF2F9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51527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7804A-30E5-4C26-B644-B471BD4AB615}" type="datetime1">
              <a:rPr lang="ru-RU" smtClean="0"/>
              <a:t>16.04.2024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https://dvsschool.ru/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4C06F-C99F-4832-9A41-FB3F6EF2F9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92115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D4753-A725-4670-8C52-A16DFE08F92E}" type="datetime1">
              <a:rPr lang="ru-RU" smtClean="0"/>
              <a:t>16.04.2024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https://dvsschool.ru/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4C06F-C99F-4832-9A41-FB3F6EF2F9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52032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7FC9A-6DA3-44A4-92BF-24127647AB09}" type="datetime1">
              <a:rPr lang="ru-RU" smtClean="0"/>
              <a:t>16.04.2024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https://dvsschool.ru/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4C06F-C99F-4832-9A41-FB3F6EF2F9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89345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7584B-BA12-45C0-A78B-4D5EDF23EC77}" type="datetime1">
              <a:rPr lang="ru-RU" smtClean="0"/>
              <a:t>16.04.2024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https://dvsschool.ru/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D4C06F-C99F-4832-9A41-FB3F6EF2F9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2802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5ECA34-0ECC-4A93-8B77-6BFB85AAF06D}" type="datetime1">
              <a:rPr lang="ru-RU" smtClean="0"/>
              <a:t>16.04.2024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https://dvsschool.ru/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D4C06F-C99F-4832-9A41-FB3F6EF2F9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9496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D4753-A725-4670-8C52-A16DFE08F92E}" type="datetime1">
              <a:rPr lang="ru-RU" smtClean="0"/>
              <a:t>16.04.2024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https://dvsschool.ru/</a:t>
            </a:r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1271538"/>
            <a:ext cx="8295861" cy="23083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800" b="1" dirty="0">
                <a:solidFill>
                  <a:srgbClr val="322C4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/>
              </a:rPr>
              <a:t>Обработка </a:t>
            </a:r>
            <a:endParaRPr lang="ru-RU" sz="4800" b="1" dirty="0" smtClean="0">
              <a:solidFill>
                <a:srgbClr val="322C4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urier New"/>
            </a:endParaRPr>
          </a:p>
          <a:p>
            <a:pPr algn="ctr"/>
            <a:r>
              <a:rPr lang="ru-RU" sz="4800" b="1" dirty="0" smtClean="0">
                <a:solidFill>
                  <a:srgbClr val="322C4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/>
              </a:rPr>
              <a:t>целочисленных </a:t>
            </a:r>
            <a:r>
              <a:rPr lang="ru-RU" sz="4800" b="1" dirty="0">
                <a:solidFill>
                  <a:srgbClr val="322C4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/>
              </a:rPr>
              <a:t>данных. </a:t>
            </a:r>
            <a:endParaRPr lang="ru-RU" sz="4800" b="1" dirty="0" smtClean="0">
              <a:solidFill>
                <a:srgbClr val="322C4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urier New"/>
            </a:endParaRPr>
          </a:p>
          <a:p>
            <a:pPr algn="ctr"/>
            <a:r>
              <a:rPr lang="ru-RU" sz="4800" b="1" dirty="0" smtClean="0">
                <a:solidFill>
                  <a:srgbClr val="322C4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/>
              </a:rPr>
              <a:t>Поиск делителей</a:t>
            </a:r>
            <a:r>
              <a:rPr lang="ru-RU" sz="4800" baseline="-25000" dirty="0" smtClean="0">
                <a:solidFill>
                  <a:srgbClr val="322C4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/>
              </a:rPr>
              <a:t>.</a:t>
            </a:r>
            <a:endParaRPr lang="ru-RU" sz="4800" baseline="-250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urier New"/>
            </a:endParaRPr>
          </a:p>
        </p:txBody>
      </p:sp>
    </p:spTree>
    <p:extLst>
      <p:ext uri="{BB962C8B-B14F-4D97-AF65-F5344CB8AC3E}">
        <p14:creationId xmlns:p14="http://schemas.microsoft.com/office/powerpoint/2010/main" val="2955585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843558"/>
            <a:ext cx="4819650" cy="25527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931776"/>
            <a:ext cx="2680205" cy="23762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 rot="19810007">
            <a:off x="1660632" y="2225861"/>
            <a:ext cx="667169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Что-то пошло не так!</a:t>
            </a:r>
            <a:r>
              <a:rPr lang="ru-RU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!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03D48-F773-4063-94D8-1A830C59F32F}" type="datetime1">
              <a:rPr lang="ru-RU" smtClean="0"/>
              <a:t>16.04.2024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https://dvsschool.ru/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1548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843558"/>
            <a:ext cx="4791075" cy="26384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203598"/>
            <a:ext cx="2448272" cy="21919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7B81B-C595-40D5-9267-B7A4404042E6}" type="datetime1">
              <a:rPr lang="ru-RU" smtClean="0"/>
              <a:t>16.04.2024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https://dvsschool.ru/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6546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267494"/>
            <a:ext cx="871296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5600" algn="just"/>
            <a:r>
              <a:rPr lang="ru-RU" sz="2000" b="1" dirty="0" smtClean="0">
                <a:latin typeface="Courier New" pitchFamily="49" charset="0"/>
                <a:cs typeface="Courier New" pitchFamily="49" charset="0"/>
              </a:rPr>
              <a:t>2. </a:t>
            </a:r>
            <a:r>
              <a:rPr lang="ru-RU" sz="2000" dirty="0" smtClean="0">
                <a:latin typeface="Courier New" pitchFamily="49" charset="0"/>
                <a:cs typeface="Courier New" pitchFamily="49" charset="0"/>
              </a:rPr>
              <a:t>Напишите </a:t>
            </a:r>
            <a:r>
              <a:rPr lang="ru-RU" sz="2000" dirty="0">
                <a:latin typeface="Courier New" pitchFamily="49" charset="0"/>
                <a:cs typeface="Courier New" pitchFamily="49" charset="0"/>
              </a:rPr>
              <a:t>программу, которая ищет </a:t>
            </a:r>
            <a:r>
              <a:rPr lang="ru-RU" sz="2000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среди целых чисел</a:t>
            </a:r>
            <a:r>
              <a:rPr lang="ru-RU" sz="2000" dirty="0">
                <a:latin typeface="Courier New" pitchFamily="49" charset="0"/>
                <a:cs typeface="Courier New" pitchFamily="49" charset="0"/>
              </a:rPr>
              <a:t>, принадлежащих числовому отрезку </a:t>
            </a:r>
            <a:r>
              <a:rPr lang="ru-RU" sz="2000" b="1" dirty="0">
                <a:latin typeface="Courier New" pitchFamily="49" charset="0"/>
                <a:cs typeface="Courier New" pitchFamily="49" charset="0"/>
              </a:rPr>
              <a:t>[18782; 18822]</a:t>
            </a:r>
            <a:r>
              <a:rPr lang="ru-RU" sz="2000" dirty="0">
                <a:latin typeface="Courier New" pitchFamily="49" charset="0"/>
                <a:cs typeface="Courier New" pitchFamily="49" charset="0"/>
              </a:rPr>
              <a:t>, числа, имеющие </a:t>
            </a:r>
            <a:r>
              <a:rPr lang="ru-RU" sz="2000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ровно три различных нечётных натуральных делителя</a:t>
            </a:r>
            <a:r>
              <a:rPr lang="ru-RU" sz="2000" dirty="0">
                <a:latin typeface="Courier New" pitchFamily="49" charset="0"/>
                <a:cs typeface="Courier New" pitchFamily="49" charset="0"/>
              </a:rPr>
              <a:t>, </a:t>
            </a:r>
            <a:r>
              <a:rPr lang="ru-RU" sz="2000" u="sng" dirty="0">
                <a:latin typeface="Courier New" pitchFamily="49" charset="0"/>
                <a:cs typeface="Courier New" pitchFamily="49" charset="0"/>
              </a:rPr>
              <a:t>не считая единицы и самого числа </a:t>
            </a:r>
            <a:r>
              <a:rPr lang="ru-RU" sz="2000" dirty="0">
                <a:latin typeface="Courier New" pitchFamily="49" charset="0"/>
                <a:cs typeface="Courier New" pitchFamily="49" charset="0"/>
              </a:rPr>
              <a:t>(при этом количество чётных делителей может быть любым). Для каждого найденного числа в порядке возрастания </a:t>
            </a:r>
            <a:r>
              <a:rPr lang="ru-RU" sz="2000" b="1" dirty="0">
                <a:latin typeface="Courier New" pitchFamily="49" charset="0"/>
                <a:cs typeface="Courier New" pitchFamily="49" charset="0"/>
              </a:rPr>
              <a:t>запишите эти три делителя в таблицу на экране с новой строки. Делители в строке таблицы также должны следовать в порядке возрастания.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084909"/>
            <a:ext cx="3854971" cy="17090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3129816"/>
            <a:ext cx="1857375" cy="1619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C4215-048A-41F3-979F-15B220F52FDA}" type="datetime1">
              <a:rPr lang="ru-RU" smtClean="0"/>
              <a:t>16.04.2024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https://dvsschool.ru/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6901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D4753-A725-4670-8C52-A16DFE08F92E}" type="datetime1">
              <a:rPr lang="ru-RU" smtClean="0"/>
              <a:t>16.04.2024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https://dvsschool.ru/</a:t>
            </a:r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843808" y="1491630"/>
            <a:ext cx="3158172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Маска,</a:t>
            </a:r>
          </a:p>
          <a:p>
            <a:pPr algn="ctr"/>
            <a:r>
              <a:rPr lang="ru-RU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я тебя знаю</a:t>
            </a:r>
            <a:r>
              <a:rPr lang="ru-RU" sz="4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…</a:t>
            </a:r>
            <a:endParaRPr lang="ru-RU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148064" y="558626"/>
            <a:ext cx="331236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Я в тайну масок всё-таки проник,</a:t>
            </a:r>
          </a:p>
          <a:p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Уверен я, что мой анализ точен,</a:t>
            </a:r>
          </a:p>
          <a:p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Что маски равнодушья у иных —</a:t>
            </a:r>
          </a:p>
          <a:p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Защита от плевков и от пощёчин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r"/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В.С. Высоцкий</a:t>
            </a:r>
            <a:endParaRPr lang="ru-RU" sz="16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8044" y="2715766"/>
            <a:ext cx="1409700" cy="1838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161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195486"/>
            <a:ext cx="885698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5600"/>
            <a:r>
              <a:rPr lang="ru-RU" dirty="0">
                <a:solidFill>
                  <a:srgbClr val="1C102E"/>
                </a:solidFill>
                <a:latin typeface="Courier New"/>
              </a:rPr>
              <a:t>Назовём маской числа последовательность цифр, в которой также могут встречаться следующие символы:</a:t>
            </a:r>
            <a:endParaRPr lang="ru-RU" dirty="0">
              <a:solidFill>
                <a:srgbClr val="000000"/>
              </a:solidFill>
              <a:latin typeface="Courier New"/>
            </a:endParaRPr>
          </a:p>
          <a:p>
            <a:pPr marL="355600"/>
            <a:r>
              <a:rPr lang="ru-RU" dirty="0" smtClean="0">
                <a:solidFill>
                  <a:srgbClr val="000000"/>
                </a:solidFill>
                <a:latin typeface="Courier New"/>
              </a:rPr>
              <a:t>-</a:t>
            </a:r>
            <a:r>
              <a:rPr lang="en-US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ru-RU" dirty="0" smtClean="0">
                <a:solidFill>
                  <a:srgbClr val="1C102E"/>
                </a:solidFill>
                <a:latin typeface="Courier New"/>
              </a:rPr>
              <a:t>символ </a:t>
            </a:r>
            <a:r>
              <a:rPr lang="ru-RU" dirty="0">
                <a:solidFill>
                  <a:srgbClr val="402B4C"/>
                </a:solidFill>
                <a:latin typeface="Courier New"/>
              </a:rPr>
              <a:t>«?» </a:t>
            </a:r>
            <a:r>
              <a:rPr lang="ru-RU" dirty="0">
                <a:solidFill>
                  <a:srgbClr val="1C102E"/>
                </a:solidFill>
                <a:latin typeface="Courier New"/>
              </a:rPr>
              <a:t>означает ровно одну произвольную цифру;</a:t>
            </a:r>
            <a:endParaRPr lang="ru-RU" dirty="0">
              <a:solidFill>
                <a:srgbClr val="000000"/>
              </a:solidFill>
              <a:latin typeface="Courier New"/>
            </a:endParaRPr>
          </a:p>
          <a:p>
            <a:pPr marL="355600"/>
            <a:r>
              <a:rPr lang="ru-RU" dirty="0" smtClean="0">
                <a:solidFill>
                  <a:srgbClr val="000000"/>
                </a:solidFill>
                <a:latin typeface="Courier New"/>
              </a:rPr>
              <a:t>-</a:t>
            </a:r>
            <a:r>
              <a:rPr lang="en-US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ru-RU" dirty="0" smtClean="0">
                <a:solidFill>
                  <a:srgbClr val="1C102E"/>
                </a:solidFill>
                <a:latin typeface="Courier New"/>
              </a:rPr>
              <a:t>символ </a:t>
            </a:r>
            <a:r>
              <a:rPr lang="ru-RU" dirty="0">
                <a:solidFill>
                  <a:srgbClr val="402B4C"/>
                </a:solidFill>
                <a:latin typeface="Courier New"/>
              </a:rPr>
              <a:t>«*» </a:t>
            </a:r>
            <a:r>
              <a:rPr lang="ru-RU" dirty="0">
                <a:solidFill>
                  <a:srgbClr val="1C102E"/>
                </a:solidFill>
                <a:latin typeface="Courier New"/>
              </a:rPr>
              <a:t>означает любую последовательность цифр произвольной длины; в том числе </a:t>
            </a:r>
            <a:r>
              <a:rPr lang="ru-RU" dirty="0">
                <a:solidFill>
                  <a:srgbClr val="402B4C"/>
                </a:solidFill>
                <a:latin typeface="Courier New"/>
              </a:rPr>
              <a:t>«*» </a:t>
            </a:r>
            <a:r>
              <a:rPr lang="ru-RU" dirty="0">
                <a:solidFill>
                  <a:srgbClr val="1C102E"/>
                </a:solidFill>
                <a:latin typeface="Courier New"/>
              </a:rPr>
              <a:t>может задавать и пустую последовательность.</a:t>
            </a:r>
            <a:endParaRPr lang="ru-RU" dirty="0">
              <a:solidFill>
                <a:srgbClr val="000000"/>
              </a:solidFill>
              <a:latin typeface="Courier New"/>
            </a:endParaRPr>
          </a:p>
          <a:p>
            <a:r>
              <a:rPr lang="ru-RU" i="1" dirty="0">
                <a:solidFill>
                  <a:srgbClr val="1C102E"/>
                </a:solidFill>
                <a:latin typeface="Courier New"/>
              </a:rPr>
              <a:t>Например</a:t>
            </a:r>
            <a:r>
              <a:rPr lang="ru-RU" dirty="0">
                <a:solidFill>
                  <a:srgbClr val="1C102E"/>
                </a:solidFill>
                <a:latin typeface="Courier New"/>
              </a:rPr>
              <a:t>, маске 123*4?5 соответствуют числа 123405 и 12300405.</a:t>
            </a:r>
            <a:endParaRPr lang="ru-RU" dirty="0">
              <a:solidFill>
                <a:srgbClr val="000000"/>
              </a:solidFill>
              <a:latin typeface="Courier New"/>
            </a:endParaRPr>
          </a:p>
          <a:p>
            <a:r>
              <a:rPr lang="ru-RU" dirty="0">
                <a:solidFill>
                  <a:srgbClr val="1C102E"/>
                </a:solidFill>
                <a:latin typeface="Courier New"/>
              </a:rPr>
              <a:t>Среди натуральных чисел, не превышающих 10</a:t>
            </a:r>
            <a:r>
              <a:rPr lang="ru-RU" baseline="30000" dirty="0">
                <a:solidFill>
                  <a:srgbClr val="1C102E"/>
                </a:solidFill>
                <a:latin typeface="Courier New"/>
              </a:rPr>
              <a:t>8</a:t>
            </a:r>
            <a:r>
              <a:rPr lang="ru-RU" dirty="0">
                <a:solidFill>
                  <a:srgbClr val="1C102E"/>
                </a:solidFill>
                <a:latin typeface="Courier New"/>
              </a:rPr>
              <a:t>, найдите все числа, соответствующие маске </a:t>
            </a:r>
            <a:r>
              <a:rPr lang="ru-RU" b="1" dirty="0" smtClean="0">
                <a:solidFill>
                  <a:srgbClr val="000000"/>
                </a:solidFill>
                <a:latin typeface="Courier New"/>
              </a:rPr>
              <a:t>12*4</a:t>
            </a:r>
            <a:r>
              <a:rPr lang="en-US" b="1" dirty="0" smtClean="0">
                <a:solidFill>
                  <a:srgbClr val="000000"/>
                </a:solidFill>
                <a:latin typeface="Courier New"/>
              </a:rPr>
              <a:t>?</a:t>
            </a:r>
            <a:r>
              <a:rPr lang="ru-RU" b="1" dirty="0" smtClean="0">
                <a:solidFill>
                  <a:srgbClr val="000000"/>
                </a:solidFill>
                <a:latin typeface="Courier New"/>
              </a:rPr>
              <a:t>65</a:t>
            </a:r>
            <a:r>
              <a:rPr lang="ru-RU" dirty="0">
                <a:solidFill>
                  <a:srgbClr val="000000"/>
                </a:solidFill>
                <a:latin typeface="Courier New"/>
              </a:rPr>
              <a:t>, </a:t>
            </a:r>
            <a:r>
              <a:rPr lang="ru-RU" dirty="0">
                <a:solidFill>
                  <a:srgbClr val="1C102E"/>
                </a:solidFill>
                <a:latin typeface="Courier New"/>
              </a:rPr>
              <a:t>делящиеся на число 141 без остатка.</a:t>
            </a:r>
            <a:endParaRPr lang="ru-RU" dirty="0">
              <a:solidFill>
                <a:srgbClr val="000000"/>
              </a:solidFill>
              <a:latin typeface="Courier New"/>
            </a:endParaRPr>
          </a:p>
          <a:p>
            <a:r>
              <a:rPr lang="ru-RU" dirty="0">
                <a:solidFill>
                  <a:srgbClr val="1C102E"/>
                </a:solidFill>
                <a:latin typeface="Courier New"/>
              </a:rPr>
              <a:t>В ответе запишите в первом столбце таблицы все найденные числа в порядке возрастания, а во втором столбце </a:t>
            </a:r>
            <a:r>
              <a:rPr lang="ru-RU" dirty="0">
                <a:solidFill>
                  <a:srgbClr val="000000"/>
                </a:solidFill>
                <a:latin typeface="Courier New"/>
              </a:rPr>
              <a:t>- </a:t>
            </a:r>
            <a:r>
              <a:rPr lang="ru-RU" dirty="0">
                <a:solidFill>
                  <a:srgbClr val="1C102E"/>
                </a:solidFill>
                <a:latin typeface="Courier New"/>
              </a:rPr>
              <a:t>соответствующие им результаты деления этих чисел на 141.</a:t>
            </a:r>
            <a:endParaRPr lang="ru-RU" dirty="0">
              <a:solidFill>
                <a:srgbClr val="000000"/>
              </a:solidFill>
              <a:latin typeface="Courier New"/>
            </a:endParaRPr>
          </a:p>
          <a:p>
            <a:r>
              <a:rPr lang="ru-RU" dirty="0">
                <a:solidFill>
                  <a:srgbClr val="1C102E"/>
                </a:solidFill>
                <a:latin typeface="Courier New"/>
              </a:rPr>
              <a:t>Количество строк в таблице для ответа избыточно.</a:t>
            </a:r>
            <a:endParaRPr lang="ru-RU" dirty="0">
              <a:solidFill>
                <a:srgbClr val="000000"/>
              </a:solidFill>
              <a:latin typeface="Courier New"/>
            </a:endParaRP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25169-1F8C-4433-AB21-92244ED6DAB5}" type="datetime1">
              <a:rPr lang="ru-RU" smtClean="0"/>
              <a:t>16.04.2024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https://dvsschool.ru/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9242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896" y="555526"/>
            <a:ext cx="8427432" cy="1224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6477" y="1558330"/>
            <a:ext cx="1719579" cy="15037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139702"/>
            <a:ext cx="2476500" cy="186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0249" y="3147814"/>
            <a:ext cx="771525" cy="13430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779912" y="114186"/>
            <a:ext cx="1149674" cy="36933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b="1" dirty="0">
                <a:solidFill>
                  <a:srgbClr val="000000"/>
                </a:solidFill>
                <a:latin typeface="Courier New"/>
              </a:rPr>
              <a:t>12*4</a:t>
            </a:r>
            <a:r>
              <a:rPr lang="en-US" b="1" dirty="0">
                <a:solidFill>
                  <a:srgbClr val="000000"/>
                </a:solidFill>
                <a:latin typeface="Courier New"/>
              </a:rPr>
              <a:t>?</a:t>
            </a:r>
            <a:r>
              <a:rPr lang="ru-RU" b="1" dirty="0">
                <a:solidFill>
                  <a:srgbClr val="000000"/>
                </a:solidFill>
                <a:latin typeface="Courier New"/>
              </a:rPr>
              <a:t>65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F79BA-95DF-4DF0-A3ED-6B2BAFF611A3}" type="datetime1">
              <a:rPr lang="ru-RU" smtClean="0"/>
              <a:t>16.04.2024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https://dvsschool.ru/</a:t>
            </a:r>
            <a:endParaRPr lang="ru-RU"/>
          </a:p>
        </p:txBody>
      </p:sp>
      <p:grpSp>
        <p:nvGrpSpPr>
          <p:cNvPr id="27" name="Группа 26"/>
          <p:cNvGrpSpPr/>
          <p:nvPr/>
        </p:nvGrpSpPr>
        <p:grpSpPr>
          <a:xfrm>
            <a:off x="1417762" y="339502"/>
            <a:ext cx="6394598" cy="936104"/>
            <a:chOff x="1417762" y="339502"/>
            <a:chExt cx="6394598" cy="936104"/>
          </a:xfrm>
        </p:grpSpPr>
        <p:cxnSp>
          <p:nvCxnSpPr>
            <p:cNvPr id="6" name="Прямая со стрелкой 5"/>
            <p:cNvCxnSpPr/>
            <p:nvPr/>
          </p:nvCxnSpPr>
          <p:spPr>
            <a:xfrm flipH="1">
              <a:off x="1417762" y="339502"/>
              <a:ext cx="2506166" cy="936104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 стрелкой 11"/>
            <p:cNvCxnSpPr/>
            <p:nvPr/>
          </p:nvCxnSpPr>
          <p:spPr>
            <a:xfrm flipH="1">
              <a:off x="3041774" y="339502"/>
              <a:ext cx="1034554" cy="936104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Прямая со стрелкой 14"/>
            <p:cNvCxnSpPr/>
            <p:nvPr/>
          </p:nvCxnSpPr>
          <p:spPr>
            <a:xfrm>
              <a:off x="4354749" y="339502"/>
              <a:ext cx="217251" cy="936104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Прямая со стрелкой 18"/>
            <p:cNvCxnSpPr/>
            <p:nvPr/>
          </p:nvCxnSpPr>
          <p:spPr>
            <a:xfrm>
              <a:off x="4641612" y="339502"/>
              <a:ext cx="1514564" cy="936104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Прямая со стрелкой 21"/>
            <p:cNvCxnSpPr/>
            <p:nvPr/>
          </p:nvCxnSpPr>
          <p:spPr>
            <a:xfrm>
              <a:off x="4788024" y="339502"/>
              <a:ext cx="3024336" cy="936104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7986" y="2990651"/>
            <a:ext cx="3924300" cy="16573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73605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7504" y="123478"/>
            <a:ext cx="878497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5600" algn="just"/>
            <a:r>
              <a:rPr lang="ru-RU" b="0" i="0" u="none" strike="noStrike" dirty="0" smtClean="0">
                <a:solidFill>
                  <a:srgbClr val="000000"/>
                </a:solidFill>
                <a:latin typeface="Courier New"/>
              </a:rPr>
              <a:t>Постановка 25 задания предлагает найти все числа, соответствующие маске, в заданном диапазоне. В </a:t>
            </a:r>
            <a:r>
              <a:rPr lang="en-US" b="0" i="0" u="none" strike="noStrike" dirty="0" smtClean="0">
                <a:solidFill>
                  <a:srgbClr val="000000"/>
                </a:solidFill>
                <a:latin typeface="Courier New"/>
              </a:rPr>
              <a:t>python </a:t>
            </a:r>
            <a:r>
              <a:rPr lang="ru-RU" b="0" i="0" u="none" strike="noStrike" dirty="0" smtClean="0">
                <a:solidFill>
                  <a:srgbClr val="000000"/>
                </a:solidFill>
                <a:latin typeface="Courier New"/>
              </a:rPr>
              <a:t>есть встроенный модуль </a:t>
            </a:r>
            <a:r>
              <a:rPr lang="en-US" b="1" i="0" u="none" strike="noStrike" dirty="0" err="1" smtClean="0">
                <a:solidFill>
                  <a:srgbClr val="FF0000"/>
                </a:solidFill>
                <a:latin typeface="Courier New"/>
              </a:rPr>
              <a:t>fnmatch</a:t>
            </a:r>
            <a:r>
              <a:rPr lang="en-US" b="0" i="0" u="none" strike="noStrike" dirty="0" smtClean="0">
                <a:solidFill>
                  <a:srgbClr val="000000"/>
                </a:solidFill>
                <a:latin typeface="Courier New"/>
              </a:rPr>
              <a:t>, </a:t>
            </a:r>
            <a:r>
              <a:rPr lang="ru-RU" b="0" i="0" u="none" strike="noStrike" dirty="0" smtClean="0">
                <a:solidFill>
                  <a:srgbClr val="000000"/>
                </a:solidFill>
                <a:latin typeface="Courier New"/>
              </a:rPr>
              <a:t>которая позволяет сравнивать строковое представление числа с маской (если не углубляться, то как в задании).</a:t>
            </a:r>
          </a:p>
          <a:p>
            <a:pPr indent="355600" algn="just"/>
            <a:r>
              <a:rPr lang="ru-RU" b="0" i="0" u="none" strike="noStrike" dirty="0" smtClean="0">
                <a:solidFill>
                  <a:srgbClr val="000000"/>
                </a:solidFill>
                <a:latin typeface="Courier New"/>
              </a:rPr>
              <a:t>Перебираем значения от 0 до верхней границы с шагом, равным делителю, и проверяем строковое представление числа на соответствие маске.</a:t>
            </a:r>
          </a:p>
          <a:p>
            <a:endParaRPr lang="ru-RU" b="1" i="0" u="none" strike="noStrike" dirty="0" smtClean="0">
              <a:solidFill>
                <a:srgbClr val="FF0000"/>
              </a:solidFill>
              <a:latin typeface="Courier New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74879" y="2853094"/>
            <a:ext cx="684076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i="0" u="none" strike="noStrike" dirty="0" smtClean="0">
                <a:solidFill>
                  <a:srgbClr val="000000"/>
                </a:solidFill>
                <a:latin typeface="Courier New"/>
              </a:rPr>
              <a:t>from</a:t>
            </a:r>
            <a:r>
              <a:rPr lang="en-US" sz="2400" b="0" i="0" u="none" strike="noStrike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400" b="0" i="0" u="none" strike="noStrike" dirty="0" err="1" smtClean="0">
                <a:solidFill>
                  <a:srgbClr val="000000"/>
                </a:solidFill>
                <a:latin typeface="Courier New"/>
              </a:rPr>
              <a:t>fnmatch</a:t>
            </a:r>
            <a:r>
              <a:rPr lang="en-US" sz="2400" b="0" i="0" u="none" strike="noStrike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400" b="1" i="0" u="none" strike="noStrike" dirty="0" smtClean="0">
                <a:solidFill>
                  <a:srgbClr val="000000"/>
                </a:solidFill>
                <a:latin typeface="Courier New"/>
              </a:rPr>
              <a:t>import </a:t>
            </a:r>
            <a:r>
              <a:rPr lang="en-US" sz="2400" b="0" i="0" u="none" strike="noStrike" dirty="0" err="1" smtClean="0">
                <a:solidFill>
                  <a:srgbClr val="000000"/>
                </a:solidFill>
                <a:latin typeface="Courier New"/>
              </a:rPr>
              <a:t>fnmatch</a:t>
            </a:r>
            <a:endParaRPr lang="ru-RU" sz="2400" b="0" i="0" u="none" strike="noStrike" dirty="0" smtClean="0">
              <a:solidFill>
                <a:srgbClr val="000000"/>
              </a:solidFill>
              <a:latin typeface="Courier New"/>
            </a:endParaRPr>
          </a:p>
          <a:p>
            <a:endParaRPr lang="en-US" sz="2400" b="0" i="0" u="none" strike="noStrike" dirty="0" smtClean="0">
              <a:solidFill>
                <a:srgbClr val="000000"/>
              </a:solidFill>
              <a:latin typeface="Courier New"/>
            </a:endParaRPr>
          </a:p>
          <a:p>
            <a:r>
              <a:rPr lang="en-US" sz="2400" b="1" i="0" u="none" strike="noStrike" dirty="0" smtClean="0">
                <a:solidFill>
                  <a:srgbClr val="000000"/>
                </a:solidFill>
                <a:latin typeface="Courier New"/>
              </a:rPr>
              <a:t>for</a:t>
            </a:r>
            <a:r>
              <a:rPr lang="en-US" sz="2400" b="0" i="0" u="none" strike="noStrike" dirty="0" smtClean="0">
                <a:solidFill>
                  <a:srgbClr val="000000"/>
                </a:solidFill>
                <a:latin typeface="Courier New"/>
              </a:rPr>
              <a:t> x </a:t>
            </a:r>
            <a:r>
              <a:rPr lang="en-US" sz="2400" b="1" i="0" u="none" strike="noStrike" dirty="0" smtClean="0">
                <a:solidFill>
                  <a:srgbClr val="000000"/>
                </a:solidFill>
                <a:latin typeface="Courier New"/>
              </a:rPr>
              <a:t>in </a:t>
            </a:r>
            <a:r>
              <a:rPr lang="en-US" sz="2400" b="0" i="0" u="none" strike="noStrike" dirty="0" smtClean="0">
                <a:solidFill>
                  <a:srgbClr val="493F78"/>
                </a:solidFill>
                <a:latin typeface="Courier New"/>
              </a:rPr>
              <a:t>range(0, </a:t>
            </a:r>
            <a:r>
              <a:rPr lang="en-US" sz="2400" b="0" i="0" u="none" strike="noStrike" dirty="0" smtClean="0">
                <a:solidFill>
                  <a:srgbClr val="000000"/>
                </a:solidFill>
                <a:latin typeface="Courier New"/>
              </a:rPr>
              <a:t>10**8, 2014):</a:t>
            </a:r>
          </a:p>
          <a:p>
            <a:r>
              <a:rPr lang="ru-RU" sz="2400" b="0" i="0" u="none" strike="noStrike" dirty="0" smtClean="0">
                <a:solidFill>
                  <a:srgbClr val="000000"/>
                </a:solidFill>
                <a:latin typeface="Courier New"/>
              </a:rPr>
              <a:t>	</a:t>
            </a:r>
            <a:r>
              <a:rPr lang="en-US" sz="2400" b="1" i="0" u="none" strike="noStrike" dirty="0" smtClean="0">
                <a:solidFill>
                  <a:srgbClr val="000000"/>
                </a:solidFill>
                <a:latin typeface="Courier New"/>
              </a:rPr>
              <a:t>if</a:t>
            </a:r>
            <a:r>
              <a:rPr lang="en-US" sz="2400" b="0" i="0" u="none" strike="noStrike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400" b="0" i="0" u="none" strike="noStrike" dirty="0" err="1" smtClean="0">
                <a:solidFill>
                  <a:srgbClr val="000000"/>
                </a:solidFill>
                <a:latin typeface="Courier New"/>
              </a:rPr>
              <a:t>fnmatch</a:t>
            </a:r>
            <a:r>
              <a:rPr lang="en-US" sz="2400" b="0" i="0" u="none" strike="noStrike" dirty="0" smtClean="0">
                <a:solidFill>
                  <a:srgbClr val="493F78"/>
                </a:solidFill>
                <a:latin typeface="Courier New"/>
              </a:rPr>
              <a:t>(</a:t>
            </a:r>
            <a:r>
              <a:rPr lang="en-US" sz="2400" b="0" i="0" u="none" strike="noStrike" dirty="0" err="1" smtClean="0">
                <a:solidFill>
                  <a:srgbClr val="493F78"/>
                </a:solidFill>
                <a:latin typeface="Courier New"/>
              </a:rPr>
              <a:t>str</a:t>
            </a:r>
            <a:r>
              <a:rPr lang="en-US" sz="2400" b="0" i="0" u="none" strike="noStrike" dirty="0" smtClean="0">
                <a:solidFill>
                  <a:srgbClr val="000000"/>
                </a:solidFill>
                <a:latin typeface="Courier New"/>
              </a:rPr>
              <a:t>(x), '12*345?’): </a:t>
            </a:r>
            <a:endParaRPr lang="ru-RU" sz="2400" b="0" i="0" u="none" strike="noStrike" dirty="0" smtClean="0">
              <a:solidFill>
                <a:srgbClr val="000000"/>
              </a:solidFill>
              <a:latin typeface="Courier New"/>
            </a:endParaRPr>
          </a:p>
          <a:p>
            <a:r>
              <a:rPr lang="ru-RU" sz="2400" b="0" i="0" u="none" strike="noStrike" dirty="0" smtClean="0">
                <a:solidFill>
                  <a:srgbClr val="493F78"/>
                </a:solidFill>
                <a:latin typeface="Courier New"/>
              </a:rPr>
              <a:t>		</a:t>
            </a:r>
            <a:r>
              <a:rPr lang="en-US" sz="2400" b="0" i="0" u="none" strike="noStrike" dirty="0" smtClean="0">
                <a:solidFill>
                  <a:srgbClr val="493F78"/>
                </a:solidFill>
                <a:latin typeface="Courier New"/>
              </a:rPr>
              <a:t>print(x, </a:t>
            </a:r>
            <a:r>
              <a:rPr lang="en-US" sz="2400" b="0" i="0" u="none" strike="noStrike" dirty="0" smtClean="0">
                <a:solidFill>
                  <a:srgbClr val="000000"/>
                </a:solidFill>
                <a:latin typeface="Courier New"/>
              </a:rPr>
              <a:t>x </a:t>
            </a:r>
            <a:r>
              <a:rPr lang="ru-RU" sz="2400" b="0" i="0" u="none" strike="noStrike" dirty="0" smtClean="0">
                <a:solidFill>
                  <a:srgbClr val="000000"/>
                </a:solidFill>
                <a:latin typeface="Courier New"/>
              </a:rPr>
              <a:t>// </a:t>
            </a:r>
            <a:r>
              <a:rPr lang="en-US" sz="2400" b="0" i="0" u="none" strike="noStrike" dirty="0" smtClean="0">
                <a:solidFill>
                  <a:srgbClr val="000000"/>
                </a:solidFill>
                <a:latin typeface="Courier New"/>
              </a:rPr>
              <a:t>2014)</a:t>
            </a:r>
            <a:endParaRPr lang="ru-RU" sz="2400" b="0" i="0" u="none" strike="noStrike" dirty="0" smtClean="0">
              <a:solidFill>
                <a:srgbClr val="000000"/>
              </a:solidFill>
              <a:latin typeface="Courier New"/>
            </a:endParaRPr>
          </a:p>
          <a:p>
            <a:endParaRPr lang="en-US" b="0" i="0" u="none" strike="noStrike" baseline="-25000" dirty="0" smtClean="0">
              <a:solidFill>
                <a:srgbClr val="000000"/>
              </a:solidFill>
              <a:latin typeface="Courier New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7806" y="2390137"/>
            <a:ext cx="86645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0" u="sng" strike="noStrike" dirty="0" smtClean="0">
                <a:solidFill>
                  <a:srgbClr val="000000"/>
                </a:solidFill>
                <a:latin typeface="Courier New"/>
              </a:rPr>
              <a:t>Количество перебираемых чисел в пределах 10**7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5789" y="4227934"/>
            <a:ext cx="2124075" cy="5238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13A22-E815-4990-9DF1-2E94C67C6B00}" type="datetime1">
              <a:rPr lang="ru-RU" smtClean="0"/>
              <a:t>16.04.2024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https://dvsschool.ru/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25678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3891" y="195486"/>
            <a:ext cx="892899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dirty="0">
                <a:solidFill>
                  <a:srgbClr val="FF0000"/>
                </a:solidFill>
                <a:latin typeface="Courier New"/>
              </a:rPr>
              <a:t>В ЧЕМ ПРОБЛЕМА</a:t>
            </a:r>
          </a:p>
          <a:p>
            <a:pPr lvl="0" indent="361950" algn="just"/>
            <a:r>
              <a:rPr lang="ru-RU" dirty="0">
                <a:solidFill>
                  <a:srgbClr val="000000"/>
                </a:solidFill>
                <a:latin typeface="Courier New"/>
              </a:rPr>
              <a:t>Если будет большой диапазон, то программа будет работать очень медленно. Поэтому можно перебирать только части, обозначенные ? и *.</a:t>
            </a:r>
          </a:p>
          <a:p>
            <a:pPr lvl="0" indent="361950" algn="just"/>
            <a:r>
              <a:rPr lang="ru-RU" dirty="0">
                <a:solidFill>
                  <a:srgbClr val="000000"/>
                </a:solidFill>
                <a:latin typeface="Courier New"/>
              </a:rPr>
              <a:t>Для этого будет удобно использовать </a:t>
            </a:r>
            <a:r>
              <a:rPr lang="en-US" dirty="0">
                <a:solidFill>
                  <a:srgbClr val="000000"/>
                </a:solidFill>
                <a:latin typeface="Courier New"/>
              </a:rPr>
              <a:t>f</a:t>
            </a:r>
            <a:r>
              <a:rPr lang="ru-RU" dirty="0">
                <a:solidFill>
                  <a:srgbClr val="000000"/>
                </a:solidFill>
                <a:latin typeface="Courier New"/>
              </a:rPr>
              <a:t>-строки.</a:t>
            </a:r>
          </a:p>
          <a:p>
            <a:pPr lvl="0" indent="361950" algn="just"/>
            <a:r>
              <a:rPr lang="ru-RU" dirty="0">
                <a:solidFill>
                  <a:srgbClr val="000000"/>
                </a:solidFill>
                <a:latin typeface="Courier New"/>
              </a:rPr>
              <a:t>Запись </a:t>
            </a:r>
            <a:r>
              <a:rPr lang="en-US" dirty="0">
                <a:solidFill>
                  <a:srgbClr val="000000"/>
                </a:solidFill>
                <a:latin typeface="Courier New"/>
              </a:rPr>
              <a:t>f'{</a:t>
            </a:r>
            <a:r>
              <a:rPr lang="en-US" dirty="0" err="1">
                <a:solidFill>
                  <a:srgbClr val="000000"/>
                </a:solidFill>
                <a:latin typeface="Courier New"/>
              </a:rPr>
              <a:t>x:O</a:t>
            </a:r>
            <a:r>
              <a:rPr lang="en-US" dirty="0">
                <a:solidFill>
                  <a:srgbClr val="000000"/>
                </a:solidFill>
                <a:latin typeface="Courier New"/>
              </a:rPr>
              <a:t>{y}}' </a:t>
            </a:r>
            <a:r>
              <a:rPr lang="ru-RU" dirty="0">
                <a:solidFill>
                  <a:srgbClr val="000000"/>
                </a:solidFill>
                <a:latin typeface="Courier New"/>
              </a:rPr>
              <a:t>сформирует строку, где к значению х будет дописано количество нулей до длины у.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23437-1474-424D-BAB4-C02BAA87D77B}" type="datetime1">
              <a:rPr lang="ru-RU" smtClean="0"/>
              <a:t>16.04.2024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https://dvsschool.ru/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1835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110" y="195486"/>
            <a:ext cx="792717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0" u="sng" strike="noStrike" dirty="0" smtClean="0">
                <a:solidFill>
                  <a:srgbClr val="000000"/>
                </a:solidFill>
                <a:latin typeface="Courier New"/>
              </a:rPr>
              <a:t>Количество перебираемых чисел больше 10**8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771550"/>
            <a:ext cx="7776414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i="0" u="none" strike="noStrike" dirty="0" smtClean="0">
                <a:solidFill>
                  <a:srgbClr val="000000"/>
                </a:solidFill>
                <a:latin typeface="Courier New"/>
              </a:rPr>
              <a:t>from</a:t>
            </a:r>
            <a:r>
              <a:rPr lang="en-US" sz="2000" b="0" i="0" u="none" strike="noStrike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000" b="0" i="0" u="none" strike="noStrike" dirty="0" err="1" smtClean="0">
                <a:solidFill>
                  <a:srgbClr val="000000"/>
                </a:solidFill>
                <a:latin typeface="Courier New"/>
              </a:rPr>
              <a:t>fnmatch</a:t>
            </a:r>
            <a:r>
              <a:rPr lang="en-US" sz="2000" b="0" i="0" u="none" strike="noStrike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000" b="1" i="0" u="none" strike="noStrike" dirty="0" smtClean="0">
                <a:solidFill>
                  <a:srgbClr val="000000"/>
                </a:solidFill>
                <a:latin typeface="Courier New"/>
              </a:rPr>
              <a:t>import</a:t>
            </a:r>
            <a:r>
              <a:rPr lang="en-US" sz="2000" b="0" i="0" u="none" strike="noStrike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000" b="0" i="0" u="none" strike="noStrike" dirty="0" err="1" smtClean="0">
                <a:solidFill>
                  <a:srgbClr val="000000"/>
                </a:solidFill>
                <a:latin typeface="Courier New"/>
              </a:rPr>
              <a:t>fnmatch</a:t>
            </a:r>
            <a:endParaRPr lang="en-US" sz="2000" b="0" i="0" u="none" strike="noStrike" dirty="0" smtClean="0">
              <a:solidFill>
                <a:srgbClr val="000000"/>
              </a:solidFill>
              <a:latin typeface="Courier New"/>
            </a:endParaRPr>
          </a:p>
          <a:p>
            <a:r>
              <a:rPr lang="en-US" sz="2000" b="0" i="0" u="none" strike="noStrike" dirty="0" smtClean="0">
                <a:solidFill>
                  <a:srgbClr val="7FA08B"/>
                </a:solidFill>
                <a:latin typeface="Courier New"/>
              </a:rPr>
              <a:t># </a:t>
            </a:r>
            <a:r>
              <a:rPr lang="ru-RU" sz="2000" b="0" i="0" u="none" strike="noStrike" dirty="0" smtClean="0">
                <a:solidFill>
                  <a:srgbClr val="7FA08B"/>
                </a:solidFill>
                <a:latin typeface="Courier New"/>
              </a:rPr>
              <a:t>маска</a:t>
            </a:r>
            <a:r>
              <a:rPr lang="en-US" sz="2000" b="0" i="0" u="none" strike="noStrike" dirty="0" smtClean="0">
                <a:solidFill>
                  <a:srgbClr val="7FA08B"/>
                </a:solidFill>
                <a:latin typeface="Courier New"/>
              </a:rPr>
              <a:t> ’123*4567?’ </a:t>
            </a:r>
            <a:r>
              <a:rPr lang="ru-RU" sz="2000" b="0" i="0" u="none" strike="noStrike" dirty="0" smtClean="0">
                <a:solidFill>
                  <a:srgbClr val="7FA08B"/>
                </a:solidFill>
                <a:latin typeface="Courier New"/>
              </a:rPr>
              <a:t>для</a:t>
            </a:r>
            <a:r>
              <a:rPr lang="en-US" sz="2000" b="0" i="0" u="none" strike="noStrike" dirty="0" smtClean="0">
                <a:solidFill>
                  <a:srgbClr val="7FA08B"/>
                </a:solidFill>
                <a:latin typeface="Courier New"/>
              </a:rPr>
              <a:t> x &lt; 10**12 </a:t>
            </a:r>
            <a:endParaRPr lang="ru-RU" sz="2000" b="0" i="0" u="none" strike="noStrike" dirty="0" smtClean="0">
              <a:solidFill>
                <a:srgbClr val="7FA08B"/>
              </a:solidFill>
              <a:latin typeface="Courier New"/>
            </a:endParaRPr>
          </a:p>
          <a:p>
            <a:r>
              <a:rPr lang="en-US" sz="2000" b="1" i="0" u="none" strike="noStrike" dirty="0" smtClean="0">
                <a:solidFill>
                  <a:srgbClr val="000000"/>
                </a:solidFill>
                <a:latin typeface="Courier New"/>
              </a:rPr>
              <a:t>for</a:t>
            </a:r>
            <a:r>
              <a:rPr lang="en-US" sz="2000" b="0" i="0" u="none" strike="noStrike" dirty="0" smtClean="0">
                <a:solidFill>
                  <a:srgbClr val="000000"/>
                </a:solidFill>
                <a:latin typeface="Courier New"/>
              </a:rPr>
              <a:t> a2 </a:t>
            </a:r>
            <a:r>
              <a:rPr lang="en-US" sz="2000" b="1" i="0" u="none" strike="noStrike" dirty="0" smtClean="0">
                <a:solidFill>
                  <a:srgbClr val="000000"/>
                </a:solidFill>
                <a:latin typeface="Courier New"/>
              </a:rPr>
              <a:t>in</a:t>
            </a:r>
            <a:r>
              <a:rPr lang="en-US" sz="2000" b="0" i="0" u="none" strike="noStrike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000" b="0" i="0" u="none" strike="noStrike" dirty="0" smtClean="0">
                <a:solidFill>
                  <a:srgbClr val="746AAA"/>
                </a:solidFill>
                <a:latin typeface="Courier New"/>
              </a:rPr>
              <a:t>range</a:t>
            </a:r>
            <a:r>
              <a:rPr lang="en-US" sz="2000" b="0" i="0" u="none" strike="noStrike" dirty="0" smtClean="0">
                <a:solidFill>
                  <a:srgbClr val="000000"/>
                </a:solidFill>
                <a:latin typeface="Courier New"/>
              </a:rPr>
              <a:t>(10):</a:t>
            </a:r>
          </a:p>
          <a:p>
            <a:r>
              <a:rPr lang="ru-RU" sz="2000" b="0" i="0" u="none" strike="noStrike" dirty="0" smtClean="0">
                <a:solidFill>
                  <a:srgbClr val="000000"/>
                </a:solidFill>
                <a:latin typeface="Courier New"/>
              </a:rPr>
              <a:t>	</a:t>
            </a:r>
            <a:r>
              <a:rPr lang="en-US" sz="2000" b="0" i="0" u="none" strike="noStrike" dirty="0" smtClean="0">
                <a:solidFill>
                  <a:srgbClr val="000000"/>
                </a:solidFill>
                <a:latin typeface="Courier New"/>
              </a:rPr>
              <a:t>x </a:t>
            </a:r>
            <a:r>
              <a:rPr lang="en-US" sz="2000" b="0" i="0" u="none" strike="noStrike" dirty="0" smtClean="0">
                <a:solidFill>
                  <a:srgbClr val="7FA08B"/>
                </a:solidFill>
                <a:latin typeface="Courier New"/>
              </a:rPr>
              <a:t>= </a:t>
            </a:r>
            <a:r>
              <a:rPr lang="en-US" sz="2000" b="0" i="0" u="none" strike="noStrike" dirty="0" err="1" smtClean="0">
                <a:solidFill>
                  <a:srgbClr val="746AAA"/>
                </a:solidFill>
                <a:latin typeface="Courier New"/>
              </a:rPr>
              <a:t>int</a:t>
            </a:r>
            <a:r>
              <a:rPr lang="en-US" sz="2000" b="0" i="0" u="none" strike="noStrike" dirty="0" smtClean="0">
                <a:solidFill>
                  <a:srgbClr val="000000"/>
                </a:solidFill>
                <a:latin typeface="Courier New"/>
              </a:rPr>
              <a:t>(</a:t>
            </a:r>
            <a:r>
              <a:rPr lang="en-US" sz="2000" b="0" i="0" u="none" strike="noStrike" dirty="0" smtClean="0">
                <a:solidFill>
                  <a:srgbClr val="7FA08B"/>
                </a:solidFill>
                <a:latin typeface="Courier New"/>
              </a:rPr>
              <a:t>f</a:t>
            </a:r>
            <a:r>
              <a:rPr lang="en-US" sz="2000" b="0" i="0" u="none" strike="noStrike" dirty="0" smtClean="0">
                <a:solidFill>
                  <a:srgbClr val="000000"/>
                </a:solidFill>
                <a:latin typeface="Courier New"/>
              </a:rPr>
              <a:t>’</a:t>
            </a:r>
            <a:r>
              <a:rPr lang="en-US" sz="2000" b="0" i="0" u="none" strike="noStrike" dirty="0" smtClean="0">
                <a:solidFill>
                  <a:srgbClr val="7FA08B"/>
                </a:solidFill>
                <a:latin typeface="Courier New"/>
              </a:rPr>
              <a:t>12345{a2}’</a:t>
            </a:r>
            <a:r>
              <a:rPr lang="en-US" sz="2000" b="0" i="0" u="none" strike="noStrike" dirty="0" smtClean="0">
                <a:solidFill>
                  <a:srgbClr val="000000"/>
                </a:solidFill>
                <a:latin typeface="Courier New"/>
              </a:rPr>
              <a:t>)</a:t>
            </a:r>
          </a:p>
          <a:p>
            <a:r>
              <a:rPr lang="ru-RU" sz="2000" b="0" i="0" u="none" strike="noStrike" dirty="0" smtClean="0">
                <a:solidFill>
                  <a:srgbClr val="000000"/>
                </a:solidFill>
                <a:latin typeface="Courier New"/>
              </a:rPr>
              <a:t>	</a:t>
            </a:r>
            <a:r>
              <a:rPr lang="en-US" sz="2000" b="1" i="0" u="none" strike="noStrike" dirty="0" smtClean="0">
                <a:solidFill>
                  <a:srgbClr val="000000"/>
                </a:solidFill>
                <a:latin typeface="Courier New"/>
              </a:rPr>
              <a:t>if</a:t>
            </a:r>
            <a:r>
              <a:rPr lang="en-US" sz="2000" b="0" i="0" u="none" strike="noStrike" dirty="0" smtClean="0">
                <a:solidFill>
                  <a:srgbClr val="000000"/>
                </a:solidFill>
                <a:latin typeface="Courier New"/>
              </a:rPr>
              <a:t> x </a:t>
            </a:r>
            <a:r>
              <a:rPr lang="en-US" sz="2000" b="0" i="0" u="none" strike="noStrike" dirty="0" smtClean="0">
                <a:solidFill>
                  <a:srgbClr val="7FA08B"/>
                </a:solidFill>
                <a:latin typeface="Courier New"/>
              </a:rPr>
              <a:t>% </a:t>
            </a:r>
            <a:r>
              <a:rPr lang="en-US" sz="2000" b="0" i="0" u="none" strike="noStrike" dirty="0" smtClean="0">
                <a:solidFill>
                  <a:srgbClr val="000000"/>
                </a:solidFill>
                <a:latin typeface="Courier New"/>
              </a:rPr>
              <a:t>2014 == 0:</a:t>
            </a:r>
          </a:p>
          <a:p>
            <a:r>
              <a:rPr lang="ru-RU" sz="2000" b="0" i="0" u="none" strike="noStrike" dirty="0" smtClean="0">
                <a:solidFill>
                  <a:srgbClr val="746AAA"/>
                </a:solidFill>
                <a:latin typeface="Courier New"/>
              </a:rPr>
              <a:t>		</a:t>
            </a:r>
            <a:r>
              <a:rPr lang="en-US" sz="2000" b="0" i="0" u="none" strike="noStrike" dirty="0" smtClean="0">
                <a:solidFill>
                  <a:srgbClr val="746AAA"/>
                </a:solidFill>
                <a:latin typeface="Courier New"/>
              </a:rPr>
              <a:t>print</a:t>
            </a:r>
            <a:r>
              <a:rPr lang="en-US" sz="2000" b="0" i="0" u="none" strike="noStrike" dirty="0" smtClean="0">
                <a:solidFill>
                  <a:srgbClr val="000000"/>
                </a:solidFill>
                <a:latin typeface="Courier New"/>
              </a:rPr>
              <a:t>(x, x </a:t>
            </a:r>
            <a:r>
              <a:rPr lang="ru-RU" sz="2000" b="0" i="0" u="none" strike="noStrike" dirty="0" smtClean="0">
                <a:solidFill>
                  <a:srgbClr val="000000"/>
                </a:solidFill>
                <a:latin typeface="Courier New"/>
              </a:rPr>
              <a:t>// </a:t>
            </a:r>
            <a:r>
              <a:rPr lang="en-US" sz="2000" b="0" i="0" u="none" strike="noStrike" dirty="0" smtClean="0">
                <a:solidFill>
                  <a:srgbClr val="000000"/>
                </a:solidFill>
                <a:latin typeface="Courier New"/>
              </a:rPr>
              <a:t>2014)</a:t>
            </a:r>
          </a:p>
          <a:p>
            <a:r>
              <a:rPr lang="en-US" sz="2000" b="1" i="0" u="none" strike="noStrike" dirty="0" smtClean="0">
                <a:solidFill>
                  <a:srgbClr val="000000"/>
                </a:solidFill>
                <a:latin typeface="Courier New"/>
              </a:rPr>
              <a:t>for</a:t>
            </a:r>
            <a:r>
              <a:rPr lang="en-US" sz="2000" b="0" i="0" u="none" strike="noStrike" dirty="0" smtClean="0">
                <a:solidFill>
                  <a:srgbClr val="000000"/>
                </a:solidFill>
                <a:latin typeface="Courier New"/>
              </a:rPr>
              <a:t> dl </a:t>
            </a:r>
            <a:r>
              <a:rPr lang="en-US" sz="2000" b="1" i="0" u="none" strike="noStrike" dirty="0" smtClean="0">
                <a:solidFill>
                  <a:srgbClr val="000000"/>
                </a:solidFill>
                <a:latin typeface="Courier New"/>
              </a:rPr>
              <a:t>in</a:t>
            </a:r>
            <a:r>
              <a:rPr lang="en-US" sz="2000" b="0" i="0" u="none" strike="noStrike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000" b="0" i="0" u="none" strike="noStrike" dirty="0" smtClean="0">
                <a:solidFill>
                  <a:srgbClr val="746AAA"/>
                </a:solidFill>
                <a:latin typeface="Courier New"/>
              </a:rPr>
              <a:t>range</a:t>
            </a:r>
            <a:r>
              <a:rPr lang="en-US" sz="2000" b="0" i="0" u="none" strike="noStrike" dirty="0" smtClean="0">
                <a:solidFill>
                  <a:srgbClr val="000000"/>
                </a:solidFill>
                <a:latin typeface="Courier New"/>
              </a:rPr>
              <a:t>(1, 4):</a:t>
            </a:r>
          </a:p>
          <a:p>
            <a:r>
              <a:rPr lang="en-US" sz="2000" b="0" i="0" u="none" strike="noStrike" dirty="0" smtClean="0">
                <a:solidFill>
                  <a:srgbClr val="000000"/>
                </a:solidFill>
                <a:latin typeface="Courier New"/>
              </a:rPr>
              <a:t>	</a:t>
            </a:r>
            <a:r>
              <a:rPr lang="en-US" sz="2000" b="1" i="0" u="none" strike="noStrike" dirty="0" smtClean="0">
                <a:solidFill>
                  <a:srgbClr val="000000"/>
                </a:solidFill>
                <a:latin typeface="Courier New"/>
              </a:rPr>
              <a:t>for</a:t>
            </a:r>
            <a:r>
              <a:rPr lang="en-US" sz="2000" b="0" i="0" u="none" strike="noStrike" dirty="0" smtClean="0">
                <a:solidFill>
                  <a:srgbClr val="000000"/>
                </a:solidFill>
                <a:latin typeface="Courier New"/>
              </a:rPr>
              <a:t> al </a:t>
            </a:r>
            <a:r>
              <a:rPr lang="en-US" sz="2000" b="1" i="0" u="none" strike="noStrike" dirty="0" smtClean="0">
                <a:solidFill>
                  <a:srgbClr val="000000"/>
                </a:solidFill>
                <a:latin typeface="Courier New"/>
              </a:rPr>
              <a:t>in</a:t>
            </a:r>
            <a:r>
              <a:rPr lang="en-US" sz="2000" b="0" i="0" u="none" strike="noStrike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000" b="0" i="0" u="none" strike="noStrike" dirty="0" smtClean="0">
                <a:solidFill>
                  <a:srgbClr val="746AAA"/>
                </a:solidFill>
                <a:latin typeface="Courier New"/>
              </a:rPr>
              <a:t>range</a:t>
            </a:r>
            <a:r>
              <a:rPr lang="en-US" sz="2000" b="0" i="0" u="none" strike="noStrike" dirty="0" smtClean="0">
                <a:solidFill>
                  <a:srgbClr val="000000"/>
                </a:solidFill>
                <a:latin typeface="Courier New"/>
              </a:rPr>
              <a:t>(10**dl):</a:t>
            </a:r>
          </a:p>
          <a:p>
            <a:r>
              <a:rPr lang="en-US" sz="2000" b="1" i="0" u="none" strike="noStrike" dirty="0" smtClean="0">
                <a:solidFill>
                  <a:srgbClr val="000000"/>
                </a:solidFill>
                <a:latin typeface="Courier New"/>
              </a:rPr>
              <a:t>		for</a:t>
            </a:r>
            <a:r>
              <a:rPr lang="en-US" sz="2000" b="0" i="0" u="none" strike="noStrike" dirty="0" smtClean="0">
                <a:solidFill>
                  <a:srgbClr val="000000"/>
                </a:solidFill>
                <a:latin typeface="Courier New"/>
              </a:rPr>
              <a:t> a2 </a:t>
            </a:r>
            <a:r>
              <a:rPr lang="en-US" sz="2000" b="1" i="0" u="none" strike="noStrike" dirty="0" smtClean="0">
                <a:solidFill>
                  <a:srgbClr val="000000"/>
                </a:solidFill>
                <a:latin typeface="Courier New"/>
              </a:rPr>
              <a:t>in</a:t>
            </a:r>
            <a:r>
              <a:rPr lang="en-US" sz="2000" b="0" i="0" u="none" strike="noStrike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2000" b="0" i="0" u="none" strike="noStrike" dirty="0" smtClean="0">
                <a:solidFill>
                  <a:srgbClr val="746AAA"/>
                </a:solidFill>
                <a:latin typeface="Courier New"/>
              </a:rPr>
              <a:t>range</a:t>
            </a:r>
            <a:r>
              <a:rPr lang="en-US" sz="2000" b="0" i="0" u="none" strike="noStrike" dirty="0" smtClean="0">
                <a:solidFill>
                  <a:srgbClr val="000000"/>
                </a:solidFill>
                <a:latin typeface="Courier New"/>
              </a:rPr>
              <a:t>(10):</a:t>
            </a:r>
          </a:p>
          <a:p>
            <a:r>
              <a:rPr lang="en-US" sz="2000" b="0" i="0" u="none" strike="noStrike" dirty="0" smtClean="0">
                <a:solidFill>
                  <a:srgbClr val="000000"/>
                </a:solidFill>
                <a:latin typeface="Courier New"/>
              </a:rPr>
              <a:t>			x=</a:t>
            </a:r>
            <a:r>
              <a:rPr lang="en-US" sz="2000" b="0" i="0" u="none" strike="noStrike" dirty="0" err="1" smtClean="0">
                <a:solidFill>
                  <a:srgbClr val="746AAA"/>
                </a:solidFill>
                <a:latin typeface="Courier New"/>
              </a:rPr>
              <a:t>int</a:t>
            </a:r>
            <a:r>
              <a:rPr lang="en-US" sz="2000" b="0" i="0" u="none" strike="noStrike" dirty="0" smtClean="0">
                <a:solidFill>
                  <a:srgbClr val="000000"/>
                </a:solidFill>
                <a:latin typeface="Courier New"/>
              </a:rPr>
              <a:t>(f</a:t>
            </a:r>
            <a:r>
              <a:rPr lang="en-US" sz="2000" b="0" i="0" u="none" strike="noStrike" dirty="0" smtClean="0">
                <a:solidFill>
                  <a:srgbClr val="448052"/>
                </a:solidFill>
                <a:latin typeface="Courier New"/>
              </a:rPr>
              <a:t>’</a:t>
            </a:r>
            <a:r>
              <a:rPr lang="en-US" sz="2000" b="0" i="0" u="none" strike="noStrike" dirty="0" smtClean="0">
                <a:solidFill>
                  <a:srgbClr val="7FA08B"/>
                </a:solidFill>
                <a:latin typeface="Courier New"/>
              </a:rPr>
              <a:t>123{al</a:t>
            </a:r>
            <a:r>
              <a:rPr lang="en-US" sz="2000" b="0" i="0" u="none" strike="noStrike" dirty="0" smtClean="0">
                <a:solidFill>
                  <a:srgbClr val="448052"/>
                </a:solidFill>
                <a:latin typeface="Courier New"/>
              </a:rPr>
              <a:t>:</a:t>
            </a:r>
            <a:r>
              <a:rPr lang="en-US" sz="2000" b="0" i="0" u="none" strike="noStrike" dirty="0" smtClean="0">
                <a:solidFill>
                  <a:srgbClr val="7FA08B"/>
                </a:solidFill>
                <a:latin typeface="Courier New"/>
              </a:rPr>
              <a:t>0{dl}}4567{a2}</a:t>
            </a:r>
            <a:r>
              <a:rPr lang="en-US" sz="2000" b="0" i="0" u="none" strike="noStrike" dirty="0" smtClean="0">
                <a:solidFill>
                  <a:srgbClr val="448052"/>
                </a:solidFill>
                <a:latin typeface="Courier New"/>
              </a:rPr>
              <a:t>’</a:t>
            </a:r>
            <a:r>
              <a:rPr lang="en-US" sz="2000" b="0" i="0" u="none" strike="noStrike" dirty="0" smtClean="0">
                <a:solidFill>
                  <a:srgbClr val="000000"/>
                </a:solidFill>
                <a:latin typeface="Courier New"/>
              </a:rPr>
              <a:t>) 			</a:t>
            </a:r>
            <a:r>
              <a:rPr lang="en-US" sz="2000" b="1" i="0" u="none" strike="noStrike" dirty="0" smtClean="0">
                <a:solidFill>
                  <a:srgbClr val="000000"/>
                </a:solidFill>
                <a:latin typeface="Courier New"/>
              </a:rPr>
              <a:t>if</a:t>
            </a:r>
            <a:r>
              <a:rPr lang="en-US" sz="2000" b="0" i="0" u="none" strike="noStrike" dirty="0" smtClean="0">
                <a:solidFill>
                  <a:srgbClr val="000000"/>
                </a:solidFill>
                <a:latin typeface="Courier New"/>
              </a:rPr>
              <a:t> x </a:t>
            </a:r>
            <a:r>
              <a:rPr lang="en-US" sz="2000" b="0" i="0" u="none" strike="noStrike" dirty="0" smtClean="0">
                <a:solidFill>
                  <a:srgbClr val="7FA08B"/>
                </a:solidFill>
                <a:latin typeface="Courier New"/>
              </a:rPr>
              <a:t>% </a:t>
            </a:r>
            <a:r>
              <a:rPr lang="en-US" sz="2000" b="0" i="0" u="none" strike="noStrike" dirty="0" smtClean="0">
                <a:solidFill>
                  <a:srgbClr val="000000"/>
                </a:solidFill>
                <a:latin typeface="Courier New"/>
              </a:rPr>
              <a:t>2014 == 0:</a:t>
            </a:r>
          </a:p>
          <a:p>
            <a:r>
              <a:rPr lang="en-US" sz="2000" b="0" i="0" u="none" strike="noStrike" dirty="0" smtClean="0">
                <a:solidFill>
                  <a:srgbClr val="746AAA"/>
                </a:solidFill>
                <a:latin typeface="Courier New"/>
              </a:rPr>
              <a:t>				print</a:t>
            </a:r>
            <a:r>
              <a:rPr lang="en-US" sz="2000" b="0" i="0" u="none" strike="noStrike" dirty="0" smtClean="0">
                <a:solidFill>
                  <a:srgbClr val="000000"/>
                </a:solidFill>
                <a:latin typeface="Courier New"/>
              </a:rPr>
              <a:t>(x, x </a:t>
            </a:r>
            <a:r>
              <a:rPr lang="ru-RU" sz="2000" b="0" i="0" u="none" strike="noStrike" dirty="0" smtClean="0">
                <a:solidFill>
                  <a:srgbClr val="000000"/>
                </a:solidFill>
                <a:latin typeface="Courier New"/>
              </a:rPr>
              <a:t>// </a:t>
            </a:r>
            <a:r>
              <a:rPr lang="en-US" sz="2000" b="0" i="0" u="none" strike="noStrike" dirty="0" smtClean="0">
                <a:solidFill>
                  <a:srgbClr val="000000"/>
                </a:solidFill>
                <a:latin typeface="Courier New"/>
              </a:rPr>
              <a:t>2014)</a:t>
            </a:r>
          </a:p>
          <a:p>
            <a:endParaRPr lang="en-US" sz="2000" b="0" i="0" u="none" strike="noStrike" dirty="0" smtClean="0">
              <a:solidFill>
                <a:srgbClr val="000000"/>
              </a:solidFill>
              <a:latin typeface="Courier New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915566"/>
            <a:ext cx="2876550" cy="15335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99D73-DE03-48EE-B0D2-3687AC4AF089}" type="datetime1">
              <a:rPr lang="ru-RU" smtClean="0"/>
              <a:t>16.04.2024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https://dvsschool.ru/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96470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339501"/>
            <a:ext cx="871296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5600" algn="just"/>
            <a:r>
              <a:rPr lang="ru-RU" sz="2000" b="0" i="0" dirty="0" smtClean="0">
                <a:solidFill>
                  <a:srgbClr val="333333"/>
                </a:solidFill>
                <a:effectLst/>
                <a:latin typeface="Courier New" pitchFamily="49" charset="0"/>
                <a:cs typeface="Courier New" pitchFamily="49" charset="0"/>
              </a:rPr>
              <a:t>Пусть M – сумма минимального и максимального натуральных делителей целого числа, не считая единицы и самого числа. Если таких делителей у числа нет, то значение M считается равным нулю.</a:t>
            </a:r>
            <a:endParaRPr lang="en-US" sz="2000" dirty="0">
              <a:solidFill>
                <a:srgbClr val="333333"/>
              </a:solidFill>
              <a:latin typeface="Courier New" pitchFamily="49" charset="0"/>
              <a:cs typeface="Courier New" pitchFamily="49" charset="0"/>
            </a:endParaRPr>
          </a:p>
          <a:p>
            <a:pPr indent="355600" algn="just"/>
            <a:r>
              <a:rPr lang="ru-RU" sz="2000" dirty="0" smtClean="0">
                <a:latin typeface="Courier New" pitchFamily="49" charset="0"/>
                <a:cs typeface="Courier New" pitchFamily="49" charset="0"/>
              </a:rPr>
              <a:t/>
            </a:r>
            <a:br>
              <a:rPr lang="ru-RU" sz="2000" dirty="0" smtClean="0">
                <a:latin typeface="Courier New" pitchFamily="49" charset="0"/>
                <a:cs typeface="Courier New" pitchFamily="49" charset="0"/>
              </a:rPr>
            </a:br>
            <a:r>
              <a:rPr lang="ru-RU" sz="2000" b="0" i="0" dirty="0" smtClean="0">
                <a:solidFill>
                  <a:srgbClr val="333333"/>
                </a:solidFill>
                <a:effectLst/>
                <a:latin typeface="Courier New" pitchFamily="49" charset="0"/>
                <a:cs typeface="Courier New" pitchFamily="49" charset="0"/>
              </a:rPr>
              <a:t>Напишите программу, которая перебирает целые числа, </a:t>
            </a:r>
            <a:r>
              <a:rPr lang="ru-RU" sz="2000" b="0" i="0" dirty="0" err="1" smtClean="0">
                <a:solidFill>
                  <a:srgbClr val="333333"/>
                </a:solidFill>
                <a:effectLst/>
                <a:latin typeface="Courier New" pitchFamily="49" charset="0"/>
                <a:cs typeface="Courier New" pitchFamily="49" charset="0"/>
              </a:rPr>
              <a:t>бо́льшие</a:t>
            </a:r>
            <a:r>
              <a:rPr lang="ru-RU" sz="2000" b="0" i="0" dirty="0" smtClean="0">
                <a:solidFill>
                  <a:srgbClr val="333333"/>
                </a:solidFill>
                <a:effectLst/>
                <a:latin typeface="Courier New" pitchFamily="49" charset="0"/>
                <a:cs typeface="Courier New" pitchFamily="49" charset="0"/>
              </a:rPr>
              <a:t> 700 000, в порядке возрастания и ищет среди них такие, для которых значение M оканчивается на 8. Выведите первые пять найденных чисел и соответствующие им значения M.</a:t>
            </a:r>
          </a:p>
          <a:p>
            <a:pPr indent="355600" algn="just"/>
            <a:r>
              <a:rPr lang="ru-RU" sz="2000" b="0" i="0" dirty="0" smtClean="0">
                <a:solidFill>
                  <a:srgbClr val="333333"/>
                </a:solidFill>
                <a:effectLst/>
                <a:latin typeface="Courier New" pitchFamily="49" charset="0"/>
                <a:cs typeface="Courier New" pitchFamily="49" charset="0"/>
              </a:rPr>
              <a:t>Формат вывода: для каждого из пяти таких найденных чисел в отдельной строке сначала выводится само число, затем – значение М. Строки выводятся в порядке возрастания найденных чисел.</a:t>
            </a:r>
            <a:endParaRPr lang="ru-RU" sz="2000" b="0" i="0" dirty="0">
              <a:solidFill>
                <a:srgbClr val="333333"/>
              </a:solidFill>
              <a:effectLst/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323528" y="43934"/>
            <a:ext cx="1843453" cy="36933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Courier New" pitchFamily="49" charset="0"/>
                <a:cs typeface="Courier New" pitchFamily="49" charset="0"/>
              </a:rPr>
              <a:t>Демо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ourier New" pitchFamily="49" charset="0"/>
                <a:cs typeface="Courier New" pitchFamily="49" charset="0"/>
              </a:rPr>
              <a:t> 2022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cs typeface="Courier New" pitchFamily="49" charset="0"/>
              </a:rPr>
              <a:t> 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267B5-8714-4E98-AAD2-410A50EE9BD6}" type="datetime1">
              <a:rPr lang="ru-RU" smtClean="0"/>
              <a:t>16.04.2024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https://dvsschool.ru/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5765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52951" y="1176303"/>
            <a:ext cx="4341252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Эти простые </a:t>
            </a:r>
          </a:p>
          <a:p>
            <a:pPr algn="ctr"/>
            <a:r>
              <a:rPr lang="ru-RU" sz="4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непростые числа…</a:t>
            </a:r>
            <a:endParaRPr lang="ru-RU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44008" y="483518"/>
            <a:ext cx="36724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5600" algn="just"/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Простое число 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— натуральное число, имеющее ровно два различных натуральных делителя.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470811"/>
            <a:ext cx="3027087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5B309-EE32-43DB-BFB0-B99B6CDA6361}" type="datetime1">
              <a:rPr lang="ru-RU" smtClean="0"/>
              <a:t>16.04.2024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https://dvsschool.ru/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60566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5737"/>
            <a:ext cx="4838700" cy="477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779662"/>
            <a:ext cx="2882458" cy="17125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465A0-EF68-4052-943E-4ED7DAA94037}" type="datetime1">
              <a:rPr lang="ru-RU" smtClean="0"/>
              <a:t>16.04.2024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https://dvsschool.ru/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814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123478"/>
            <a:ext cx="9036496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ru-RU" b="0" i="0" dirty="0" smtClean="0">
                <a:solidFill>
                  <a:srgbClr val="333333"/>
                </a:solidFill>
                <a:effectLst/>
                <a:latin typeface="Courier New" pitchFamily="49" charset="0"/>
                <a:cs typeface="Courier New" pitchFamily="49" charset="0"/>
              </a:rPr>
              <a:t>Если переменная </a:t>
            </a:r>
            <a:r>
              <a:rPr lang="ru-RU" b="1" i="0" dirty="0" smtClean="0">
                <a:solidFill>
                  <a:srgbClr val="333333"/>
                </a:solidFill>
                <a:effectLst/>
                <a:latin typeface="Courier New" pitchFamily="49" charset="0"/>
                <a:cs typeface="Courier New" pitchFamily="49" charset="0"/>
              </a:rPr>
              <a:t>j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Courier New" pitchFamily="49" charset="0"/>
                <a:cs typeface="Courier New" pitchFamily="49" charset="0"/>
              </a:rPr>
              <a:t> является делителем, то мы её заносим в список </a:t>
            </a:r>
            <a:r>
              <a:rPr lang="ru-RU" b="1" i="0" dirty="0" smtClean="0">
                <a:solidFill>
                  <a:srgbClr val="333333"/>
                </a:solidFill>
                <a:effectLst/>
                <a:latin typeface="Courier New" pitchFamily="49" charset="0"/>
                <a:cs typeface="Courier New" pitchFamily="49" charset="0"/>
              </a:rPr>
              <a:t>a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Courier New" pitchFamily="49" charset="0"/>
                <a:cs typeface="Courier New" pitchFamily="49" charset="0"/>
              </a:rPr>
              <a:t>. Сразу ищем "брата" </a:t>
            </a:r>
            <a:r>
              <a:rPr lang="ru-RU" b="1" i="0" dirty="0" smtClean="0">
                <a:solidFill>
                  <a:srgbClr val="333333"/>
                </a:solidFill>
                <a:effectLst/>
                <a:latin typeface="Courier New" pitchFamily="49" charset="0"/>
                <a:cs typeface="Courier New" pitchFamily="49" charset="0"/>
              </a:rPr>
              <a:t>b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Courier New" pitchFamily="49" charset="0"/>
                <a:cs typeface="Courier New" pitchFamily="49" charset="0"/>
              </a:rPr>
              <a:t> делителя </a:t>
            </a:r>
            <a:r>
              <a:rPr lang="ru-RU" b="1" i="0" dirty="0" smtClean="0">
                <a:solidFill>
                  <a:srgbClr val="333333"/>
                </a:solidFill>
                <a:effectLst/>
                <a:latin typeface="Courier New" pitchFamily="49" charset="0"/>
                <a:cs typeface="Courier New" pitchFamily="49" charset="0"/>
              </a:rPr>
              <a:t>j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Courier New" pitchFamily="49" charset="0"/>
                <a:cs typeface="Courier New" pitchFamily="49" charset="0"/>
              </a:rPr>
              <a:t>. Если "брат" </a:t>
            </a:r>
            <a:r>
              <a:rPr lang="ru-RU" b="1" i="0" dirty="0" smtClean="0">
                <a:solidFill>
                  <a:srgbClr val="333333"/>
                </a:solidFill>
                <a:effectLst/>
                <a:latin typeface="Courier New" pitchFamily="49" charset="0"/>
                <a:cs typeface="Courier New" pitchFamily="49" charset="0"/>
              </a:rPr>
              <a:t>b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Courier New" pitchFamily="49" charset="0"/>
                <a:cs typeface="Courier New" pitchFamily="49" charset="0"/>
              </a:rPr>
              <a:t> и переменная </a:t>
            </a:r>
            <a:r>
              <a:rPr lang="ru-RU" b="1" i="0" dirty="0" smtClean="0">
                <a:solidFill>
                  <a:srgbClr val="333333"/>
                </a:solidFill>
                <a:effectLst/>
                <a:latin typeface="Courier New" pitchFamily="49" charset="0"/>
                <a:cs typeface="Courier New" pitchFamily="49" charset="0"/>
              </a:rPr>
              <a:t>j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Courier New" pitchFamily="49" charset="0"/>
                <a:cs typeface="Courier New" pitchFamily="49" charset="0"/>
              </a:rPr>
              <a:t> не равны друг другу (равны они могут быть, если из числа </a:t>
            </a:r>
            <a:r>
              <a:rPr lang="ru-RU" b="1" i="0" dirty="0" smtClean="0">
                <a:solidFill>
                  <a:srgbClr val="333333"/>
                </a:solidFill>
                <a:effectLst/>
                <a:latin typeface="Courier New" pitchFamily="49" charset="0"/>
                <a:cs typeface="Courier New" pitchFamily="49" charset="0"/>
              </a:rPr>
              <a:t>i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Courier New" pitchFamily="49" charset="0"/>
                <a:cs typeface="Courier New" pitchFamily="49" charset="0"/>
              </a:rPr>
              <a:t> извлекается корень, например 16 = 4*4), то заносим переменную </a:t>
            </a:r>
            <a:r>
              <a:rPr lang="ru-RU" b="1" i="0" dirty="0" smtClean="0">
                <a:solidFill>
                  <a:srgbClr val="333333"/>
                </a:solidFill>
                <a:effectLst/>
                <a:latin typeface="Courier New" pitchFamily="49" charset="0"/>
                <a:cs typeface="Courier New" pitchFamily="49" charset="0"/>
              </a:rPr>
              <a:t>b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Courier New" pitchFamily="49" charset="0"/>
                <a:cs typeface="Courier New" pitchFamily="49" charset="0"/>
              </a:rPr>
              <a:t> так же в список </a:t>
            </a:r>
            <a:r>
              <a:rPr lang="ru-RU" b="1" i="0" dirty="0" smtClean="0">
                <a:solidFill>
                  <a:srgbClr val="333333"/>
                </a:solidFill>
                <a:effectLst/>
                <a:latin typeface="Courier New" pitchFamily="49" charset="0"/>
                <a:cs typeface="Courier New" pitchFamily="49" charset="0"/>
              </a:rPr>
              <a:t>a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Courier New" pitchFamily="49" charset="0"/>
                <a:cs typeface="Courier New" pitchFamily="49" charset="0"/>
              </a:rPr>
              <a:t>. Нет смысла заносить в список </a:t>
            </a:r>
            <a:r>
              <a:rPr lang="ru-RU" b="1" i="0" dirty="0" smtClean="0">
                <a:solidFill>
                  <a:srgbClr val="333333"/>
                </a:solidFill>
                <a:effectLst/>
                <a:latin typeface="Courier New" pitchFamily="49" charset="0"/>
                <a:cs typeface="Courier New" pitchFamily="49" charset="0"/>
              </a:rPr>
              <a:t>a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Courier New" pitchFamily="49" charset="0"/>
                <a:cs typeface="Courier New" pitchFamily="49" charset="0"/>
              </a:rPr>
              <a:t> одинаковые делители.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 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b="0" i="0" dirty="0" smtClean="0">
                <a:solidFill>
                  <a:srgbClr val="333333"/>
                </a:solidFill>
                <a:effectLst/>
                <a:latin typeface="Courier New" pitchFamily="49" charset="0"/>
                <a:cs typeface="Courier New" pitchFamily="49" charset="0"/>
              </a:rPr>
              <a:t>После того, как закончился цикл j, в списке </a:t>
            </a:r>
            <a:r>
              <a:rPr lang="ru-RU" b="1" i="0" dirty="0" smtClean="0">
                <a:solidFill>
                  <a:srgbClr val="333333"/>
                </a:solidFill>
                <a:effectLst/>
                <a:latin typeface="Courier New" pitchFamily="49" charset="0"/>
                <a:cs typeface="Courier New" pitchFamily="49" charset="0"/>
              </a:rPr>
              <a:t>a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Courier New" pitchFamily="49" charset="0"/>
                <a:cs typeface="Courier New" pitchFamily="49" charset="0"/>
              </a:rPr>
              <a:t> будут все делители числа </a:t>
            </a:r>
            <a:r>
              <a:rPr lang="ru-RU" b="1" i="0" dirty="0" smtClean="0">
                <a:solidFill>
                  <a:srgbClr val="333333"/>
                </a:solidFill>
                <a:effectLst/>
                <a:latin typeface="Courier New" pitchFamily="49" charset="0"/>
                <a:cs typeface="Courier New" pitchFamily="49" charset="0"/>
              </a:rPr>
              <a:t>i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Courier New" pitchFamily="49" charset="0"/>
                <a:cs typeface="Courier New" pitchFamily="49" charset="0"/>
              </a:rPr>
              <a:t>, кроме единицы и самого числа.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b="0" i="0" dirty="0" smtClean="0">
                <a:solidFill>
                  <a:srgbClr val="333333"/>
                </a:solidFill>
                <a:effectLst/>
                <a:latin typeface="Courier New" pitchFamily="49" charset="0"/>
                <a:cs typeface="Courier New" pitchFamily="49" charset="0"/>
              </a:rPr>
              <a:t>Если там есть хотя бы один делитель, то, значит, имеется максимальный и минимальный делитель. Мы сортируем список </a:t>
            </a:r>
            <a:r>
              <a:rPr lang="ru-RU" b="1" i="0" dirty="0" smtClean="0">
                <a:solidFill>
                  <a:srgbClr val="333333"/>
                </a:solidFill>
                <a:effectLst/>
                <a:latin typeface="Courier New" pitchFamily="49" charset="0"/>
                <a:cs typeface="Courier New" pitchFamily="49" charset="0"/>
              </a:rPr>
              <a:t>a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Courier New" pitchFamily="49" charset="0"/>
                <a:cs typeface="Courier New" pitchFamily="49" charset="0"/>
              </a:rPr>
              <a:t>, чтобы все делители были в порядке возрастания, т.к. изначально они не были упорядочены.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b="0" i="0" dirty="0" smtClean="0">
                <a:solidFill>
                  <a:srgbClr val="333333"/>
                </a:solidFill>
                <a:effectLst/>
                <a:latin typeface="Courier New" pitchFamily="49" charset="0"/>
                <a:cs typeface="Courier New" pitchFamily="49" charset="0"/>
              </a:rPr>
              <a:t>Находим число </a:t>
            </a:r>
            <a:r>
              <a:rPr lang="ru-RU" b="1" i="0" dirty="0" smtClean="0">
                <a:solidFill>
                  <a:srgbClr val="333333"/>
                </a:solidFill>
                <a:effectLst/>
                <a:latin typeface="Courier New" pitchFamily="49" charset="0"/>
                <a:cs typeface="Courier New" pitchFamily="49" charset="0"/>
              </a:rPr>
              <a:t>m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Courier New" pitchFamily="49" charset="0"/>
                <a:cs typeface="Courier New" pitchFamily="49" charset="0"/>
              </a:rPr>
              <a:t>. Это сумма максимального и минимального делителя. Первый элемент a[0] - это минимальный делитель. Последний элемент a[-1] - это максимальный делитель.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b="0" i="0" dirty="0" smtClean="0">
                <a:solidFill>
                  <a:srgbClr val="333333"/>
                </a:solidFill>
                <a:effectLst/>
                <a:latin typeface="Courier New" pitchFamily="49" charset="0"/>
                <a:cs typeface="Courier New" pitchFamily="49" charset="0"/>
              </a:rPr>
              <a:t>Если число, </a:t>
            </a:r>
            <a:r>
              <a:rPr lang="ru-RU" b="1" i="0" dirty="0" smtClean="0">
                <a:solidFill>
                  <a:srgbClr val="333333"/>
                </a:solidFill>
                <a:effectLst/>
                <a:latin typeface="Courier New" pitchFamily="49" charset="0"/>
                <a:cs typeface="Courier New" pitchFamily="49" charset="0"/>
              </a:rPr>
              <a:t>m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Courier New" pitchFamily="49" charset="0"/>
                <a:cs typeface="Courier New" pitchFamily="49" charset="0"/>
              </a:rPr>
              <a:t> подходит по условию, то мы печатаем число </a:t>
            </a:r>
            <a:r>
              <a:rPr lang="ru-RU" b="1" i="0" dirty="0" smtClean="0">
                <a:solidFill>
                  <a:srgbClr val="333333"/>
                </a:solidFill>
                <a:effectLst/>
                <a:latin typeface="Courier New" pitchFamily="49" charset="0"/>
                <a:cs typeface="Courier New" pitchFamily="49" charset="0"/>
              </a:rPr>
              <a:t>i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Courier New" pitchFamily="49" charset="0"/>
                <a:cs typeface="Courier New" pitchFamily="49" charset="0"/>
              </a:rPr>
              <a:t> и </a:t>
            </a:r>
            <a:r>
              <a:rPr lang="ru-RU" b="1" i="0" dirty="0" smtClean="0">
                <a:solidFill>
                  <a:srgbClr val="333333"/>
                </a:solidFill>
                <a:effectLst/>
                <a:latin typeface="Courier New" pitchFamily="49" charset="0"/>
                <a:cs typeface="Courier New" pitchFamily="49" charset="0"/>
              </a:rPr>
              <a:t>m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Courier New" pitchFamily="49" charset="0"/>
                <a:cs typeface="Courier New" pitchFamily="49" charset="0"/>
              </a:rPr>
              <a:t>.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b="0" i="0" dirty="0" smtClean="0">
                <a:solidFill>
                  <a:srgbClr val="333333"/>
                </a:solidFill>
                <a:effectLst/>
                <a:latin typeface="Courier New" pitchFamily="49" charset="0"/>
                <a:cs typeface="Courier New" pitchFamily="49" charset="0"/>
              </a:rPr>
              <a:t>Счётчик </a:t>
            </a:r>
            <a:r>
              <a:rPr lang="ru-RU" b="1" i="0" dirty="0" err="1" smtClean="0">
                <a:solidFill>
                  <a:srgbClr val="333333"/>
                </a:solidFill>
                <a:effectLst/>
                <a:latin typeface="Courier New" pitchFamily="49" charset="0"/>
                <a:cs typeface="Courier New" pitchFamily="49" charset="0"/>
              </a:rPr>
              <a:t>count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Courier New" pitchFamily="49" charset="0"/>
                <a:cs typeface="Courier New" pitchFamily="49" charset="0"/>
              </a:rPr>
              <a:t> нужен, чтобы распечатать первые пять чисел.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554CD-E95F-47F3-8CC7-1C76AFE819EE}" type="datetime1">
              <a:rPr lang="ru-RU" smtClean="0"/>
              <a:t>16.04.2024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https://dvsschool.ru/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7569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23478"/>
            <a:ext cx="871296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77913" indent="355600" algn="just"/>
            <a:r>
              <a:rPr lang="ru-RU" sz="2000" b="0" i="0" u="none" strike="noStrike" dirty="0" smtClean="0">
                <a:solidFill>
                  <a:srgbClr val="000000"/>
                </a:solidFill>
                <a:latin typeface="Courier New"/>
              </a:rPr>
              <a:t>Напишите программу, которая ищет среди целых чисел, принадлежащих числовому отрезку [150000; 200000], числа, имеющие ровно 48 различных натуральных делителей, не считая единицы и самого числа. </a:t>
            </a:r>
            <a:endParaRPr lang="en-US" sz="2000" b="0" i="0" u="none" strike="noStrike" dirty="0" smtClean="0">
              <a:solidFill>
                <a:srgbClr val="000000"/>
              </a:solidFill>
              <a:latin typeface="Courier New"/>
            </a:endParaRPr>
          </a:p>
          <a:p>
            <a:pPr indent="355600" algn="just"/>
            <a:r>
              <a:rPr lang="ru-RU" sz="2000" b="0" i="0" u="none" strike="noStrike" dirty="0" smtClean="0">
                <a:solidFill>
                  <a:srgbClr val="000000"/>
                </a:solidFill>
                <a:latin typeface="Courier New"/>
              </a:rPr>
              <a:t>Для каждого найденного числа запишите самый большой такой делитель в таблицу на экране с новой строки в порядке возрастания этих делителей.</a:t>
            </a:r>
          </a:p>
          <a:p>
            <a:pPr indent="355600" algn="just"/>
            <a:r>
              <a:rPr lang="ru-RU" sz="2000" b="0" i="0" u="none" strike="noStrike" dirty="0" smtClean="0">
                <a:solidFill>
                  <a:srgbClr val="000000"/>
                </a:solidFill>
                <a:latin typeface="Courier New"/>
              </a:rPr>
              <a:t>Например, в диапазоне [5000; 10 000] ровно 48 таких делителей имеют числа 6480 и 9072, поэтому для этого диапазона таблица на экране должна содержать следующие значения: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3507854"/>
            <a:ext cx="207645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3478"/>
            <a:ext cx="1083697" cy="14434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6B2EA-E2E8-4935-A853-BB871CFCEC33}" type="datetime1">
              <a:rPr lang="ru-RU" smtClean="0"/>
              <a:t>16.04.2024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https://dvsschool.ru/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6437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3478"/>
            <a:ext cx="2123725" cy="28411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67787" y="2970031"/>
            <a:ext cx="125867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>
                <a:latin typeface="Courier New" pitchFamily="49" charset="0"/>
                <a:cs typeface="Courier New" pitchFamily="49" charset="0"/>
              </a:rPr>
              <a:t>Пьер Ферма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411760" y="987574"/>
            <a:ext cx="667848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Courier New" pitchFamily="49" charset="0"/>
                <a:cs typeface="Courier New" pitchFamily="49" charset="0"/>
              </a:rPr>
              <a:t>В 1640 году Пьер де Ферма сформулировал малую теорему Ферма, затем доказанную Лейбницем и Эйлером, и теорему о сумме двух квадратов, а также высказал предположение: все числа </a:t>
            </a:r>
            <a:r>
              <a:rPr lang="ru-RU" dirty="0" smtClean="0">
                <a:latin typeface="Courier New" pitchFamily="49" charset="0"/>
                <a:cs typeface="Courier New" pitchFamily="49" charset="0"/>
              </a:rPr>
              <a:t>вида</a:t>
            </a:r>
          </a:p>
          <a:p>
            <a:pPr algn="just"/>
            <a:r>
              <a:rPr lang="ru-RU" dirty="0" smtClean="0">
                <a:latin typeface="Courier New" pitchFamily="49" charset="0"/>
                <a:cs typeface="Courier New" pitchFamily="49" charset="0"/>
              </a:rPr>
              <a:t> </a:t>
            </a:r>
            <a:endParaRPr lang="ru-RU" dirty="0">
              <a:latin typeface="Courier New" pitchFamily="49" charset="0"/>
              <a:cs typeface="Courier New" pitchFamily="49" charset="0"/>
            </a:endParaRPr>
          </a:p>
          <a:p>
            <a:pPr algn="just"/>
            <a:r>
              <a:rPr lang="ru-RU" dirty="0" smtClean="0">
                <a:latin typeface="Courier New" pitchFamily="49" charset="0"/>
                <a:cs typeface="Courier New" pitchFamily="49" charset="0"/>
              </a:rPr>
              <a:t>являются </a:t>
            </a:r>
            <a:r>
              <a:rPr lang="ru-RU" dirty="0">
                <a:latin typeface="Courier New" pitchFamily="49" charset="0"/>
                <a:cs typeface="Courier New" pitchFamily="49" charset="0"/>
              </a:rPr>
              <a:t>простыми, и даже доказал это </a:t>
            </a:r>
            <a:r>
              <a:rPr lang="ru-RU" dirty="0" smtClean="0">
                <a:latin typeface="Courier New" pitchFamily="49" charset="0"/>
                <a:cs typeface="Courier New" pitchFamily="49" charset="0"/>
              </a:rPr>
              <a:t>до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i="1" dirty="0" smtClean="0">
                <a:latin typeface="Courier New" pitchFamily="49" charset="0"/>
                <a:cs typeface="Courier New" pitchFamily="49" charset="0"/>
              </a:rPr>
              <a:t>n=4</a:t>
            </a:r>
            <a:r>
              <a:rPr lang="ru-RU" dirty="0" smtClean="0">
                <a:latin typeface="Courier New" pitchFamily="49" charset="0"/>
                <a:cs typeface="Courier New" pitchFamily="49" charset="0"/>
              </a:rPr>
              <a:t>  </a:t>
            </a:r>
            <a:endParaRPr lang="ru-RU" dirty="0">
              <a:latin typeface="Courier New" pitchFamily="49" charset="0"/>
              <a:cs typeface="Courier New" pitchFamily="49" charset="0"/>
            </a:endParaRPr>
          </a:p>
          <a:p>
            <a:pPr algn="just"/>
            <a:r>
              <a:rPr lang="ru-RU" dirty="0" smtClean="0">
                <a:latin typeface="Courier New" pitchFamily="49" charset="0"/>
                <a:cs typeface="Courier New" pitchFamily="49" charset="0"/>
              </a:rPr>
              <a:t>Но </a:t>
            </a:r>
            <a:r>
              <a:rPr lang="ru-RU" dirty="0">
                <a:latin typeface="Courier New" pitchFamily="49" charset="0"/>
                <a:cs typeface="Courier New" pitchFamily="49" charset="0"/>
              </a:rPr>
              <a:t>уже для следующего числа Ферма </a:t>
            </a:r>
          </a:p>
          <a:p>
            <a:pPr algn="just"/>
            <a:r>
              <a:rPr lang="ru-RU" dirty="0" smtClean="0">
                <a:latin typeface="Courier New" pitchFamily="49" charset="0"/>
                <a:cs typeface="Courier New" pitchFamily="49" charset="0"/>
              </a:rPr>
              <a:t>Эйлер </a:t>
            </a:r>
            <a:r>
              <a:rPr lang="ru-RU" dirty="0">
                <a:latin typeface="Courier New" pitchFamily="49" charset="0"/>
                <a:cs typeface="Courier New" pitchFamily="49" charset="0"/>
              </a:rPr>
              <a:t>доказал делимость на </a:t>
            </a:r>
            <a:r>
              <a:rPr lang="ru-RU" dirty="0" smtClean="0">
                <a:latin typeface="Courier New" pitchFamily="49" charset="0"/>
                <a:cs typeface="Courier New" pitchFamily="49" charset="0"/>
              </a:rPr>
              <a:t>641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.</a:t>
            </a:r>
            <a:endParaRPr lang="ru-RU" dirty="0">
              <a:latin typeface="Courier New" pitchFamily="49" charset="0"/>
              <a:cs typeface="Courier New" pitchFamily="49" charset="0"/>
            </a:endParaRPr>
          </a:p>
          <a:p>
            <a:pPr algn="just"/>
            <a:r>
              <a:rPr lang="ru-RU" dirty="0" smtClean="0">
                <a:latin typeface="Courier New" pitchFamily="49" charset="0"/>
                <a:cs typeface="Courier New" pitchFamily="49" charset="0"/>
              </a:rPr>
              <a:t>Новые </a:t>
            </a:r>
            <a:r>
              <a:rPr lang="ru-RU" dirty="0">
                <a:latin typeface="Courier New" pitchFamily="49" charset="0"/>
                <a:cs typeface="Courier New" pitchFamily="49" charset="0"/>
              </a:rPr>
              <a:t>простые числа в последовательности Ферма не найдены до сих пор.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116216"/>
            <a:ext cx="797818" cy="3219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2645438"/>
            <a:ext cx="617441" cy="3148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21138-89BF-4E7D-9B54-837BAA58A13F}" type="datetime1">
              <a:rPr lang="ru-RU" smtClean="0"/>
              <a:t>16.04.2024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https://dvsschool.ru/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552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35696" y="123478"/>
            <a:ext cx="526297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latin typeface="Courier New" pitchFamily="49" charset="0"/>
                <a:cs typeface="Courier New" pitchFamily="49" charset="0"/>
              </a:rPr>
              <a:t>Алгоритмы получения простых чисел</a:t>
            </a:r>
          </a:p>
        </p:txBody>
      </p:sp>
      <p:grpSp>
        <p:nvGrpSpPr>
          <p:cNvPr id="5" name="Группа 4"/>
          <p:cNvGrpSpPr/>
          <p:nvPr/>
        </p:nvGrpSpPr>
        <p:grpSpPr>
          <a:xfrm>
            <a:off x="2123728" y="1563638"/>
            <a:ext cx="3960440" cy="3168352"/>
            <a:chOff x="323528" y="699542"/>
            <a:chExt cx="3810000" cy="3057525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528" y="699542"/>
              <a:ext cx="3810000" cy="3057525"/>
            </a:xfrm>
            <a:prstGeom prst="rect">
              <a:avLst/>
            </a:prstGeom>
          </p:spPr>
        </p:pic>
        <p:sp>
          <p:nvSpPr>
            <p:cNvPr id="4" name="Прямоугольник 3"/>
            <p:cNvSpPr/>
            <p:nvPr/>
          </p:nvSpPr>
          <p:spPr>
            <a:xfrm>
              <a:off x="2915816" y="699542"/>
              <a:ext cx="1217712" cy="2160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6" name="Прямоугольник 5"/>
          <p:cNvSpPr/>
          <p:nvPr/>
        </p:nvSpPr>
        <p:spPr>
          <a:xfrm>
            <a:off x="4067944" y="523588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1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5303F-067C-403F-8861-5AA805AD1B9A}" type="datetime1">
              <a:rPr lang="ru-RU" smtClean="0"/>
              <a:t>16.04.2024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https://dvsschool.ru/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0831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35696" y="123478"/>
            <a:ext cx="526297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latin typeface="Courier New" pitchFamily="49" charset="0"/>
                <a:cs typeface="Courier New" pitchFamily="49" charset="0"/>
              </a:rPr>
              <a:t>Алгоритмы получения простых чисел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355976" y="437382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2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79512" y="1059582"/>
            <a:ext cx="8856984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Courier New" pitchFamily="49" charset="0"/>
                <a:cs typeface="Courier New" pitchFamily="49" charset="0"/>
              </a:rPr>
              <a:t>Решето </a:t>
            </a:r>
            <a:r>
              <a:rPr lang="ru-RU" b="1" dirty="0" err="1">
                <a:latin typeface="Courier New" pitchFamily="49" charset="0"/>
                <a:cs typeface="Courier New" pitchFamily="49" charset="0"/>
              </a:rPr>
              <a:t>Аткина</a:t>
            </a:r>
            <a:endParaRPr lang="ru-RU" b="1" dirty="0">
              <a:latin typeface="Courier New" pitchFamily="49" charset="0"/>
              <a:cs typeface="Courier New" pitchFamily="49" charset="0"/>
            </a:endParaRPr>
          </a:p>
          <a:p>
            <a:r>
              <a:rPr lang="ru-RU" sz="1600" dirty="0" smtClean="0">
                <a:latin typeface="Courier New" pitchFamily="49" charset="0"/>
                <a:cs typeface="Courier New" pitchFamily="49" charset="0"/>
              </a:rPr>
              <a:t>Этот </a:t>
            </a:r>
            <a:r>
              <a:rPr lang="ru-RU" sz="1600" dirty="0">
                <a:latin typeface="Courier New" pitchFamily="49" charset="0"/>
                <a:cs typeface="Courier New" pitchFamily="49" charset="0"/>
              </a:rPr>
              <a:t>способ основан на следующих трех свойствах простых чисел</a:t>
            </a:r>
            <a:r>
              <a:rPr lang="ru-RU" sz="1600" dirty="0" smtClean="0">
                <a:latin typeface="Courier New" pitchFamily="49" charset="0"/>
                <a:cs typeface="Courier New" pitchFamily="49" charset="0"/>
              </a:rPr>
              <a:t>.</a:t>
            </a:r>
            <a:endParaRPr lang="ru-RU" sz="1600" dirty="0"/>
          </a:p>
          <a:p>
            <a:r>
              <a:rPr lang="ru-RU" sz="1600" b="1" i="1" dirty="0">
                <a:latin typeface="Courier New" pitchFamily="49" charset="0"/>
                <a:cs typeface="Courier New" pitchFamily="49" charset="0"/>
              </a:rPr>
              <a:t>Свойство </a:t>
            </a:r>
            <a:r>
              <a:rPr lang="ru-RU" sz="1600" b="1" i="1" dirty="0" smtClean="0">
                <a:latin typeface="Courier New" pitchFamily="49" charset="0"/>
                <a:cs typeface="Courier New" pitchFamily="49" charset="0"/>
              </a:rPr>
              <a:t>1</a:t>
            </a:r>
            <a:endParaRPr lang="ru-RU" sz="1600" dirty="0">
              <a:latin typeface="Courier New" pitchFamily="49" charset="0"/>
              <a:cs typeface="Courier New" pitchFamily="49" charset="0"/>
            </a:endParaRPr>
          </a:p>
          <a:p>
            <a:pPr algn="just"/>
            <a:r>
              <a:rPr lang="ru-RU" sz="1600" dirty="0">
                <a:latin typeface="Courier New" pitchFamily="49" charset="0"/>
                <a:cs typeface="Courier New" pitchFamily="49" charset="0"/>
              </a:rPr>
              <a:t>Если </a:t>
            </a:r>
            <a:r>
              <a:rPr lang="ru-RU" sz="1600" b="1" dirty="0">
                <a:latin typeface="Courier New" pitchFamily="49" charset="0"/>
                <a:cs typeface="Courier New" pitchFamily="49" charset="0"/>
              </a:rPr>
              <a:t>n</a:t>
            </a:r>
            <a:r>
              <a:rPr lang="ru-RU" sz="1600" dirty="0">
                <a:latin typeface="Courier New" pitchFamily="49" charset="0"/>
                <a:cs typeface="Courier New" pitchFamily="49" charset="0"/>
              </a:rPr>
              <a:t> — положительное число, не кратное квадрату простого числа и такое, что </a:t>
            </a:r>
            <a:r>
              <a:rPr lang="en-US" sz="1600" b="1" dirty="0" smtClean="0">
                <a:latin typeface="Courier New" pitchFamily="49" charset="0"/>
                <a:cs typeface="Courier New" pitchFamily="49" charset="0"/>
              </a:rPr>
              <a:t>n≡1(mod4)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600" dirty="0" smtClean="0">
                <a:latin typeface="Courier New" pitchFamily="49" charset="0"/>
                <a:cs typeface="Courier New" pitchFamily="49" charset="0"/>
              </a:rPr>
              <a:t>То </a:t>
            </a:r>
            <a:r>
              <a:rPr lang="ru-RU" sz="1600" b="1" dirty="0">
                <a:latin typeface="Courier New" pitchFamily="49" charset="0"/>
                <a:cs typeface="Courier New" pitchFamily="49" charset="0"/>
              </a:rPr>
              <a:t>n</a:t>
            </a:r>
            <a:r>
              <a:rPr lang="ru-RU" sz="1600" dirty="0">
                <a:latin typeface="Courier New" pitchFamily="49" charset="0"/>
                <a:cs typeface="Courier New" pitchFamily="49" charset="0"/>
              </a:rPr>
              <a:t> — простое, тогда и только тогда, когда число корней уравнения </a:t>
            </a:r>
            <a:r>
              <a:rPr lang="ru-RU" sz="1600" b="1" dirty="0" smtClean="0">
                <a:latin typeface="Courier New" pitchFamily="49" charset="0"/>
                <a:cs typeface="Courier New" pitchFamily="49" charset="0"/>
              </a:rPr>
              <a:t>4x</a:t>
            </a:r>
            <a:r>
              <a:rPr lang="ru-RU" sz="1600" b="1" baseline="30000" dirty="0" smtClean="0">
                <a:latin typeface="Courier New" pitchFamily="49" charset="0"/>
                <a:cs typeface="Courier New" pitchFamily="49" charset="0"/>
              </a:rPr>
              <a:t>2</a:t>
            </a:r>
            <a:r>
              <a:rPr lang="ru-RU" sz="1600" b="1" dirty="0" smtClean="0">
                <a:latin typeface="Courier New" pitchFamily="49" charset="0"/>
                <a:cs typeface="Courier New" pitchFamily="49" charset="0"/>
              </a:rPr>
              <a:t>+y</a:t>
            </a:r>
            <a:r>
              <a:rPr lang="ru-RU" sz="1600" b="1" baseline="30000" dirty="0" smtClean="0">
                <a:latin typeface="Courier New" pitchFamily="49" charset="0"/>
                <a:cs typeface="Courier New" pitchFamily="49" charset="0"/>
              </a:rPr>
              <a:t>2</a:t>
            </a:r>
            <a:r>
              <a:rPr lang="ru-RU" sz="1600" b="1" dirty="0" smtClean="0">
                <a:latin typeface="Courier New" pitchFamily="49" charset="0"/>
                <a:cs typeface="Courier New" pitchFamily="49" charset="0"/>
              </a:rPr>
              <a:t>=n</a:t>
            </a:r>
            <a:r>
              <a:rPr lang="ru-RU" sz="16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1600" dirty="0">
                <a:latin typeface="Courier New" pitchFamily="49" charset="0"/>
                <a:cs typeface="Courier New" pitchFamily="49" charset="0"/>
              </a:rPr>
              <a:t>нечетно</a:t>
            </a:r>
            <a:r>
              <a:rPr lang="ru-RU" sz="1600" dirty="0" smtClean="0">
                <a:latin typeface="Courier New" pitchFamily="49" charset="0"/>
                <a:cs typeface="Courier New" pitchFamily="49" charset="0"/>
              </a:rPr>
              <a:t>.</a:t>
            </a:r>
            <a:endParaRPr lang="ru-RU" sz="1600" dirty="0">
              <a:latin typeface="Courier New" pitchFamily="49" charset="0"/>
              <a:cs typeface="Courier New" pitchFamily="49" charset="0"/>
            </a:endParaRPr>
          </a:p>
          <a:p>
            <a:r>
              <a:rPr lang="ru-RU" sz="1600" b="1" i="1" dirty="0">
                <a:latin typeface="Courier New" pitchFamily="49" charset="0"/>
                <a:cs typeface="Courier New" pitchFamily="49" charset="0"/>
              </a:rPr>
              <a:t>Свойство </a:t>
            </a:r>
            <a:r>
              <a:rPr lang="ru-RU" sz="1600" b="1" i="1" dirty="0" smtClean="0">
                <a:latin typeface="Courier New" pitchFamily="49" charset="0"/>
                <a:cs typeface="Courier New" pitchFamily="49" charset="0"/>
              </a:rPr>
              <a:t>2</a:t>
            </a:r>
            <a:endParaRPr lang="ru-RU" sz="1600" b="1" i="1" dirty="0">
              <a:latin typeface="Courier New" pitchFamily="49" charset="0"/>
              <a:cs typeface="Courier New" pitchFamily="49" charset="0"/>
            </a:endParaRPr>
          </a:p>
          <a:p>
            <a:pPr algn="just"/>
            <a:r>
              <a:rPr lang="ru-RU" dirty="0">
                <a:latin typeface="Courier New" pitchFamily="49" charset="0"/>
                <a:cs typeface="Courier New" pitchFamily="49" charset="0"/>
              </a:rPr>
              <a:t>Если </a:t>
            </a:r>
            <a:r>
              <a:rPr lang="ru-RU" b="1" dirty="0">
                <a:latin typeface="Courier New" pitchFamily="49" charset="0"/>
                <a:cs typeface="Courier New" pitchFamily="49" charset="0"/>
              </a:rPr>
              <a:t>n</a:t>
            </a:r>
            <a:r>
              <a:rPr lang="ru-RU" dirty="0">
                <a:latin typeface="Courier New" pitchFamily="49" charset="0"/>
                <a:cs typeface="Courier New" pitchFamily="49" charset="0"/>
              </a:rPr>
              <a:t> — положительное число, не кратное квадрату простого числа и такое, что 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n≡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1(mod6)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dirty="0">
                <a:latin typeface="Courier New" pitchFamily="49" charset="0"/>
                <a:cs typeface="Courier New" pitchFamily="49" charset="0"/>
              </a:rPr>
              <a:t>То </a:t>
            </a:r>
            <a:r>
              <a:rPr lang="ru-RU" b="1" dirty="0">
                <a:latin typeface="Courier New" pitchFamily="49" charset="0"/>
                <a:cs typeface="Courier New" pitchFamily="49" charset="0"/>
              </a:rPr>
              <a:t>n</a:t>
            </a:r>
            <a:r>
              <a:rPr lang="ru-RU" dirty="0">
                <a:latin typeface="Courier New" pitchFamily="49" charset="0"/>
                <a:cs typeface="Courier New" pitchFamily="49" charset="0"/>
              </a:rPr>
              <a:t> — простое, тогда и только тогда, когда число корней уравнения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3</a:t>
            </a:r>
            <a:r>
              <a:rPr lang="ru-RU" b="1" dirty="0" smtClean="0">
                <a:latin typeface="Courier New" pitchFamily="49" charset="0"/>
                <a:cs typeface="Courier New" pitchFamily="49" charset="0"/>
              </a:rPr>
              <a:t>x</a:t>
            </a:r>
            <a:r>
              <a:rPr lang="ru-RU" b="1" baseline="30000" dirty="0" smtClean="0">
                <a:latin typeface="Courier New" pitchFamily="49" charset="0"/>
                <a:cs typeface="Courier New" pitchFamily="49" charset="0"/>
              </a:rPr>
              <a:t>2</a:t>
            </a:r>
            <a:r>
              <a:rPr lang="ru-RU" b="1" dirty="0" smtClean="0">
                <a:latin typeface="Courier New" pitchFamily="49" charset="0"/>
                <a:cs typeface="Courier New" pitchFamily="49" charset="0"/>
              </a:rPr>
              <a:t>+y</a:t>
            </a:r>
            <a:r>
              <a:rPr lang="ru-RU" b="1" baseline="30000" dirty="0" smtClean="0">
                <a:latin typeface="Courier New" pitchFamily="49" charset="0"/>
                <a:cs typeface="Courier New" pitchFamily="49" charset="0"/>
              </a:rPr>
              <a:t>2</a:t>
            </a:r>
            <a:r>
              <a:rPr lang="ru-RU" b="1" dirty="0" smtClean="0">
                <a:latin typeface="Courier New" pitchFamily="49" charset="0"/>
                <a:cs typeface="Courier New" pitchFamily="49" charset="0"/>
              </a:rPr>
              <a:t>=n</a:t>
            </a:r>
            <a:r>
              <a:rPr lang="ru-RU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dirty="0">
                <a:latin typeface="Courier New" pitchFamily="49" charset="0"/>
                <a:cs typeface="Courier New" pitchFamily="49" charset="0"/>
              </a:rPr>
              <a:t>нечетно</a:t>
            </a:r>
            <a:r>
              <a:rPr lang="ru-RU" dirty="0" smtClean="0">
                <a:latin typeface="Courier New" pitchFamily="49" charset="0"/>
                <a:cs typeface="Courier New" pitchFamily="49" charset="0"/>
              </a:rPr>
              <a:t>.</a:t>
            </a:r>
            <a:endParaRPr lang="ru-RU" dirty="0"/>
          </a:p>
          <a:p>
            <a:r>
              <a:rPr lang="ru-RU" sz="1600" b="1" i="1" dirty="0">
                <a:latin typeface="Courier New" pitchFamily="49" charset="0"/>
                <a:cs typeface="Courier New" pitchFamily="49" charset="0"/>
              </a:rPr>
              <a:t>Свойство 2</a:t>
            </a:r>
          </a:p>
          <a:p>
            <a:pPr algn="just"/>
            <a:r>
              <a:rPr lang="ru-RU" dirty="0">
                <a:latin typeface="Courier New" pitchFamily="49" charset="0"/>
                <a:cs typeface="Courier New" pitchFamily="49" charset="0"/>
              </a:rPr>
              <a:t>Если </a:t>
            </a:r>
            <a:r>
              <a:rPr lang="ru-RU" b="1" dirty="0">
                <a:latin typeface="Courier New" pitchFamily="49" charset="0"/>
                <a:cs typeface="Courier New" pitchFamily="49" charset="0"/>
              </a:rPr>
              <a:t>n</a:t>
            </a:r>
            <a:r>
              <a:rPr lang="ru-RU" dirty="0">
                <a:latin typeface="Courier New" pitchFamily="49" charset="0"/>
                <a:cs typeface="Courier New" pitchFamily="49" charset="0"/>
              </a:rPr>
              <a:t> — положительное число, не кратное квадрату простого числа и такое, что 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n≡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11(mod12)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dirty="0">
                <a:latin typeface="Courier New" pitchFamily="49" charset="0"/>
                <a:cs typeface="Courier New" pitchFamily="49" charset="0"/>
              </a:rPr>
              <a:t>То </a:t>
            </a:r>
            <a:r>
              <a:rPr lang="ru-RU" b="1" dirty="0">
                <a:latin typeface="Courier New" pitchFamily="49" charset="0"/>
                <a:cs typeface="Courier New" pitchFamily="49" charset="0"/>
              </a:rPr>
              <a:t>n</a:t>
            </a:r>
            <a:r>
              <a:rPr lang="ru-RU" dirty="0">
                <a:latin typeface="Courier New" pitchFamily="49" charset="0"/>
                <a:cs typeface="Courier New" pitchFamily="49" charset="0"/>
              </a:rPr>
              <a:t> — простое, тогда и только тогда, когда число корней уравнения 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3</a:t>
            </a:r>
            <a:r>
              <a:rPr lang="ru-RU" b="1" dirty="0" smtClean="0">
                <a:latin typeface="Courier New" pitchFamily="49" charset="0"/>
                <a:cs typeface="Courier New" pitchFamily="49" charset="0"/>
              </a:rPr>
              <a:t>x</a:t>
            </a:r>
            <a:r>
              <a:rPr lang="ru-RU" b="1" baseline="30000" dirty="0" smtClean="0">
                <a:latin typeface="Courier New" pitchFamily="49" charset="0"/>
                <a:cs typeface="Courier New" pitchFamily="49" charset="0"/>
              </a:rPr>
              <a:t>2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-</a:t>
            </a:r>
            <a:r>
              <a:rPr lang="ru-RU" b="1" dirty="0" smtClean="0">
                <a:latin typeface="Courier New" pitchFamily="49" charset="0"/>
                <a:cs typeface="Courier New" pitchFamily="49" charset="0"/>
              </a:rPr>
              <a:t>y</a:t>
            </a:r>
            <a:r>
              <a:rPr lang="ru-RU" b="1" baseline="30000" dirty="0" smtClean="0">
                <a:latin typeface="Courier New" pitchFamily="49" charset="0"/>
                <a:cs typeface="Courier New" pitchFamily="49" charset="0"/>
              </a:rPr>
              <a:t>2</a:t>
            </a:r>
            <a:r>
              <a:rPr lang="ru-RU" b="1" dirty="0" smtClean="0">
                <a:latin typeface="Courier New" pitchFamily="49" charset="0"/>
                <a:cs typeface="Courier New" pitchFamily="49" charset="0"/>
              </a:rPr>
              <a:t>=n</a:t>
            </a:r>
            <a:r>
              <a:rPr lang="ru-RU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dirty="0">
                <a:latin typeface="Courier New" pitchFamily="49" charset="0"/>
                <a:cs typeface="Courier New" pitchFamily="49" charset="0"/>
              </a:rPr>
              <a:t>нечетно.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CF692-3CE5-41FC-B0CA-B301ED37A7AC}" type="datetime1">
              <a:rPr lang="ru-RU" smtClean="0"/>
              <a:t>16.04.2024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https://dvsschool.ru/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1575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330665"/>
            <a:ext cx="4805019" cy="28803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1401420"/>
            <a:ext cx="1296144" cy="27388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BC6E5-D17F-47D7-A245-AA0C26D5BE7E}" type="datetime1">
              <a:rPr lang="ru-RU" smtClean="0"/>
              <a:t>16.04.2024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https://dvsschool.ru/</a:t>
            </a:r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4355976" y="437382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3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37403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267494"/>
            <a:ext cx="856895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5600" algn="just"/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1. </a:t>
            </a:r>
            <a:r>
              <a:rPr lang="ru-RU" sz="2000" dirty="0" smtClean="0">
                <a:latin typeface="Courier New" pitchFamily="49" charset="0"/>
                <a:cs typeface="Courier New" pitchFamily="49" charset="0"/>
              </a:rPr>
              <a:t>Напишите программу, которая ищет среди целых чисел, принадлежащих числовому отрезку [2484292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;</a:t>
            </a:r>
            <a:r>
              <a:rPr lang="ru-RU" sz="2000" dirty="0" smtClean="0">
                <a:latin typeface="Courier New" pitchFamily="49" charset="0"/>
                <a:cs typeface="Courier New" pitchFamily="49" charset="0"/>
              </a:rPr>
              <a:t>24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84370]</a:t>
            </a:r>
            <a:r>
              <a:rPr lang="ru-RU" sz="2000" dirty="0" smtClean="0">
                <a:latin typeface="Courier New" pitchFamily="49" charset="0"/>
                <a:cs typeface="Courier New" pitchFamily="49" charset="0"/>
              </a:rPr>
              <a:t>, простые числа. Выведите все найденные простой числа в порядке возрастания, слева от каждого числа выведите его номер по порядку.</a:t>
            </a:r>
            <a:endParaRPr lang="ru-RU" sz="2000" dirty="0"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937" y="2067694"/>
            <a:ext cx="5164995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2355726"/>
            <a:ext cx="2001222" cy="20882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 rot="19810007">
            <a:off x="3028728" y="3129440"/>
            <a:ext cx="393550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МЕДЛЕННО!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D6238-4BD7-43A7-AF06-C4EA7FB42C33}" type="datetime1">
              <a:rPr lang="ru-RU" smtClean="0"/>
              <a:t>16.04.2024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https://dvsschool.ru/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8999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29842" y="-7340"/>
            <a:ext cx="56749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Не  простые числа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23928" y="771550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18</a:t>
            </a:r>
            <a:endParaRPr lang="ru-RU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-1260649" y="-8661498"/>
            <a:ext cx="9536041" cy="12108047"/>
            <a:chOff x="-1420156" y="-7880243"/>
            <a:chExt cx="9536041" cy="12108047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826925" y="2031031"/>
              <a:ext cx="7080786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brightRoom" dir="t"/>
              </a:scene3d>
              <a:sp3d contourW="6350" prstMaterial="plastic">
                <a:bevelT w="20320" h="20320" prst="angle"/>
                <a:contourClr>
                  <a:schemeClr val="accent1">
                    <a:tint val="100000"/>
                    <a:shade val="100000"/>
                    <a:hueMod val="100000"/>
                    <a:satMod val="100000"/>
                  </a:schemeClr>
                </a:contourClr>
              </a:sp3d>
            </a:bodyPr>
            <a:lstStyle/>
            <a:p>
              <a:pPr algn="ctr"/>
              <a:r>
                <a:rPr lang="ru-RU" sz="4000" b="1" cap="all" dirty="0" smtClean="0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</a:rPr>
                <a:t>1         2         3         6        9         18</a:t>
              </a:r>
              <a:endParaRPr lang="ru-RU" sz="40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endParaRPr>
            </a:p>
          </p:txBody>
        </p:sp>
        <p:sp>
          <p:nvSpPr>
            <p:cNvPr id="5" name="Дуга 4"/>
            <p:cNvSpPr/>
            <p:nvPr/>
          </p:nvSpPr>
          <p:spPr>
            <a:xfrm rot="8362118">
              <a:off x="3139865" y="696283"/>
              <a:ext cx="1944585" cy="2292685"/>
            </a:xfrm>
            <a:prstGeom prst="arc">
              <a:avLst>
                <a:gd name="adj1" fmla="val 16200000"/>
                <a:gd name="adj2" fmla="val 20203113"/>
              </a:avLst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Дуга 5"/>
            <p:cNvSpPr/>
            <p:nvPr/>
          </p:nvSpPr>
          <p:spPr>
            <a:xfrm rot="8362118">
              <a:off x="855527" y="-3538236"/>
              <a:ext cx="5740250" cy="7076472"/>
            </a:xfrm>
            <a:prstGeom prst="arc">
              <a:avLst>
                <a:gd name="adj1" fmla="val 16200000"/>
                <a:gd name="adj2" fmla="val 20203113"/>
              </a:avLst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Дуга 6"/>
            <p:cNvSpPr/>
            <p:nvPr/>
          </p:nvSpPr>
          <p:spPr>
            <a:xfrm rot="8362118">
              <a:off x="-1420156" y="-7880243"/>
              <a:ext cx="9536041" cy="12108047"/>
            </a:xfrm>
            <a:prstGeom prst="arc">
              <a:avLst>
                <a:gd name="adj1" fmla="val 16119557"/>
                <a:gd name="adj2" fmla="val 20203113"/>
              </a:avLst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8" name="Прямоугольник 7"/>
          <p:cNvSpPr/>
          <p:nvPr/>
        </p:nvSpPr>
        <p:spPr>
          <a:xfrm>
            <a:off x="3978062" y="2849632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16</a:t>
            </a:r>
            <a:endParaRPr lang="ru-RU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grpSp>
        <p:nvGrpSpPr>
          <p:cNvPr id="10" name="Группа 9"/>
          <p:cNvGrpSpPr/>
          <p:nvPr/>
        </p:nvGrpSpPr>
        <p:grpSpPr>
          <a:xfrm>
            <a:off x="-1291633" y="-6495777"/>
            <a:ext cx="9536041" cy="12108047"/>
            <a:chOff x="-1420156" y="-7880243"/>
            <a:chExt cx="9536041" cy="12108047"/>
          </a:xfrm>
        </p:grpSpPr>
        <p:sp>
          <p:nvSpPr>
            <p:cNvPr id="11" name="Прямоугольник 10"/>
            <p:cNvSpPr/>
            <p:nvPr/>
          </p:nvSpPr>
          <p:spPr>
            <a:xfrm>
              <a:off x="899062" y="2031031"/>
              <a:ext cx="6936515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brightRoom" dir="t"/>
              </a:scene3d>
              <a:sp3d contourW="6350" prstMaterial="plastic">
                <a:bevelT w="20320" h="20320" prst="angle"/>
                <a:contourClr>
                  <a:schemeClr val="accent1">
                    <a:tint val="100000"/>
                    <a:shade val="100000"/>
                    <a:hueMod val="100000"/>
                    <a:satMod val="100000"/>
                  </a:schemeClr>
                </a:contourClr>
              </a:sp3d>
            </a:bodyPr>
            <a:lstStyle/>
            <a:p>
              <a:pPr algn="ctr"/>
              <a:r>
                <a:rPr lang="ru-RU" sz="4000" b="1" cap="all" dirty="0" smtClean="0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</a:rPr>
                <a:t>1         2              4              8        16</a:t>
              </a:r>
              <a:endParaRPr lang="ru-RU" sz="40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endParaRPr>
            </a:p>
          </p:txBody>
        </p:sp>
        <p:sp>
          <p:nvSpPr>
            <p:cNvPr id="13" name="Дуга 12"/>
            <p:cNvSpPr/>
            <p:nvPr/>
          </p:nvSpPr>
          <p:spPr>
            <a:xfrm rot="8362118">
              <a:off x="855527" y="-3538236"/>
              <a:ext cx="5740250" cy="7076472"/>
            </a:xfrm>
            <a:prstGeom prst="arc">
              <a:avLst>
                <a:gd name="adj1" fmla="val 16200000"/>
                <a:gd name="adj2" fmla="val 20203113"/>
              </a:avLst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Дуга 13"/>
            <p:cNvSpPr/>
            <p:nvPr/>
          </p:nvSpPr>
          <p:spPr>
            <a:xfrm rot="8362118">
              <a:off x="-1420156" y="-7880243"/>
              <a:ext cx="9536041" cy="12108047"/>
            </a:xfrm>
            <a:prstGeom prst="arc">
              <a:avLst>
                <a:gd name="adj1" fmla="val 16119557"/>
                <a:gd name="adj2" fmla="val 20203113"/>
              </a:avLst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87ADA-2A7B-4F6F-97B3-E1DB3E589D75}" type="datetime1">
              <a:rPr lang="ru-RU" smtClean="0"/>
              <a:t>16.04.2024</a:t>
            </a:fld>
            <a:endParaRPr lang="ru-RU"/>
          </a:p>
        </p:txBody>
      </p:sp>
      <p:sp>
        <p:nvSpPr>
          <p:cNvPr id="15" name="Нижний колонтитул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https://dvsschool.ru/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774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442" y="2283718"/>
            <a:ext cx="4322557" cy="25011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442" y="131068"/>
            <a:ext cx="4322557" cy="1938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11510"/>
            <a:ext cx="2308076" cy="27332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148064" y="3268960"/>
            <a:ext cx="351250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Где номер </a:t>
            </a:r>
          </a:p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по порядку ?</a:t>
            </a:r>
            <a:endParaRPr lang="ru-RU" sz="36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D1616-F8DB-4FBF-9EE4-75FABB51286B}" type="datetime1">
              <a:rPr lang="ru-RU" smtClean="0"/>
              <a:t>16.04.2024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https://dvsschool.ru/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7026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265</TotalTime>
  <Words>933</Words>
  <Application>Microsoft Office PowerPoint</Application>
  <PresentationFormat>Экран (16:9)</PresentationFormat>
  <Paragraphs>134</Paragraphs>
  <Slides>22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DVS_FILMS</dc:creator>
  <cp:lastModifiedBy>DVS_FILMS</cp:lastModifiedBy>
  <cp:revision>36</cp:revision>
  <dcterms:created xsi:type="dcterms:W3CDTF">2024-04-13T17:58:53Z</dcterms:created>
  <dcterms:modified xsi:type="dcterms:W3CDTF">2024-04-16T18:21:15Z</dcterms:modified>
</cp:coreProperties>
</file>