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60" r:id="rId3"/>
    <p:sldId id="264" r:id="rId4"/>
    <p:sldId id="256" r:id="rId5"/>
    <p:sldId id="262" r:id="rId6"/>
    <p:sldId id="263" r:id="rId7"/>
    <p:sldId id="301" r:id="rId8"/>
    <p:sldId id="302" r:id="rId9"/>
    <p:sldId id="266" r:id="rId10"/>
    <p:sldId id="26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298" r:id="rId22"/>
    <p:sldId id="265" r:id="rId23"/>
    <p:sldId id="261" r:id="rId24"/>
    <p:sldId id="257" r:id="rId25"/>
    <p:sldId id="258" r:id="rId26"/>
    <p:sldId id="259" r:id="rId27"/>
    <p:sldId id="268" r:id="rId28"/>
    <p:sldId id="270" r:id="rId29"/>
    <p:sldId id="271" r:id="rId30"/>
    <p:sldId id="272" r:id="rId31"/>
    <p:sldId id="273" r:id="rId32"/>
    <p:sldId id="277" r:id="rId33"/>
    <p:sldId id="274" r:id="rId34"/>
    <p:sldId id="275" r:id="rId35"/>
    <p:sldId id="276" r:id="rId36"/>
    <p:sldId id="281" r:id="rId37"/>
    <p:sldId id="279" r:id="rId38"/>
    <p:sldId id="280" r:id="rId39"/>
    <p:sldId id="282" r:id="rId40"/>
    <p:sldId id="289" r:id="rId41"/>
    <p:sldId id="283" r:id="rId42"/>
    <p:sldId id="284" r:id="rId43"/>
    <p:sldId id="285" r:id="rId44"/>
    <p:sldId id="286" r:id="rId45"/>
    <p:sldId id="288" r:id="rId46"/>
    <p:sldId id="28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3C53-B198-42DF-8712-92E3E435BF5B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A84D-36A0-4F8E-BE29-705EB262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4EBE-0808-4B48-8008-536C151493D9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05D-5720-4619-A139-621CA2312849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1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463C-EE86-4E48-90D2-DF2BA00D15D7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DBEE6A-F6DA-474C-9F9A-D7C11840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8B349C-05D4-4245-8EAD-A03CDF6B6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B2D490-C12F-47C8-9015-E0080705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B843-A59D-44E6-910D-8595085076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F0E0D5-9787-4D74-AB91-D94DE9AD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AB0DEA-8EA0-4EA9-82D2-7B8F62EB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08AC3-4329-4E48-B68E-52101CFA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584859-DDF8-418C-8D5C-389DF80C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6FB835-015F-4274-94A2-6F4DF38B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B93F-8E6B-4C71-8D8D-78D82F40C6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64D759-CF89-4073-A392-095817AD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6F3EA0-2B2C-4A51-8663-1A38E583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D84BD-4B17-44A4-BC49-B6B3B088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FBB8D3-6A4C-4D31-A714-2EF7E56B7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D26A0D-F341-452D-B7A0-4D93AB56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0770-1FB7-4645-ACEA-60B91F6B89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6C1FAC-8598-4887-BF1E-82D6C516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AA01EE-BF09-4743-96A6-24033A7E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2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7EEF12-ACBF-43BC-8483-220A670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C3FB6F-98FB-48F4-8AB6-C048EE992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6FF823-B97C-4343-B5E9-CAC7A6FAD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DBFFE03-FA40-4860-8399-A94F007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1050-E8F4-459B-BC44-22BFC0A27A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418449-5F16-49D3-A0C1-A862DA50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FCA74F-3438-470E-924A-43B2DFAD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0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B020FF-D927-47EC-B658-331571FE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846D7D-916D-4A6D-8FA5-9062A524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F26887-7EF7-4522-ADB2-B0264DF59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70E3E9C-1E9E-444B-8448-EFB557A3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3C6D19D-4921-41FF-8B54-3A5769D56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D51E7B-54B2-4DB9-8D33-EB6530A3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D2A1-93A0-435A-BD69-4D7236B02E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48FBB77-875C-4D78-ABAD-7DC4FF2D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8A6E033-52A5-4276-85C6-1328BFD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4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72EAEF-4A61-415B-995E-E7136ED5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EA9A43-8B58-4BDB-B4B6-7FABD638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5144-A300-44A1-BBC1-D803B0DAB1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23364F-B7F5-4D09-90D4-144C768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F1953F-59AF-4E31-95AC-D7BA7590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3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19F5244-0D55-43AB-8C56-21766220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B198-0251-4835-BFFE-972D4F392C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9EFAE4-1508-4A6A-9CA2-3AE3B326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899CFB-ED1A-4BB0-AEC0-D18566A2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7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1F24EF-F277-4C88-A27F-49536FE9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8600FD-4077-4210-814B-3913F93B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CB30EC-22FA-4B3B-A9AA-C5C0289A9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2AE8CC-D7A9-4EB9-A18A-6C2770D7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9942-19DE-40BB-871F-494B53971B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1DAF87-BD83-4DA6-8037-0A7F97BC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848A46-E472-46E6-8170-A2705D3A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9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F9C-1478-4C34-BD13-05FA2BA48DDC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8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BE5858-2100-46B1-8F73-91280DEE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6C7D69-9FB5-4997-9C82-5CA21136E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F868CD-493D-4235-8D21-1B2B82B3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5F0CC0-B958-4E16-BDEB-3118D8D7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D87-FD09-436F-8738-EE34882543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2DFB0B-0E2C-41D0-9739-5C4322C4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6E894E-3035-4B40-8100-261B58A1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7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C2489D-FA45-4498-82F4-730AE375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1A2E1E5-7F5E-49A6-A5E2-8A54C9A61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84FE83-3D15-404A-ABD1-7277FBD9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09EE-E750-4770-B7A7-C7F0FF172F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08E3B7-1414-4AD5-A687-9B84B0A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C96122-766A-4560-B56D-4CB6AA8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E0497E0-C6DD-479B-84FE-C3F63D130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CDFEE43-F2AC-4577-914E-03887509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3E2C63-1D21-48E0-9CE0-862C32D4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33A-5AC2-421B-AE56-EDB427FA7A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4E424B-86E0-44BB-A9FA-5567CE1A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D63459-7982-4085-BF17-C70D75AD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0449-8F4B-45D3-80CA-F1C39FDA74FC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1484-91D8-41F0-AA06-B3C7BF2C3F11}" type="datetime1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5DB3-7A6D-42B6-AF1F-86C223B14E89}" type="datetime1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D8AD-543C-4131-998A-0FEF5A31D7BE}" type="datetime1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9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5BEE-E700-4F36-8E57-8F594DD2E477}" type="datetime1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761-327C-44F7-AD52-6BA3E5BF8DDC}" type="datetime1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0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DE65-F50A-4809-B646-A1BFB8BD01B0}" type="datetime1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69B8-CA01-4D0E-B0A0-DFBC6D9CBFEE}" type="datetime1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E76A9-5A5C-4AC9-9DEF-1BFFFF55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F0CF61-1062-43B9-937A-CEB6B24A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153192-B328-4BBC-9027-C709732A2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F739-EB46-47D0-B818-E3A1A924AB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FCC47C-7B9D-4F48-9635-94878502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33C410-540F-4BAC-93FF-C0E969887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78F1-35BA-4FD3-98FB-D65C7ECD0F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ge.yandex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ge.yandex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yandex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polyakov.spb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yandex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yandex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алгоритмов для исполнителя.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http://dvsschool.ru/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4429919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266" y="566737"/>
            <a:ext cx="11848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Какая строка получится в результате применения приведённой ниже программы к строке, состоящей из 70 идущих подряд цифр 8? В ответе запишите полученную строку. 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 (2222) ИЛИ нашлось (8888)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ЕСЛИ нашлось (2222)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 ТО заменить (2222, 88)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 ИНАЧЕ заменить (8888, 22)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КОНЕЦ ЕСЛИ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</p:txBody>
      </p:sp>
    </p:spTree>
    <p:extLst>
      <p:ext uri="{BB962C8B-B14F-4D97-AF65-F5344CB8AC3E}">
        <p14:creationId xmlns:p14="http://schemas.microsoft.com/office/powerpoint/2010/main" val="18516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266" y="566737"/>
            <a:ext cx="7239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 (2222) ИЛИ нашлось (8888)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ЕСЛИ нашлось (2222)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 ТО заменить (2222, 88) 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 ИНАЧЕ заменить (8888, 22)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КОНЕЦ ЕСЛИ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7" y="2802465"/>
            <a:ext cx="813592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69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400" y="155769"/>
            <a:ext cx="1175543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Исполнитель Редактор получает на вход строку символов и преобразовывает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её.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Дана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программа для исполнителя Редактор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 (25) ИЛИ нашлось (355) ИЛИ нашлось (4555)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ЕСЛИ нашлось (25)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ТО заменить (25, 4)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ЕСЛИ нашлось (355)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ТО заменить (355, 2)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ЕСЛИ нашлось (4555)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ТО заменить (4555, 3)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Какая строка получится в результате применения приведённой выше программы к строке, состоящей из цифры 2 и следующих за ней восемьдесят одной цифр 5?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 ответе запишите полученную строку.</a:t>
            </a:r>
          </a:p>
        </p:txBody>
      </p:sp>
    </p:spTree>
    <p:extLst>
      <p:ext uri="{BB962C8B-B14F-4D97-AF65-F5344CB8AC3E}">
        <p14:creationId xmlns:p14="http://schemas.microsoft.com/office/powerpoint/2010/main" val="325781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933" y="15404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ПОКА нашлось (25) ИЛИ нашлось (355) ИЛИ нашлось (4555)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ЕСЛИ нашлось (25)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ТО заменить (25, 4)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ЕСЛИ нашлось (355)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ТО заменить (355, 2)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ЕСЛИ нашлось (4555)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ТО заменить (4555, 3)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КОНЕЦ ЕСЛИ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</a:t>
            </a:r>
            <a:endParaRPr lang="ru-RU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57" y="3242462"/>
            <a:ext cx="9558837" cy="28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59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199" y="360108"/>
            <a:ext cx="117178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Дана программа для исполнителя Редактор: 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 (4444) ИЛИ нашлось (777)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ЕСЛИ нашлось (4444)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ТО заменить (4444, 77)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   ИНАЧЕ заменить (777, 4)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КОНЕЦ ЕСЛИ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 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Какая строка получится в результате применения приведённой выше программы к строке, состоящей из 204 идущих подряд цифр 4? В ответе запишите полученную строку. </a:t>
            </a:r>
          </a:p>
        </p:txBody>
      </p:sp>
    </p:spTree>
    <p:extLst>
      <p:ext uri="{BB962C8B-B14F-4D97-AF65-F5344CB8AC3E}">
        <p14:creationId xmlns:p14="http://schemas.microsoft.com/office/powerpoint/2010/main" val="42533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53" y="2760134"/>
            <a:ext cx="8726937" cy="31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800" y="28336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НАЧАЛО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ПОКА нашлось (4444) ИЛИ нашлось (777)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ЕСЛИ нашлось (4444)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ТО заменить (4444, 77)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ИНАЧЕ заменить (777, 4)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КОНЕЦ ЕСЛИ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 ПОКА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 </a:t>
            </a:r>
            <a:endParaRPr lang="ru-RU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8666" y="643173"/>
            <a:ext cx="116961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 ответ на задачу приведите строку, полученную после преобразования строки, состоящей из 107 букв Х.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нашлось(XXX) или нашлось(ZYX) или нашлось(ZXX)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заменить(XXX, ZZ)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заменить(ZYX, X)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заменить(ZXX, Y)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380830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8" y="1457259"/>
            <a:ext cx="6834724" cy="47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373" y="28336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ПОКА нашлось(XXX) или нашлось(ZYX) или нашлось(ZXX)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заменить(XXX, ZZ)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заменить(ZYX, X)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заменить(ZXX, Y)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</a:t>
            </a:r>
            <a:endParaRPr lang="ru-RU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590" y="121668"/>
            <a:ext cx="11841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Дана программа для Редактора:</a:t>
            </a:r>
          </a:p>
          <a:p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нашлось(АА) ИЛИ нашлось(ВВ) ИЛИ нашлось(АВ)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(АА, 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(ВВ, 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(АВ, ВА)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590" y="4321428"/>
            <a:ext cx="11594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На вход приведённой ниже программе поступает строка из 52 подряд идущих комбинаций «АВ».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строку, которая получится после выполнения алгоритма.</a:t>
            </a:r>
          </a:p>
        </p:txBody>
      </p:sp>
    </p:spTree>
    <p:extLst>
      <p:ext uri="{BB962C8B-B14F-4D97-AF65-F5344CB8AC3E}">
        <p14:creationId xmlns:p14="http://schemas.microsoft.com/office/powerpoint/2010/main" val="46506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590" y="121668"/>
            <a:ext cx="11841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Дана программа для Редактора:</a:t>
            </a:r>
          </a:p>
          <a:p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нашлось(АА) ИЛИ нашлось(ВВ) ИЛИ нашлось(АВ)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(АА, 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(ВВ, 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(АВ, ВА)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7513" y="1806732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АВ</a:t>
            </a:r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…………………………..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АВ</a:t>
            </a:r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9522404" y="-51799"/>
            <a:ext cx="353640" cy="33634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489873" y="10837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45982" y="2629424"/>
            <a:ext cx="4106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BAAB …………………………..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АВ</a:t>
            </a:r>
            <a:endParaRPr lang="ru-RU" dirty="0"/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9550007" y="1097652"/>
            <a:ext cx="353640" cy="31187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395136" y="2110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1245" y="3483976"/>
            <a:ext cx="4106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BBBAB …………………………..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АВ</a:t>
            </a:r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9644744" y="1924605"/>
            <a:ext cx="353640" cy="31187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47536" y="29064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36630" y="4390138"/>
            <a:ext cx="4106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ABAB …………………………..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АВ</a:t>
            </a:r>
            <a:endParaRPr lang="ru-RU" dirty="0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9313053" y="2846613"/>
            <a:ext cx="353640" cy="31187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295451" y="38439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14732" y="5004202"/>
            <a:ext cx="2053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…………………………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053664" y="5490296"/>
            <a:ext cx="102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AB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7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чертежник.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http://dvsschool.ru/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538" y="3001509"/>
            <a:ext cx="5210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http://dvsschool.ru/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0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53" y="1649759"/>
            <a:ext cx="8041086" cy="241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590" y="121668"/>
            <a:ext cx="11841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Дана программа для Редактора:</a:t>
            </a:r>
          </a:p>
          <a:p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НАЧАЛО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ПОКА нашлось(АА) ИЛИ нашлось(ВВ) ИЛИ нашлось(АВ)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(АА, В)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(ВВ, 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заменить (АВ, ВА)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ПОКА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590" y="4321428"/>
            <a:ext cx="11594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На вход приведённой ниже программе поступает строка из 52 подряд идущих комбинаций «АВ».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строку, которая получится после выполнения алгоритма.</a:t>
            </a:r>
          </a:p>
        </p:txBody>
      </p:sp>
    </p:spTree>
    <p:extLst>
      <p:ext uri="{BB962C8B-B14F-4D97-AF65-F5344CB8AC3E}">
        <p14:creationId xmlns:p14="http://schemas.microsoft.com/office/powerpoint/2010/main" val="323574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робот.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http://dvsschool.ru/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5" y="2635685"/>
            <a:ext cx="2455978" cy="34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9" y="2044931"/>
            <a:ext cx="4143375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428" y="601026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Сколько клеток лабиринта соответствуют требованию, что, начав движение в ней и выполнив предложенную программу, РОБОТ уцелеет и остановится в закрашенной клетке (клетка F6)?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1774" y="2044931"/>
            <a:ext cx="7476865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НАЧАЛО</a:t>
            </a:r>
          </a:p>
          <a:p>
            <a:r>
              <a:rPr lang="ru-RU" sz="2400" dirty="0"/>
              <a:t>        </a:t>
            </a:r>
            <a:r>
              <a:rPr lang="ru-RU" sz="2400" b="1" dirty="0">
                <a:solidFill>
                  <a:srgbClr val="0070C0"/>
                </a:solidFill>
              </a:rPr>
              <a:t>ПОКА</a:t>
            </a:r>
            <a:r>
              <a:rPr lang="ru-RU" sz="2400" dirty="0"/>
              <a:t> </a:t>
            </a:r>
            <a:r>
              <a:rPr lang="ru-RU" sz="2400" i="1" dirty="0"/>
              <a:t>&lt; справа свободно ИЛИ снизу свободно &gt;</a:t>
            </a:r>
          </a:p>
          <a:p>
            <a:r>
              <a:rPr lang="ru-RU" sz="2400" dirty="0"/>
              <a:t>         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ПОКА</a:t>
            </a:r>
            <a:r>
              <a:rPr lang="ru-RU" sz="2400" dirty="0"/>
              <a:t> </a:t>
            </a:r>
            <a:r>
              <a:rPr lang="ru-RU" sz="2400" i="1" dirty="0"/>
              <a:t>&lt; снизу свободно &gt;</a:t>
            </a:r>
          </a:p>
          <a:p>
            <a:r>
              <a:rPr lang="ru-RU" sz="2400" dirty="0"/>
              <a:t>                              </a:t>
            </a:r>
            <a:r>
              <a:rPr lang="ru-RU" sz="2400" i="1" dirty="0"/>
              <a:t>вниз</a:t>
            </a:r>
          </a:p>
          <a:p>
            <a:r>
              <a:rPr lang="ru-RU" sz="2400" dirty="0"/>
              <a:t>         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КОНЕЦ ПОКА</a:t>
            </a:r>
          </a:p>
          <a:p>
            <a:r>
              <a:rPr lang="ru-RU" sz="2400" dirty="0"/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ПОКА</a:t>
            </a:r>
            <a:r>
              <a:rPr lang="ru-RU" sz="2400" dirty="0"/>
              <a:t> </a:t>
            </a:r>
            <a:r>
              <a:rPr lang="ru-RU" sz="2400" i="1" dirty="0"/>
              <a:t>&lt; справа свободно &gt;</a:t>
            </a:r>
          </a:p>
          <a:p>
            <a:r>
              <a:rPr lang="ru-RU" sz="2400" dirty="0"/>
              <a:t>                              </a:t>
            </a:r>
            <a:r>
              <a:rPr lang="ru-RU" sz="2400" i="1" dirty="0"/>
              <a:t>вправо</a:t>
            </a:r>
          </a:p>
          <a:p>
            <a:r>
              <a:rPr lang="ru-RU" sz="2400" dirty="0"/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КОНЕЦ ПОКА</a:t>
            </a:r>
          </a:p>
          <a:p>
            <a:r>
              <a:rPr lang="ru-RU" sz="2400" dirty="0"/>
              <a:t>         </a:t>
            </a:r>
            <a:r>
              <a:rPr lang="ru-RU" sz="2400" b="1" dirty="0">
                <a:solidFill>
                  <a:srgbClr val="0070C0"/>
                </a:solidFill>
              </a:rPr>
              <a:t>КОНЕЦ ПОКА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КОНЕЦ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ege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yandex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2208" y="58978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2040" y="2305512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30531" y="230262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8873" y="230262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07215" y="230262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95557" y="230262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65104" y="230262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22960" y="2842953"/>
            <a:ext cx="0" cy="1596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19942" y="4264429"/>
            <a:ext cx="1076498" cy="11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984880" y="4301763"/>
            <a:ext cx="0" cy="702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109569" y="4862945"/>
            <a:ext cx="64103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73222" y="4942869"/>
            <a:ext cx="0" cy="585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637884" y="5419898"/>
            <a:ext cx="1210887" cy="11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6953" y="2840445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5341" y="3428009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55341" y="3987471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38369" y="3989039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03417" y="3994265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695105" y="4556686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299378" y="4581594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07215" y="5169205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868562" y="5169205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51425" y="5182985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38369" y="345762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30531" y="4563950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704783" y="2848420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718873" y="345762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09056" y="347728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319479" y="4007910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919411" y="3428191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35541" y="4057420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908738" y="458943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499915" y="345762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496690" y="4027988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48870" y="4580324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908738" y="2842953"/>
            <a:ext cx="532014" cy="4738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9" y="2044931"/>
            <a:ext cx="4143375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428" y="601026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Сколько клеток лабиринта соответствуют требованию, что, начав движение в ней и выполнив предложенную программу, РОБОТ уцелеет и остановится в закрашенной клетке (клетка F6)?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8524" y="2044931"/>
            <a:ext cx="7476865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НАЧАЛО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rgbClr val="0070C0"/>
                </a:solidFill>
              </a:rPr>
              <a:t>ПОКА</a:t>
            </a:r>
            <a:r>
              <a:rPr lang="ru-RU" sz="2400" b="1" dirty="0"/>
              <a:t> </a:t>
            </a:r>
            <a:r>
              <a:rPr lang="ru-RU" sz="2400" b="1" i="1" dirty="0"/>
              <a:t>&lt; справа свободно ИЛИ снизу свободно &gt;</a:t>
            </a:r>
            <a:endParaRPr lang="ru-RU" sz="2400" i="1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ПОКА</a:t>
            </a:r>
            <a:r>
              <a:rPr lang="ru-RU" sz="2400" b="1" dirty="0"/>
              <a:t> </a:t>
            </a:r>
            <a:r>
              <a:rPr lang="ru-RU" sz="2400" b="1" i="1" dirty="0"/>
              <a:t>&lt; справа свободно &gt;</a:t>
            </a:r>
            <a:endParaRPr lang="ru-RU" sz="2400" i="1" dirty="0"/>
          </a:p>
          <a:p>
            <a:r>
              <a:rPr lang="ru-RU" sz="2400" b="1" i="1" dirty="0"/>
              <a:t>                          вправо</a:t>
            </a:r>
            <a:endParaRPr lang="ru-RU" sz="2400" i="1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КОНЕЦ ПОКА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ПОКА </a:t>
            </a:r>
            <a:r>
              <a:rPr lang="ru-RU" sz="2400" b="1" i="1" dirty="0"/>
              <a:t>&lt; снизу свободно &gt;</a:t>
            </a:r>
            <a:endParaRPr lang="ru-RU" sz="2400" i="1" dirty="0"/>
          </a:p>
          <a:p>
            <a:r>
              <a:rPr lang="ru-RU" sz="2400" b="1" i="1" dirty="0"/>
              <a:t>                        вниз</a:t>
            </a:r>
            <a:endParaRPr lang="ru-RU" sz="2400" i="1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КОНЕЦ ПОКА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rgbClr val="0070C0"/>
                </a:solidFill>
              </a:rPr>
              <a:t>КОНЕЦ ПОКА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КОНЕЦ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ege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yandex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2208" y="5908800"/>
            <a:ext cx="50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21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4895" y="2527068"/>
            <a:ext cx="2984269" cy="8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90852" y="2535382"/>
            <a:ext cx="8312" cy="7065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98023" y="3017519"/>
            <a:ext cx="182048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42212" y="3017519"/>
            <a:ext cx="49045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39835" y="3657600"/>
            <a:ext cx="2959329" cy="5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99164" y="3719946"/>
            <a:ext cx="8312" cy="1862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18757" y="4212108"/>
            <a:ext cx="1172095" cy="24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22585" y="4785621"/>
            <a:ext cx="565265" cy="114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457321" y="5384365"/>
            <a:ext cx="1130529" cy="7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59700" y="4797051"/>
            <a:ext cx="18477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23210" y="4206477"/>
            <a:ext cx="1406711" cy="5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551148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Сколько клеток лабиринта соответствуют требованию, что, начав движение в ней и выполнив предложенную программу, РОБОТ уцелеет и остановится в закрашенной клетке (клетка F6)?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8524" y="1795541"/>
            <a:ext cx="7476865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НАЧАЛО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/>
              <a:t>       </a:t>
            </a:r>
            <a:r>
              <a:rPr lang="ru-RU" sz="2400" b="1" dirty="0">
                <a:solidFill>
                  <a:srgbClr val="0070C0"/>
                </a:solidFill>
              </a:rPr>
              <a:t> ПОКА </a:t>
            </a:r>
            <a:r>
              <a:rPr lang="ru-RU" sz="2400" b="1" dirty="0"/>
              <a:t>&lt; </a:t>
            </a:r>
            <a:r>
              <a:rPr lang="ru-RU" sz="2400" b="1" i="1" dirty="0"/>
              <a:t>справа свободно ИЛИ снизу свободно </a:t>
            </a:r>
            <a:r>
              <a:rPr lang="ru-RU" sz="2400" b="1" dirty="0"/>
              <a:t>&gt;</a:t>
            </a:r>
            <a:endParaRPr lang="ru-RU" sz="2400" dirty="0"/>
          </a:p>
          <a:p>
            <a:r>
              <a:rPr lang="ru-RU" sz="2400" b="1" dirty="0"/>
              <a:t>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ЕСЛИ</a:t>
            </a:r>
            <a:r>
              <a:rPr lang="ru-RU" sz="2400" b="1" dirty="0"/>
              <a:t> &lt; </a:t>
            </a:r>
            <a:r>
              <a:rPr lang="ru-RU" sz="2400" b="1" i="1" dirty="0"/>
              <a:t>снизу свободно &gt;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ТО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i="1" dirty="0"/>
              <a:t>                       в</a:t>
            </a:r>
            <a:r>
              <a:rPr lang="en-US" sz="2400" b="1" i="1" dirty="0" err="1"/>
              <a:t>низ</a:t>
            </a:r>
            <a:endParaRPr lang="ru-RU" sz="2400" i="1" dirty="0"/>
          </a:p>
          <a:p>
            <a:r>
              <a:rPr lang="ru-RU" sz="2400" b="1" i="1" dirty="0"/>
              <a:t>                       в</a:t>
            </a:r>
            <a:r>
              <a:rPr lang="en-US" sz="2400" b="1" i="1" dirty="0" err="1"/>
              <a:t>низ</a:t>
            </a:r>
            <a:endParaRPr lang="ru-RU" sz="2400" i="1" dirty="0"/>
          </a:p>
          <a:p>
            <a:r>
              <a:rPr lang="ru-RU" sz="2400" b="1" dirty="0"/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ИНАЧЕ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/>
              <a:t>                       </a:t>
            </a:r>
            <a:r>
              <a:rPr lang="ru-RU" sz="2400" b="1" i="1" dirty="0"/>
              <a:t>вправо</a:t>
            </a:r>
            <a:endParaRPr lang="ru-RU" sz="2400" i="1" dirty="0"/>
          </a:p>
          <a:p>
            <a:r>
              <a:rPr lang="ru-RU" sz="2400" b="1" i="1" dirty="0"/>
              <a:t>                       вправо</a:t>
            </a:r>
            <a:endParaRPr lang="ru-RU" sz="2400" i="1" dirty="0"/>
          </a:p>
          <a:p>
            <a:r>
              <a:rPr lang="ru-RU" sz="2400" b="1" dirty="0"/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КОНЕЦ ЕСЛИ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rgbClr val="0070C0"/>
                </a:solidFill>
              </a:rPr>
              <a:t>КОНЕЦ ПОКА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КОНЕЦ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ege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9" y="1959359"/>
            <a:ext cx="4124325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22208" y="5907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363287" y="3017959"/>
            <a:ext cx="8312" cy="111390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371599" y="4226294"/>
            <a:ext cx="8312" cy="111390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528003" y="5340201"/>
            <a:ext cx="995668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671763" y="5340201"/>
            <a:ext cx="995668" cy="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47156" y="2826327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47156" y="4004292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89487" y="5150500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392971" y="5150500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41971" y="5146123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36106" y="3992261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36105" y="2838399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356667" y="2838398"/>
            <a:ext cx="380847" cy="374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551148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Сколько клеток лабиринта соответствуют требованию, что, начав движение в ней и выполнив предложенную программу, РОБОТ уцелеет и остановится в закрашенной клетке (клетка F6)?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4967" y="2294961"/>
            <a:ext cx="7476865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ПОКА </a:t>
            </a:r>
            <a:r>
              <a:rPr lang="ru-RU" sz="2400" b="1" i="1" dirty="0"/>
              <a:t>снизу свободно ИЛИ справа свободно</a:t>
            </a:r>
            <a:endParaRPr lang="ru-RU" sz="2400" i="1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ЕСЛИ</a:t>
            </a:r>
            <a:r>
              <a:rPr lang="ru-RU" sz="2400" b="1" dirty="0"/>
              <a:t> </a:t>
            </a:r>
            <a:r>
              <a:rPr lang="ru-RU" sz="2400" b="1" i="1" dirty="0"/>
              <a:t>справа свободно </a:t>
            </a:r>
            <a:endParaRPr lang="ru-RU" sz="2400" i="1" dirty="0"/>
          </a:p>
          <a:p>
            <a:r>
              <a:rPr lang="ru-RU" sz="2400" b="1" dirty="0"/>
              <a:t>             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ТО</a:t>
            </a:r>
            <a:r>
              <a:rPr lang="ru-RU" sz="2400" b="1" dirty="0"/>
              <a:t> </a:t>
            </a:r>
            <a:r>
              <a:rPr lang="ru-RU" sz="2400" b="1" i="1" dirty="0"/>
              <a:t>вправо</a:t>
            </a:r>
            <a:endParaRPr lang="ru-RU" sz="2400" i="1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КОНЕЦ ЕСЛИ</a:t>
            </a:r>
            <a:r>
              <a:rPr lang="ru-RU" sz="2400" b="1" dirty="0"/>
              <a:t>	</a:t>
            </a:r>
            <a:endParaRPr lang="ru-RU" sz="2400" dirty="0"/>
          </a:p>
          <a:p>
            <a:r>
              <a:rPr lang="ru-RU" sz="2400" b="1" dirty="0"/>
              <a:t>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ЕСЛИ </a:t>
            </a:r>
            <a:r>
              <a:rPr lang="ru-RU" sz="2400" b="1" i="1" dirty="0"/>
              <a:t>снизу свободно	</a:t>
            </a:r>
            <a:endParaRPr lang="ru-RU" sz="2400" i="1" dirty="0"/>
          </a:p>
          <a:p>
            <a:r>
              <a:rPr lang="ru-RU" sz="2400" b="1" dirty="0"/>
              <a:t>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ТО</a:t>
            </a:r>
            <a:r>
              <a:rPr lang="ru-RU" sz="2400" b="1" dirty="0"/>
              <a:t> </a:t>
            </a:r>
            <a:r>
              <a:rPr lang="ru-RU" sz="2400" b="1" i="1" dirty="0"/>
              <a:t>вниз</a:t>
            </a:r>
            <a:r>
              <a:rPr lang="ru-RU" sz="2400" b="1" dirty="0"/>
              <a:t>	</a:t>
            </a:r>
            <a:endParaRPr lang="ru-RU" sz="2400" dirty="0"/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КОНЕЦ ЕСЛИ</a:t>
            </a:r>
            <a:r>
              <a:rPr lang="ru-RU" sz="2400" b="1" dirty="0"/>
              <a:t>	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КОНЕЦ ПОКА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41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ru-RU" u="sng" dirty="0">
                <a:hlinkClick r:id="rId3"/>
              </a:rPr>
              <a:t>http://kpolyakov.</a:t>
            </a:r>
            <a:r>
              <a:rPr lang="en-US" u="sng" dirty="0" err="1">
                <a:hlinkClick r:id="rId3"/>
              </a:rPr>
              <a:t>spb</a:t>
            </a:r>
            <a:r>
              <a:rPr lang="ru-RU" u="sng" dirty="0">
                <a:hlinkClick r:id="rId3"/>
              </a:rPr>
              <a:t>.</a:t>
            </a:r>
            <a:r>
              <a:rPr lang="ru-RU" u="sng" dirty="0" err="1">
                <a:hlinkClick r:id="rId3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47" y="1921450"/>
            <a:ext cx="4067175" cy="402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22208" y="58935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31520" y="2377440"/>
            <a:ext cx="5652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294014" y="2463339"/>
            <a:ext cx="2771" cy="6206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07622" y="3070168"/>
            <a:ext cx="5652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70116" y="3107752"/>
            <a:ext cx="2771" cy="5541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970116" y="3699518"/>
            <a:ext cx="2771" cy="5541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970116" y="4253701"/>
            <a:ext cx="2771" cy="5541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967345" y="4825021"/>
            <a:ext cx="2771" cy="5541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90254" y="2218718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281843" y="2210014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28967" y="2210013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72692" y="2213811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294052" y="2735317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803038" y="2735317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371409" y="2749172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53943" y="3286881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22650" y="3286880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371408" y="3284533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53942" y="3893397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801068" y="3880751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68052" y="3894566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253941" y="4451277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15722" y="4452326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66375" y="4473033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71109" y="5042115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15721" y="5033999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349707" y="5039028"/>
            <a:ext cx="39624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6940" y="6338186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http://dvsschool.ru/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6667" y="3255434"/>
            <a:ext cx="1675870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58" y="3202324"/>
            <a:ext cx="2433109" cy="17695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1067" y="4876800"/>
            <a:ext cx="550333" cy="9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67" y="1001806"/>
            <a:ext cx="11743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Важно контролировать:</a:t>
            </a:r>
          </a:p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Начальное положение и состояние.</a:t>
            </a:r>
          </a:p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Пересечение - общие точки, объединение - все точки.</a:t>
            </a:r>
          </a:p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Входят в одну из фигур - объединение без пересечения.</a:t>
            </a:r>
          </a:p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Нужно ли учитывать точки на контуре?</a:t>
            </a:r>
          </a:p>
          <a:p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	В какой области </a:t>
            </a:r>
            <a:r>
              <a:rPr lang="ru-RU" sz="2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ищем </a:t>
            </a:r>
            <a:r>
              <a:rPr lang="ru-RU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точки (положительные/отрицательные координаты)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41796C-576E-405C-A31D-CCB1F935AC89}"/>
              </a:ext>
            </a:extLst>
          </p:cNvPr>
          <p:cNvSpPr/>
          <p:nvPr/>
        </p:nvSpPr>
        <p:spPr>
          <a:xfrm>
            <a:off x="145959" y="681117"/>
            <a:ext cx="119000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Исполнитель Черепаха действует на плоскости с декартовой системой координат. В начальный момент Черепаха находится в начале координат, её голова направлена вдоль положительного направления оси ординат, хвост опущен. При опущенном хвосте Черепаха оставляет на поле след в виде линии. В каждый конкретный момент известно положение исполнителя и направление его движения. У исполнителя существует две команды: </a:t>
            </a: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Вперёд </a:t>
            </a:r>
            <a:r>
              <a:rPr lang="ru-RU" sz="2000" b="1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(где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– целое число), вызывающая передвижение Черепахи на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единиц в том направлении, куда указывает её голова, и </a:t>
            </a: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Направо </a:t>
            </a:r>
            <a:r>
              <a:rPr lang="ru-RU" sz="2000" b="1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(где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– целое число), вызывающая изменение направления движения на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градусов по часовой стрелке.</a:t>
            </a:r>
            <a:b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Запись </a:t>
            </a: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Повтори </a:t>
            </a:r>
            <a:r>
              <a:rPr lang="ru-RU" sz="2000" b="1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[ Команда1 Команда2 … </a:t>
            </a:r>
            <a:r>
              <a:rPr lang="ru-RU" sz="20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Команда</a:t>
            </a:r>
            <a:r>
              <a:rPr lang="ru-RU" sz="2000" b="1" i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000" b="1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означает, что последовательность из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команд повторится 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раз (</a:t>
            </a:r>
            <a:r>
              <a:rPr lang="ru-RU" sz="20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– 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целое число).</a:t>
            </a:r>
          </a:p>
          <a:p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Черепахе был дан для исполнения следующий алгоритм:</a:t>
            </a:r>
            <a:b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Направо 60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Повтори 2 [Вперёд 7 Направо 120]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Направо 300 Вперёд 7</a:t>
            </a: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Повтори 2 [Направо 60 Вперёд 7 Направо 60].</a:t>
            </a:r>
            <a:br>
              <a:rPr lang="ru-RU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Определите, сколько точек с целочисленными координатами будут находиться внутри области, которая ограничена линией, заданной этим алгоритмом. Точки на линии учитывать не следует.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B28925-071C-4E0C-B1BC-C73F0E06ED82}"/>
              </a:ext>
            </a:extLst>
          </p:cNvPr>
          <p:cNvSpPr/>
          <p:nvPr/>
        </p:nvSpPr>
        <p:spPr>
          <a:xfrm>
            <a:off x="131159" y="159034"/>
            <a:ext cx="114271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Направо 60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Повтори 2 [Вперёд 7 Направо 120]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Направо 300 Вперёд 7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Повтори 2 [Направо 60 Вперёд 7 Направо 60].</a:t>
            </a:r>
            <a:b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Определите, сколько точек с целочисленными координатами будут находиться внутри области, которая ограничена линией, заданной этим алгоритмом. Точки на линии учитывать не следует.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73CDE099-D415-48D4-8459-01050BFD7BFE}"/>
              </a:ext>
            </a:extLst>
          </p:cNvPr>
          <p:cNvSpPr/>
          <p:nvPr/>
        </p:nvSpPr>
        <p:spPr>
          <a:xfrm>
            <a:off x="6442811" y="5683770"/>
            <a:ext cx="133549" cy="11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73CDE099-D415-48D4-8459-01050BFD7BFE}"/>
              </a:ext>
            </a:extLst>
          </p:cNvPr>
          <p:cNvSpPr/>
          <p:nvPr/>
        </p:nvSpPr>
        <p:spPr>
          <a:xfrm>
            <a:off x="5488595" y="5683770"/>
            <a:ext cx="133549" cy="11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73CDE099-D415-48D4-8459-01050BFD7BFE}"/>
              </a:ext>
            </a:extLst>
          </p:cNvPr>
          <p:cNvSpPr/>
          <p:nvPr/>
        </p:nvSpPr>
        <p:spPr>
          <a:xfrm>
            <a:off x="5055079" y="4873986"/>
            <a:ext cx="133549" cy="11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3CDE099-D415-48D4-8459-01050BFD7BFE}"/>
              </a:ext>
            </a:extLst>
          </p:cNvPr>
          <p:cNvSpPr/>
          <p:nvPr/>
        </p:nvSpPr>
        <p:spPr>
          <a:xfrm>
            <a:off x="5488595" y="4085387"/>
            <a:ext cx="133549" cy="117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08" y="2953309"/>
            <a:ext cx="1628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0" y="3124549"/>
            <a:ext cx="3189001" cy="358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008503" y="3322756"/>
            <a:ext cx="5002164" cy="3336647"/>
            <a:chOff x="3287577" y="3414911"/>
            <a:chExt cx="5002164" cy="3336647"/>
          </a:xfrm>
        </p:grpSpPr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F7AE0032-D309-4456-924E-DA1FFFCD19B8}"/>
                </a:ext>
              </a:extLst>
            </p:cNvPr>
            <p:cNvGrpSpPr/>
            <p:nvPr/>
          </p:nvGrpSpPr>
          <p:grpSpPr>
            <a:xfrm>
              <a:off x="4178384" y="3414911"/>
              <a:ext cx="3332674" cy="3336647"/>
              <a:chOff x="4178384" y="3414911"/>
              <a:chExt cx="3332674" cy="3336647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="" xmlns:a16="http://schemas.microsoft.com/office/drawing/2014/main" id="{C2959B43-F619-4B59-8D99-C31F796FE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7959" y="3414911"/>
                <a:ext cx="2937845" cy="3336647"/>
              </a:xfrm>
              <a:prstGeom prst="rect">
                <a:avLst/>
              </a:prstGeom>
            </p:spPr>
          </p:pic>
          <p:cxnSp>
            <p:nvCxnSpPr>
              <p:cNvPr id="7" name="Прямая со стрелкой 6">
                <a:extLst>
                  <a:ext uri="{FF2B5EF4-FFF2-40B4-BE49-F238E27FC236}">
                    <a16:creationId xmlns="" xmlns:a16="http://schemas.microsoft.com/office/drawing/2014/main" id="{0EF3FC87-A6B3-4CEF-A8D8-453CEC81C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8384" y="4927601"/>
                <a:ext cx="33326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>
                <a:extLst>
                  <a:ext uri="{FF2B5EF4-FFF2-40B4-BE49-F238E27FC236}">
                    <a16:creationId xmlns="" xmlns:a16="http://schemas.microsoft.com/office/drawing/2014/main" id="{8C221BDF-FD79-4667-BB6E-462432583F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2075" y="3496374"/>
                <a:ext cx="38818" cy="28366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BE20A72-5818-4732-9232-F532D9DF9140}"/>
                </a:ext>
              </a:extLst>
            </p:cNvPr>
            <p:cNvCxnSpPr>
              <a:cxnSpLocks/>
            </p:cNvCxnSpPr>
            <p:nvPr/>
          </p:nvCxnSpPr>
          <p:spPr>
            <a:xfrm>
              <a:off x="5055079" y="4101053"/>
              <a:ext cx="21997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036A6EC6-0E27-424C-A8B4-F089AF1AC79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586" y="5742317"/>
              <a:ext cx="21997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0F1F866D-F503-44DD-8751-306DC4466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2814" y="4088921"/>
              <a:ext cx="0" cy="16275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412D9C04-5A28-43FF-973C-A89037378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6580" y="4114799"/>
              <a:ext cx="0" cy="16275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241" y="5672276"/>
              <a:ext cx="17145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729" y="5805626"/>
              <a:ext cx="17907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577" y="4635861"/>
              <a:ext cx="18478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086" y="3891503"/>
              <a:ext cx="16954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601026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/>
              <a:t>Сколько существует </a:t>
            </a:r>
            <a:r>
              <a:rPr lang="ru-RU" sz="2400" i="1" dirty="0">
                <a:solidFill>
                  <a:srgbClr val="FFFF00"/>
                </a:solidFill>
              </a:rPr>
              <a:t>натуральных</a:t>
            </a:r>
            <a:r>
              <a:rPr lang="ru-RU" sz="2400" i="1" dirty="0"/>
              <a:t> значений N, для которых найдутся такие значения чисел a и b, что после выполнения программы Чертёжник возвратится в исходную точку?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ege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4428" y="2200311"/>
            <a:ext cx="4524895" cy="26407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Сместиться на (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4)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 N раз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Сместиться на (</a:t>
            </a:r>
            <a:r>
              <a:rPr lang="en-US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b)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Сместиться на (12, 5)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Сместиться на (-9, 32)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5054576" y="2200311"/>
            <a:ext cx="6924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89598"/>
                </a:solidFill>
                <a:effectLst/>
                <a:latin typeface="times" panose="02020603050405020304" pitchFamily="18" charset="0"/>
              </a:rPr>
              <a:t>Натуральными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называются числа, которые используются для счёта предметов или обозначения номера предмета в ряду однородных предметов: 1, 2, 3, 4, 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5, …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03768" y="3094544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X = -3+N(a+12)-9=0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203768" y="339650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Y = 4+N(b+5)+32=0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7500184" y="309454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N(a+12)=12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500184" y="337376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N(b+5)=-36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257101" y="3959227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Найдем все натуральные делители </a:t>
            </a: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-36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58373" y="445457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1, 2, 3, 4, 6, 12.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027" name="Picture 3" descr="Картинки по запросу чертеж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" y="4956175"/>
            <a:ext cx="1619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863652"/>
            <a:ext cx="7924800" cy="52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3014135" y="3268133"/>
            <a:ext cx="787400" cy="1295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H="1">
            <a:off x="3014135" y="1972733"/>
            <a:ext cx="787400" cy="1295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3754967" y="1972734"/>
            <a:ext cx="723900" cy="1295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4478867" y="3268135"/>
            <a:ext cx="787400" cy="1295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7" y="2487909"/>
            <a:ext cx="1512382" cy="67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891248"/>
            <a:ext cx="4079347" cy="137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>
            <a:endCxn id="8" idx="4"/>
          </p:cNvCxnSpPr>
          <p:nvPr/>
        </p:nvCxnSpPr>
        <p:spPr>
          <a:xfrm flipV="1">
            <a:off x="3801535" y="3268135"/>
            <a:ext cx="677332" cy="12953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67" y="3607872"/>
            <a:ext cx="37433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2" y="172828"/>
            <a:ext cx="10718800" cy="71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603998" y="1380067"/>
            <a:ext cx="0" cy="4512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60" y="483374"/>
            <a:ext cx="5875095" cy="58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219075"/>
            <a:ext cx="3886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6" y="219075"/>
            <a:ext cx="7007226" cy="617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4798" y="1316335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5665" y="1651051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4266" y="1969457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3200" y="2377674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1735" y="2768597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1469" y="3060984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3869" y="3460062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0937" y="390484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0671" y="4275727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69943" y="4619549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69677" y="4960060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69411" y="5277015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0" y="1316335"/>
            <a:ext cx="3333750" cy="876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15" y="391681"/>
            <a:ext cx="1601481" cy="58097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7" y="113894"/>
            <a:ext cx="7301650" cy="66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38509"/>
            <a:ext cx="9509761" cy="62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14935" y="1248007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14936" y="1686076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5178" y="2068880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5178" y="2497867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5178" y="2924846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7534" y="3405930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97776" y="3850717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97777" y="4304862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21548" y="4723523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0340" y="511605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34394" y="5700833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66</a:t>
            </a:r>
            <a:endParaRPr lang="ru-RU" sz="3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998" y="1028343"/>
            <a:ext cx="11944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 начальный момент Черепаха находится в начале координат и направлена вверх (вдоль положительного направления оси ординат), хвост опущен.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0008" y="2228672"/>
            <a:ext cx="11661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Черепахе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[Вперёд 10 Направо 90 Вперёд 20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Поднять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Вперёд 4 Направо 90 Вперёд 3 Налево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90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Опустить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2 [Вперёд 70 Направо 90 Вперёд 80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минимальное расстояние от точки с координатами (0, 0) до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следа, оставленного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черепахой.</a:t>
            </a:r>
          </a:p>
        </p:txBody>
      </p:sp>
    </p:spTree>
    <p:extLst>
      <p:ext uri="{BB962C8B-B14F-4D97-AF65-F5344CB8AC3E}">
        <p14:creationId xmlns:p14="http://schemas.microsoft.com/office/powerpoint/2010/main" val="33137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0071" y="0"/>
            <a:ext cx="50539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Черепахе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[Вперёд 10 Направо 90 Вперёд 20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Поднять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Вперёд 4 Направо 90 Вперёд 3 Налево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90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Опустить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2 [Вперёд 70 Направо 90 Вперёд 80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минимальное расстояние от точки с координатами (0, 0) до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следа, оставленного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черепахой.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35" y="4722891"/>
            <a:ext cx="295398" cy="1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2169E-7 -3.39579E-6 L -0.00078 -0.2031 L 0.22351 -0.20056 L 0.22416 -0.00116 L -8.72169E-7 -3.39579E-6 Z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0071" y="0"/>
            <a:ext cx="50539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Черепахе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[Вперёд 10 Направо 90 Вперёд 20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Поднять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Вперёд 4 Направо 90 Вперёд 3 Налево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90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Опустить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хвост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2 [Вперёд 70 Направо 90 Вперёд 80 Направо 90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 минимальное расстояние от точки с координатами (0, 0) до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следа, оставленного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черепахой.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35" y="4722891"/>
            <a:ext cx="295398" cy="18487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stCxn id="24" idx="0"/>
          </p:cNvCxnSpPr>
          <p:nvPr/>
        </p:nvCxnSpPr>
        <p:spPr>
          <a:xfrm flipV="1">
            <a:off x="7398034" y="2091351"/>
            <a:ext cx="1981356" cy="26315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545733" y="2091352"/>
            <a:ext cx="1906085" cy="2723978"/>
            <a:chOff x="7545733" y="2091352"/>
            <a:chExt cx="1906085" cy="2723978"/>
          </a:xfrm>
        </p:grpSpPr>
        <p:cxnSp>
          <p:nvCxnSpPr>
            <p:cNvPr id="7" name="Прямая соединительная линия 6"/>
            <p:cNvCxnSpPr>
              <a:stCxn id="24" idx="3"/>
            </p:cNvCxnSpPr>
            <p:nvPr/>
          </p:nvCxnSpPr>
          <p:spPr>
            <a:xfrm>
              <a:off x="7545733" y="4815330"/>
              <a:ext cx="1906085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9451818" y="2091352"/>
              <a:ext cx="0" cy="27213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7956640" y="250567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1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66E-6 -6.79158E-6 L 0.00065 -0.39857 L 0.16623 -0.39973 " pathEditMode="relative" ptsTypes="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83" y="386694"/>
            <a:ext cx="118781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Кузнечику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13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раз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Вперед (10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Вправо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Вперед (4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3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раз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Вправо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Вперед (3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`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конец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Конец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Необходимо написать такой алгоритм, который содержит минимальное количество команд Вперед (х) и не содержит циклов, после выполнения которого исполнитель приходит в ту же точку, что и после выполнения алгоритма из задания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 качестве ответа привести сумму значений х в командах Вперед (х) в полученном алгоритме.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2" y="835841"/>
            <a:ext cx="3114443" cy="314731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476531" y="905347"/>
            <a:ext cx="0" cy="2815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76531" y="852440"/>
            <a:ext cx="118600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51973" y="852443"/>
            <a:ext cx="0" cy="884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75295" y="1736760"/>
            <a:ext cx="8736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75295" y="835841"/>
            <a:ext cx="0" cy="884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75295" y="90170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(10,1)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14515" y="1814535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(10,1)*13 = (130,13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87162" y="254635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130+13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=143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83" y="386694"/>
            <a:ext cx="118781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Кузнечику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13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раз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Вперед (10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Вправо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Вперед (4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3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раз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Вправо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Вперед (3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`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конец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Конец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Необходимо написать такой алгоритм, который содержит минимальное количество команд Вперед (х) и не содержит циклов, после выполнения которого исполнитель приходит в ту же точку, что и после выполнения алгоритма из задания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В качестве ответа привести сумму значений х в командах Вперед (х) в полученном алгоритме.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2" y="835841"/>
            <a:ext cx="3114443" cy="314731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476531" y="905347"/>
            <a:ext cx="0" cy="2815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76531" y="852440"/>
            <a:ext cx="118600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51973" y="852443"/>
            <a:ext cx="0" cy="884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75295" y="1736760"/>
            <a:ext cx="8736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75295" y="835841"/>
            <a:ext cx="0" cy="884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75295" y="90170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(10,1)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14515" y="1814535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(10,1)*13 = (130,13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87162" y="254635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130+13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=143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601026"/>
            <a:ext cx="11524211" cy="830997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После выполнения этого алгоритма Чертёжник возвращается в исходную точку. Какое </a:t>
            </a:r>
            <a:r>
              <a:rPr lang="ru-RU" sz="2400" dirty="0">
                <a:solidFill>
                  <a:srgbClr val="FFFF00"/>
                </a:solidFill>
              </a:rPr>
              <a:t>наибольшее</a:t>
            </a:r>
            <a:r>
              <a:rPr lang="ru-RU" sz="2400" dirty="0"/>
              <a:t> число повторений могло быть указано в конструкции «Повтори … раз»?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ege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4428" y="2200311"/>
            <a:ext cx="45248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Сместиться на (</a:t>
            </a:r>
            <a:r>
              <a:rPr lang="en-US" sz="2400" dirty="0"/>
              <a:t>-1</a:t>
            </a:r>
            <a:r>
              <a:rPr lang="ru-RU" sz="2400" dirty="0"/>
              <a:t>, -</a:t>
            </a:r>
            <a:r>
              <a:rPr lang="en-US" sz="2400" dirty="0"/>
              <a:t>2</a:t>
            </a:r>
            <a:r>
              <a:rPr lang="ru-RU" sz="2400" dirty="0"/>
              <a:t>)</a:t>
            </a:r>
          </a:p>
          <a:p>
            <a:r>
              <a:rPr lang="ru-RU" sz="2400" dirty="0"/>
              <a:t>Повтори N раз</a:t>
            </a:r>
          </a:p>
          <a:p>
            <a:r>
              <a:rPr lang="ru-RU" sz="2400" dirty="0"/>
              <a:t>  Сместиться на (</a:t>
            </a:r>
            <a:r>
              <a:rPr lang="en-US" sz="2400" dirty="0"/>
              <a:t>a</a:t>
            </a:r>
            <a:r>
              <a:rPr lang="ru-RU" sz="2400" dirty="0"/>
              <a:t>, b) </a:t>
            </a:r>
          </a:p>
          <a:p>
            <a:r>
              <a:rPr lang="ru-RU" sz="2400" dirty="0"/>
              <a:t>  Сместиться на (</a:t>
            </a:r>
            <a:r>
              <a:rPr lang="en-US" sz="2400" dirty="0"/>
              <a:t>-</a:t>
            </a:r>
            <a:r>
              <a:rPr lang="ru-RU" sz="2400" dirty="0"/>
              <a:t>1, -</a:t>
            </a:r>
            <a:r>
              <a:rPr lang="en-US" sz="2400" dirty="0"/>
              <a:t>2</a:t>
            </a:r>
            <a:r>
              <a:rPr lang="ru-RU" sz="2400" dirty="0"/>
              <a:t>)</a:t>
            </a:r>
          </a:p>
          <a:p>
            <a:r>
              <a:rPr lang="ru-RU" sz="2400" dirty="0"/>
              <a:t>конец</a:t>
            </a:r>
          </a:p>
          <a:p>
            <a:r>
              <a:rPr lang="ru-RU" sz="2400" dirty="0"/>
              <a:t>Сместиться на (</a:t>
            </a:r>
            <a:r>
              <a:rPr lang="en-US" sz="2400" dirty="0"/>
              <a:t>-20</a:t>
            </a:r>
            <a:r>
              <a:rPr lang="ru-RU" sz="2400" dirty="0"/>
              <a:t>, </a:t>
            </a:r>
            <a:r>
              <a:rPr lang="en-US" sz="2400" dirty="0"/>
              <a:t>-12</a:t>
            </a:r>
            <a:r>
              <a:rPr lang="ru-RU" dirty="0"/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7514" y="2132335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X = -</a:t>
            </a:r>
            <a:r>
              <a:rPr lang="ru-RU" dirty="0"/>
              <a:t>1</a:t>
            </a:r>
            <a:r>
              <a:rPr lang="en-US" dirty="0"/>
              <a:t>+N(a</a:t>
            </a:r>
            <a:r>
              <a:rPr lang="ru-RU" dirty="0"/>
              <a:t>-1</a:t>
            </a:r>
            <a:r>
              <a:rPr lang="en-US" dirty="0"/>
              <a:t>)-</a:t>
            </a:r>
            <a:r>
              <a:rPr lang="ru-RU" dirty="0"/>
              <a:t>20</a:t>
            </a:r>
            <a:r>
              <a:rPr lang="en-US" dirty="0"/>
              <a:t>=0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037514" y="2434297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Y = </a:t>
            </a:r>
            <a:r>
              <a:rPr lang="ru-RU" dirty="0"/>
              <a:t>-2</a:t>
            </a:r>
            <a:r>
              <a:rPr lang="en-US" dirty="0"/>
              <a:t>+N(b</a:t>
            </a:r>
            <a:r>
              <a:rPr lang="ru-RU" dirty="0"/>
              <a:t>-2</a:t>
            </a:r>
            <a:r>
              <a:rPr lang="en-US" dirty="0"/>
              <a:t>)</a:t>
            </a:r>
            <a:r>
              <a:rPr lang="ru-RU" dirty="0"/>
              <a:t>-12</a:t>
            </a:r>
            <a:r>
              <a:rPr lang="en-US" dirty="0"/>
              <a:t>=0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7441995" y="213233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N(a</a:t>
            </a:r>
            <a:r>
              <a:rPr lang="ru-RU" dirty="0"/>
              <a:t>-1</a:t>
            </a:r>
            <a:r>
              <a:rPr lang="en-US" dirty="0"/>
              <a:t>)=</a:t>
            </a:r>
            <a:r>
              <a:rPr lang="ru-RU" dirty="0"/>
              <a:t>21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1995" y="24115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N(b</a:t>
            </a:r>
            <a:r>
              <a:rPr lang="ru-RU" dirty="0"/>
              <a:t>-2</a:t>
            </a:r>
            <a:r>
              <a:rPr lang="en-US" dirty="0"/>
              <a:t>)=</a:t>
            </a:r>
            <a:r>
              <a:rPr lang="ru-RU" dirty="0"/>
              <a:t>14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3350" y="2985141"/>
            <a:ext cx="468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Найдем наибольший общий делитель </a:t>
            </a:r>
            <a:r>
              <a:rPr lang="ru-RU" b="1" dirty="0">
                <a:solidFill>
                  <a:srgbClr val="FF0000"/>
                </a:solidFill>
              </a:rPr>
              <a:t>21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28012" y="351240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3074" name="Picture 2" descr="Картинки по запросу чертеж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" y="4732405"/>
            <a:ext cx="1619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318" y="547542"/>
            <a:ext cx="11890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Черепахе был дан для исполнения следующий алгоритм: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7 [Вперёд 10 Направо 120]. 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Определите, сколько точек с целочисленными координатами будут находиться внутри области, ограниченной линией, заданной данным алгоритмом. Точки на линии учитывать не следует.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11" y="3149822"/>
            <a:ext cx="3762980" cy="32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703682" y="3594227"/>
            <a:ext cx="1783027" cy="1839162"/>
            <a:chOff x="5703682" y="3594227"/>
            <a:chExt cx="1783027" cy="1839162"/>
          </a:xfrm>
        </p:grpSpPr>
        <p:sp>
          <p:nvSpPr>
            <p:cNvPr id="5" name="TextBox 4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93871" y="44618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545" y="47269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6627" y="50640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8954" y="3911618"/>
            <a:ext cx="1482945" cy="1502096"/>
            <a:chOff x="5703682" y="3594227"/>
            <a:chExt cx="1482945" cy="1502096"/>
          </a:xfrm>
        </p:grpSpPr>
        <p:sp>
          <p:nvSpPr>
            <p:cNvPr id="30" name="TextBox 29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93871" y="44618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86545" y="47269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18161" y="4180435"/>
            <a:ext cx="1482945" cy="1502096"/>
            <a:chOff x="5703682" y="3594227"/>
            <a:chExt cx="1482945" cy="1502096"/>
          </a:xfrm>
        </p:grpSpPr>
        <p:sp>
          <p:nvSpPr>
            <p:cNvPr id="37" name="TextBox 36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93871" y="44618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86545" y="47269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19138" y="4455986"/>
            <a:ext cx="1190271" cy="1236972"/>
            <a:chOff x="5703682" y="3594227"/>
            <a:chExt cx="1190271" cy="1236972"/>
          </a:xfrm>
        </p:grpSpPr>
        <p:sp>
          <p:nvSpPr>
            <p:cNvPr id="43" name="TextBox 42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93871" y="44618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702357" y="4749523"/>
            <a:ext cx="890189" cy="920314"/>
            <a:chOff x="5703682" y="3594227"/>
            <a:chExt cx="890189" cy="920314"/>
          </a:xfrm>
        </p:grpSpPr>
        <p:sp>
          <p:nvSpPr>
            <p:cNvPr id="49" name="TextBox 48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708740" y="5046761"/>
            <a:ext cx="890189" cy="920314"/>
            <a:chOff x="5703682" y="3594227"/>
            <a:chExt cx="890189" cy="920314"/>
          </a:xfrm>
        </p:grpSpPr>
        <p:sp>
          <p:nvSpPr>
            <p:cNvPr id="55" name="TextBox 54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3789" y="4145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728007" y="5333308"/>
            <a:ext cx="590107" cy="626777"/>
            <a:chOff x="5703682" y="3594227"/>
            <a:chExt cx="590107" cy="626777"/>
          </a:xfrm>
        </p:grpSpPr>
        <p:sp>
          <p:nvSpPr>
            <p:cNvPr id="59" name="TextBox 58"/>
            <p:cNvSpPr txBox="1"/>
            <p:nvPr/>
          </p:nvSpPr>
          <p:spPr>
            <a:xfrm>
              <a:off x="5703682" y="35942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93707" y="38516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*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718161" y="56144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28007" y="59106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0497" y="4753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50579" y="47346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50415" y="47511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49719" y="44599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77492" y="44551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67660" y="41814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98847" y="38878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7994" y="41785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3630" y="438087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830" y="322519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urier New"/>
              </a:rPr>
              <a:t>использовать </a:t>
            </a:r>
            <a:r>
              <a:rPr lang="ru-RU" sz="2400" b="1" dirty="0" smtClean="0">
                <a:solidFill>
                  <a:srgbClr val="00AA00"/>
                </a:solidFill>
                <a:latin typeface="Courier New"/>
              </a:rPr>
              <a:t>Черепаха</a:t>
            </a:r>
            <a:endParaRPr lang="ru-RU" sz="2400" dirty="0">
              <a:latin typeface="Courier New"/>
            </a:endParaRPr>
          </a:p>
          <a:p>
            <a:r>
              <a:rPr lang="ru-RU" sz="2400" b="1" dirty="0" err="1">
                <a:solidFill>
                  <a:srgbClr val="000000"/>
                </a:solidFill>
                <a:latin typeface="Courier New"/>
              </a:rPr>
              <a:t>алг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  <a:p>
            <a:r>
              <a:rPr lang="ru-RU" sz="2400" b="1" dirty="0" err="1">
                <a:solidFill>
                  <a:srgbClr val="000000"/>
                </a:solidFill>
                <a:latin typeface="Courier New"/>
              </a:rPr>
              <a:t>нач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  <a:p>
            <a:r>
              <a:rPr lang="ru-RU" sz="2400" b="1" dirty="0">
                <a:latin typeface="Courier New"/>
              </a:rPr>
              <a:t>. </a:t>
            </a:r>
            <a:r>
              <a:rPr lang="ru-RU" sz="2400" b="1" dirty="0">
                <a:solidFill>
                  <a:srgbClr val="0000C8"/>
                </a:solidFill>
                <a:latin typeface="Courier New"/>
              </a:rPr>
              <a:t>опустить хвост</a:t>
            </a:r>
          </a:p>
          <a:p>
            <a:r>
              <a:rPr lang="ru-RU" sz="2400" b="1" dirty="0">
                <a:latin typeface="Courier New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Courier New"/>
              </a:rPr>
              <a:t>нц</a:t>
            </a:r>
            <a:r>
              <a:rPr lang="ru-RU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sz="2400" b="1" dirty="0">
                <a:solidFill>
                  <a:srgbClr val="0095FF"/>
                </a:solidFill>
                <a:latin typeface="Courier New"/>
              </a:rPr>
              <a:t>7 </a:t>
            </a:r>
            <a:r>
              <a:rPr lang="ru-RU" sz="2400" b="1" dirty="0">
                <a:solidFill>
                  <a:srgbClr val="000000"/>
                </a:solidFill>
                <a:latin typeface="Courier New"/>
              </a:rPr>
              <a:t>раз</a:t>
            </a:r>
          </a:p>
          <a:p>
            <a:r>
              <a:rPr lang="ru-RU" sz="2400" b="1" dirty="0">
                <a:latin typeface="Courier New"/>
              </a:rPr>
              <a:t>. . </a:t>
            </a:r>
            <a:r>
              <a:rPr lang="ru-RU" sz="2400" b="1" dirty="0">
                <a:solidFill>
                  <a:srgbClr val="0000C8"/>
                </a:solidFill>
                <a:latin typeface="Courier New"/>
              </a:rPr>
              <a:t>вперед(</a:t>
            </a:r>
            <a:r>
              <a:rPr lang="ru-RU" sz="2400" b="1" dirty="0">
                <a:solidFill>
                  <a:srgbClr val="0095FF"/>
                </a:solidFill>
                <a:latin typeface="Courier New"/>
              </a:rPr>
              <a:t>10)</a:t>
            </a:r>
          </a:p>
          <a:p>
            <a:r>
              <a:rPr lang="ru-RU" sz="2400" b="1" dirty="0">
                <a:latin typeface="Courier New"/>
              </a:rPr>
              <a:t>. . </a:t>
            </a:r>
            <a:r>
              <a:rPr lang="ru-RU" sz="2400" b="1" dirty="0">
                <a:solidFill>
                  <a:srgbClr val="0000C8"/>
                </a:solidFill>
                <a:latin typeface="Courier New"/>
              </a:rPr>
              <a:t>вправо (</a:t>
            </a:r>
            <a:r>
              <a:rPr lang="ru-RU" sz="2400" b="1" dirty="0">
                <a:solidFill>
                  <a:srgbClr val="0095FF"/>
                </a:solidFill>
                <a:latin typeface="Courier New"/>
              </a:rPr>
              <a:t>120)</a:t>
            </a:r>
          </a:p>
          <a:p>
            <a:r>
              <a:rPr lang="ru-RU" sz="2400" b="1" dirty="0">
                <a:latin typeface="Courier New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Courier New"/>
              </a:rPr>
              <a:t>кц</a:t>
            </a:r>
            <a:endParaRPr lang="ru-RU" sz="2400" b="1" dirty="0">
              <a:solidFill>
                <a:srgbClr val="000000"/>
              </a:solidFill>
              <a:latin typeface="Courier New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Courier New"/>
              </a:rPr>
              <a:t>кон</a:t>
            </a:r>
            <a:r>
              <a:rPr lang="ru-RU" dirty="0">
                <a:latin typeface="Courier New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67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318" y="547542"/>
            <a:ext cx="11890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Черепахе был дан для исполнения следующий алгоритм: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7 [Вперёд 10 Направо 120]. </a:t>
            </a: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Определите, сколько точек с целочисленными координатами будут находиться внутри области, ограниченной линией, заданной данным алгоритмом. Точки на линии учитывать не следует.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56" y="3225195"/>
            <a:ext cx="3545529" cy="32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121" y="313199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from turtle import *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tracer(0)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m=50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for i in range(0,7):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(10*m)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(120)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up()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for x in range(-20,20):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for y in range(-20,20):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(x*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m,y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*m)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dot(5, "blue" 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update()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783630" y="438087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7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81" y="3221794"/>
            <a:ext cx="9798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count = 0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 x in range(1,10):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in range(1,10):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&lt;-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x/3**0.5+10 and y &gt; x/3**0.5: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count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+= 1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print( count )</a:t>
            </a:r>
            <a:endParaRPr lang="en-US" sz="2400" b="1" i="0" dirty="0"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584" y="266705"/>
            <a:ext cx="11482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1. Верхняя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граница: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y = k</a:t>
            </a:r>
            <a:r>
              <a:rPr lang="ru-RU" b="1" i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·x + 10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нас интересует область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y &lt; k</a:t>
            </a:r>
            <a:r>
              <a:rPr lang="ru-RU" b="1" i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·x + 10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коэффициент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80" y="266705"/>
            <a:ext cx="2730046" cy="23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47" y="238267"/>
            <a:ext cx="1601481" cy="580972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11" y="708991"/>
            <a:ext cx="2074257" cy="6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68" y="12331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2. Нижняя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граница: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y =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ru-RU" b="1" i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·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нас интересует область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y &gt;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ru-RU" b="1" i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·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коэффициент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48" y="1905609"/>
            <a:ext cx="1808182" cy="6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780" y="2445428"/>
            <a:ext cx="697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3. Уравнение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правой границы треугольника: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x = 0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нас интересует область </a:t>
            </a:r>
            <a:r>
              <a:rPr lang="ru-RU" b="1" i="1" dirty="0"/>
              <a:t>x &gt; 0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21" y="4834551"/>
            <a:ext cx="2434176" cy="13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21" y="691418"/>
            <a:ext cx="51625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72" y="37816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Повтори 40 [Налево 45 Вперёд 400 Направо 90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from turtle import *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tracer(0)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m=1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 i in range(0,40):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(45)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(400*m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print(position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(90)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9533300" y="923454"/>
            <a:ext cx="0" cy="458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63492" y="2236957"/>
            <a:ext cx="458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271315" y="4172890"/>
            <a:ext cx="458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97820" y="923454"/>
            <a:ext cx="0" cy="458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08652" y="2244491"/>
            <a:ext cx="6492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241312" y="193503"/>
            <a:ext cx="11320" cy="5617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" name="Прямоугольник 5119"/>
          <p:cNvSpPr/>
          <p:nvPr/>
        </p:nvSpPr>
        <p:spPr>
          <a:xfrm>
            <a:off x="6763296" y="50675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(282.84,282.84)</a:t>
            </a:r>
          </a:p>
        </p:txBody>
      </p:sp>
      <p:sp>
        <p:nvSpPr>
          <p:cNvPr id="5121" name="Прямоугольник 5120"/>
          <p:cNvSpPr/>
          <p:nvPr/>
        </p:nvSpPr>
        <p:spPr>
          <a:xfrm>
            <a:off x="8873356" y="50675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(682.84,282.84)</a:t>
            </a:r>
          </a:p>
        </p:txBody>
      </p:sp>
      <p:sp>
        <p:nvSpPr>
          <p:cNvPr id="5123" name="Прямоугольник 5122"/>
          <p:cNvSpPr/>
          <p:nvPr/>
        </p:nvSpPr>
        <p:spPr>
          <a:xfrm>
            <a:off x="10534838" y="17203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(965.69,-0.00)</a:t>
            </a:r>
          </a:p>
        </p:txBody>
      </p:sp>
      <p:sp>
        <p:nvSpPr>
          <p:cNvPr id="5124" name="Прямоугольник 5123"/>
          <p:cNvSpPr/>
          <p:nvPr/>
        </p:nvSpPr>
        <p:spPr>
          <a:xfrm>
            <a:off x="10452421" y="417289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(965.69,-400.00)</a:t>
            </a:r>
          </a:p>
        </p:txBody>
      </p:sp>
      <p:sp>
        <p:nvSpPr>
          <p:cNvPr id="5125" name="Прямоугольник 5124"/>
          <p:cNvSpPr/>
          <p:nvPr/>
        </p:nvSpPr>
        <p:spPr>
          <a:xfrm>
            <a:off x="9133309" y="5512044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(682.84,-682.84)</a:t>
            </a:r>
          </a:p>
        </p:txBody>
      </p:sp>
      <p:sp>
        <p:nvSpPr>
          <p:cNvPr id="5126" name="Прямоугольник 5125"/>
          <p:cNvSpPr/>
          <p:nvPr/>
        </p:nvSpPr>
        <p:spPr>
          <a:xfrm>
            <a:off x="6328372" y="5583577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(282.84,-682.84)</a:t>
            </a:r>
          </a:p>
        </p:txBody>
      </p:sp>
      <p:sp>
        <p:nvSpPr>
          <p:cNvPr id="5127" name="Прямоугольник 5126"/>
          <p:cNvSpPr/>
          <p:nvPr/>
        </p:nvSpPr>
        <p:spPr>
          <a:xfrm>
            <a:off x="5228551" y="4390145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(0.00,-400.00)</a:t>
            </a:r>
          </a:p>
        </p:txBody>
      </p:sp>
      <p:sp>
        <p:nvSpPr>
          <p:cNvPr id="5128" name="Прямоугольник 5127"/>
          <p:cNvSpPr/>
          <p:nvPr/>
        </p:nvSpPr>
        <p:spPr>
          <a:xfrm>
            <a:off x="5345570" y="245566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(0.00,-0.00)</a:t>
            </a:r>
          </a:p>
        </p:txBody>
      </p:sp>
      <p:sp>
        <p:nvSpPr>
          <p:cNvPr id="5129" name="Прямоугольник 5128"/>
          <p:cNvSpPr/>
          <p:nvPr/>
        </p:nvSpPr>
        <p:spPr>
          <a:xfrm>
            <a:off x="232372" y="49834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Определите, сколько точек с </a:t>
            </a:r>
            <a:r>
              <a:rPr lang="ru-RU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целыми положительными координатами (x, y)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будут находиться внутри области, ограниченной линией, заданной данным алгоритмом. Точки на линии учитывать не следует.</a:t>
            </a:r>
          </a:p>
        </p:txBody>
      </p:sp>
    </p:spTree>
    <p:extLst>
      <p:ext uri="{BB962C8B-B14F-4D97-AF65-F5344CB8AC3E}">
        <p14:creationId xmlns:p14="http://schemas.microsoft.com/office/powerpoint/2010/main" val="4178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21" y="691418"/>
            <a:ext cx="51625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533300" y="923454"/>
            <a:ext cx="0" cy="458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263492" y="2236957"/>
            <a:ext cx="458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271315" y="4172890"/>
            <a:ext cx="458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97820" y="923454"/>
            <a:ext cx="0" cy="458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08652" y="2244491"/>
            <a:ext cx="6492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241312" y="193503"/>
            <a:ext cx="11320" cy="5617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" name="Прямоугольник 5119"/>
          <p:cNvSpPr/>
          <p:nvPr/>
        </p:nvSpPr>
        <p:spPr>
          <a:xfrm>
            <a:off x="6763296" y="50675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(282.84,282.84)</a:t>
            </a:r>
          </a:p>
        </p:txBody>
      </p:sp>
      <p:sp>
        <p:nvSpPr>
          <p:cNvPr id="5121" name="Прямоугольник 5120"/>
          <p:cNvSpPr/>
          <p:nvPr/>
        </p:nvSpPr>
        <p:spPr>
          <a:xfrm>
            <a:off x="8873356" y="506752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(682.84,282.84)</a:t>
            </a:r>
          </a:p>
        </p:txBody>
      </p:sp>
      <p:sp>
        <p:nvSpPr>
          <p:cNvPr id="5123" name="Прямоугольник 5122"/>
          <p:cNvSpPr/>
          <p:nvPr/>
        </p:nvSpPr>
        <p:spPr>
          <a:xfrm>
            <a:off x="10534838" y="17203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(965.69,-0.00)</a:t>
            </a:r>
          </a:p>
        </p:txBody>
      </p:sp>
      <p:sp>
        <p:nvSpPr>
          <p:cNvPr id="5124" name="Прямоугольник 5123"/>
          <p:cNvSpPr/>
          <p:nvPr/>
        </p:nvSpPr>
        <p:spPr>
          <a:xfrm>
            <a:off x="10452421" y="417289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(965.69,-400.00)</a:t>
            </a:r>
          </a:p>
        </p:txBody>
      </p:sp>
      <p:sp>
        <p:nvSpPr>
          <p:cNvPr id="5125" name="Прямоугольник 5124"/>
          <p:cNvSpPr/>
          <p:nvPr/>
        </p:nvSpPr>
        <p:spPr>
          <a:xfrm>
            <a:off x="9133309" y="5512044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(682.84,-682.84)</a:t>
            </a:r>
          </a:p>
        </p:txBody>
      </p:sp>
      <p:sp>
        <p:nvSpPr>
          <p:cNvPr id="5126" name="Прямоугольник 5125"/>
          <p:cNvSpPr/>
          <p:nvPr/>
        </p:nvSpPr>
        <p:spPr>
          <a:xfrm>
            <a:off x="6328372" y="5583577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(282.84,-682.84)</a:t>
            </a:r>
          </a:p>
        </p:txBody>
      </p:sp>
      <p:sp>
        <p:nvSpPr>
          <p:cNvPr id="5127" name="Прямоугольник 5126"/>
          <p:cNvSpPr/>
          <p:nvPr/>
        </p:nvSpPr>
        <p:spPr>
          <a:xfrm>
            <a:off x="5228551" y="4390145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(0.00,-400.00)</a:t>
            </a:r>
          </a:p>
        </p:txBody>
      </p:sp>
      <p:sp>
        <p:nvSpPr>
          <p:cNvPr id="5128" name="Прямоугольник 5127"/>
          <p:cNvSpPr/>
          <p:nvPr/>
        </p:nvSpPr>
        <p:spPr>
          <a:xfrm>
            <a:off x="5345570" y="245566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(0.00,-0.00)</a:t>
            </a:r>
          </a:p>
        </p:txBody>
      </p:sp>
      <p:sp>
        <p:nvSpPr>
          <p:cNvPr id="5129" name="Прямоугольник 5128"/>
          <p:cNvSpPr/>
          <p:nvPr/>
        </p:nvSpPr>
        <p:spPr>
          <a:xfrm>
            <a:off x="232372" y="49834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Определите, сколько точек с </a:t>
            </a:r>
            <a:r>
              <a:rPr lang="ru-RU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целыми положительными координатами (x, y)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будут находиться внутри области, ограниченной линией, заданной данным алгоритмом. Точки на линии учитывать не следует.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4" y="451366"/>
            <a:ext cx="5100097" cy="20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4503"/>
            <a:ext cx="268224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рапеция 4"/>
          <p:cNvSpPr/>
          <p:nvPr/>
        </p:nvSpPr>
        <p:spPr>
          <a:xfrm>
            <a:off x="6263492" y="923454"/>
            <a:ext cx="4609396" cy="1321037"/>
          </a:xfrm>
          <a:prstGeom prst="trapezoid">
            <a:avLst>
              <a:gd name="adj" fmla="val 102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http://dvsschool.ru/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1052959"/>
            <a:ext cx="11064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Courier New" pitchFamily="49" charset="0"/>
                <a:cs typeface="Courier New" pitchFamily="49" charset="0"/>
              </a:rPr>
              <a:t>Узнать про черепашку: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текущие координаты черепашки;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towards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(x, y)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угол между текущим направление черепашки и прямой от черепашки к точке (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xcor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x координату черепашки;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ycor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y координату черепашки;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heading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текущий угол к вертикали;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(x, y)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Получить расстояние до точки (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isdown</a:t>
            </a:r>
            <a:r>
              <a:rPr lang="ru-RU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Узнать, рисует ли сейчас черепашка;</a:t>
            </a:r>
          </a:p>
          <a:p>
            <a:r>
              <a:rPr lang="ru-RU" sz="2800" b="1" dirty="0" err="1">
                <a:latin typeface="Courier New" pitchFamily="49" charset="0"/>
                <a:cs typeface="Courier New" pitchFamily="49" charset="0"/>
              </a:rPr>
              <a:t>isvisible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Узнать, видима ли сейчас черепашка;</a:t>
            </a:r>
          </a:p>
        </p:txBody>
      </p:sp>
    </p:spTree>
    <p:extLst>
      <p:ext uri="{BB962C8B-B14F-4D97-AF65-F5344CB8AC3E}">
        <p14:creationId xmlns:p14="http://schemas.microsoft.com/office/powerpoint/2010/main" val="3145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601026"/>
            <a:ext cx="11524211" cy="830997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Найдите целые значения </a:t>
            </a:r>
            <a:r>
              <a:rPr lang="en-US" sz="2400" i="1" dirty="0"/>
              <a:t>a</a:t>
            </a:r>
            <a:r>
              <a:rPr lang="ru-RU" sz="2400" dirty="0"/>
              <a:t> и </a:t>
            </a:r>
            <a:r>
              <a:rPr lang="en-US" sz="2400" i="1" dirty="0"/>
              <a:t>b</a:t>
            </a:r>
            <a:r>
              <a:rPr lang="ru-RU" sz="2400" dirty="0"/>
              <a:t>, для которых после выполнения  программы Чертёжник окажется в исходной точке.  Ответ запишите в виде двух  чисел через запятую.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531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(В.Ю.  Беспалова, г. Каменск-Уральский)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4428" y="2200311"/>
            <a:ext cx="45248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Сместиться на (1,–1)</a:t>
            </a:r>
          </a:p>
          <a:p>
            <a:r>
              <a:rPr lang="ru-RU" sz="2400" dirty="0"/>
              <a:t>Повтори 3 раза</a:t>
            </a:r>
          </a:p>
          <a:p>
            <a:r>
              <a:rPr lang="ru-RU" sz="2400" dirty="0"/>
              <a:t>  Сместиться на (a, b) </a:t>
            </a:r>
          </a:p>
          <a:p>
            <a:r>
              <a:rPr lang="ru-RU" sz="2400" dirty="0"/>
              <a:t>  Сместиться на (4, 5)</a:t>
            </a:r>
          </a:p>
          <a:p>
            <a:r>
              <a:rPr lang="ru-RU" sz="2400" dirty="0"/>
              <a:t>конец</a:t>
            </a:r>
          </a:p>
          <a:p>
            <a:r>
              <a:rPr lang="ru-RU" sz="2400" dirty="0"/>
              <a:t>Сместиться на (17, 31)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7514" y="2132335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X = </a:t>
            </a:r>
            <a:r>
              <a:rPr lang="ru-RU" dirty="0"/>
              <a:t>1</a:t>
            </a:r>
            <a:r>
              <a:rPr lang="en-US" dirty="0"/>
              <a:t>+</a:t>
            </a:r>
            <a:r>
              <a:rPr lang="ru-RU" dirty="0"/>
              <a:t>3</a:t>
            </a:r>
            <a:r>
              <a:rPr lang="en-US" dirty="0"/>
              <a:t>(a</a:t>
            </a:r>
            <a:r>
              <a:rPr lang="ru-RU" dirty="0"/>
              <a:t>+4</a:t>
            </a:r>
            <a:r>
              <a:rPr lang="en-US" dirty="0"/>
              <a:t>)</a:t>
            </a:r>
            <a:r>
              <a:rPr lang="ru-RU" dirty="0"/>
              <a:t>+17</a:t>
            </a:r>
            <a:r>
              <a:rPr lang="en-US" dirty="0"/>
              <a:t>=0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037514" y="2434297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Δ</a:t>
            </a:r>
            <a:r>
              <a:rPr lang="en-US" dirty="0"/>
              <a:t>Y = </a:t>
            </a:r>
            <a:r>
              <a:rPr lang="ru-RU" dirty="0"/>
              <a:t>-1</a:t>
            </a:r>
            <a:r>
              <a:rPr lang="en-US" dirty="0"/>
              <a:t>+</a:t>
            </a:r>
            <a:r>
              <a:rPr lang="ru-RU" dirty="0"/>
              <a:t>3</a:t>
            </a:r>
            <a:r>
              <a:rPr lang="en-US" dirty="0"/>
              <a:t>(b</a:t>
            </a:r>
            <a:r>
              <a:rPr lang="ru-RU" dirty="0"/>
              <a:t>+5</a:t>
            </a:r>
            <a:r>
              <a:rPr lang="en-US" dirty="0"/>
              <a:t>)</a:t>
            </a:r>
            <a:r>
              <a:rPr lang="ru-RU" dirty="0"/>
              <a:t>+31</a:t>
            </a:r>
            <a:r>
              <a:rPr lang="en-US" dirty="0"/>
              <a:t>=0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7441995" y="2132335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(a</a:t>
            </a:r>
            <a:r>
              <a:rPr lang="ru-RU" dirty="0"/>
              <a:t>+4</a:t>
            </a:r>
            <a:r>
              <a:rPr lang="en-US" dirty="0"/>
              <a:t>)=</a:t>
            </a:r>
            <a:r>
              <a:rPr lang="ru-RU" dirty="0"/>
              <a:t>-18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1995" y="241155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en-US" dirty="0"/>
              <a:t>(b</a:t>
            </a:r>
            <a:r>
              <a:rPr lang="ru-RU" dirty="0"/>
              <a:t>+5</a:t>
            </a:r>
            <a:r>
              <a:rPr lang="en-US" dirty="0"/>
              <a:t>)=</a:t>
            </a:r>
            <a:r>
              <a:rPr lang="ru-RU" dirty="0"/>
              <a:t>-30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22208" y="588704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-10,-15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2075" y="213233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ru-RU" dirty="0"/>
              <a:t>+4</a:t>
            </a:r>
            <a:r>
              <a:rPr lang="en-US" dirty="0"/>
              <a:t>=</a:t>
            </a:r>
            <a:r>
              <a:rPr lang="ru-RU" dirty="0"/>
              <a:t>-6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2075" y="241155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ru-RU" dirty="0"/>
              <a:t>+5</a:t>
            </a:r>
            <a:r>
              <a:rPr lang="en-US" dirty="0"/>
              <a:t>=</a:t>
            </a:r>
            <a:r>
              <a:rPr lang="ru-RU" dirty="0"/>
              <a:t>-10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55832" y="210622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a=</a:t>
            </a:r>
            <a:r>
              <a:rPr lang="ru-RU" dirty="0"/>
              <a:t>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55832" y="238544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b=</a:t>
            </a:r>
            <a:r>
              <a:rPr lang="ru-RU" dirty="0"/>
              <a:t>-15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4956175"/>
            <a:ext cx="16192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71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4956175"/>
            <a:ext cx="1619250" cy="1400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276" y="335846"/>
            <a:ext cx="115821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Исполнитель Чертёжник-3D перемещается в пространстве, оставляя след в виде линии. Чертёж-ник-3D может выполнять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команду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Сместиться на (a, b, c) (где a, b, c – целые числа), перемещающую его из точки с координатами (x, y, z) в точку с координатами (x + a, y + b, z + c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).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Чертёжнику был дан для исполнения следующий алгоритм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Сместиться на (4, 8, 10)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ПОВТОРИ 4 РАЗ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Сместиться на (2, -4, -5)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   Сместиться на (a1, b1, c1)</a:t>
            </a:r>
          </a:p>
          <a:p>
            <a:r>
              <a:rPr lang="ru-RU" sz="2400" b="1" dirty="0">
                <a:latin typeface="Courier New" pitchFamily="49" charset="0"/>
                <a:cs typeface="Courier New" pitchFamily="49" charset="0"/>
              </a:rPr>
              <a:t>КОНЕЦ ПОВТОРИ</a:t>
            </a:r>
          </a:p>
          <a:p>
            <a:r>
              <a:rPr lang="ru-RU" sz="2400" dirty="0">
                <a:latin typeface="Courier New" pitchFamily="49" charset="0"/>
                <a:cs typeface="Courier New" pitchFamily="49" charset="0"/>
              </a:rPr>
              <a:t>На какие значения a1, b1, c1 нужно сместиться Чертёжнику-3D в цикле, чтобы, начиная работу из точки с координатами (0, 0, 2), после выполнения данного алгоритма оказаться в точке с координатами (24, 16,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)?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" y="4956175"/>
            <a:ext cx="1619250" cy="1400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444" y="4416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Сместиться на (4, 8, 10)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ПОВТОРИ 4 РАЗ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Сместиться на (2, -4, -5)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Сместиться на (a1, b1, c1)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КОНЕЦ ПОВТОРИ</a:t>
            </a:r>
            <a:endParaRPr lang="ru-RU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444" y="2545492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4+4*(2+a1)= 24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099" y="3007157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8+4*(-4+b1)= 16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754" y="3466470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10+4*(-5+c1)= 10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44" y="25499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4*(2+a1)= 20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8444" y="301162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4*(-4+b1)= 8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444" y="340451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4*(-5+c1)= 0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2325" y="34045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c1= 5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7821" y="3026609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b1= 6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2325" y="256494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a1= 3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редактор.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http://dvsschool.ru/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389" y="3288463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428" y="601026"/>
            <a:ext cx="11524211" cy="1200329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Какая строка получится в результате применения приведённой выше программы к строке, состоящей из 79 идущих подряд цифр 2? В ответе запишите полученную строку.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1" y="-87540"/>
            <a:ext cx="1562355" cy="56677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1774" y="5893554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неизвестен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4428" y="2200311"/>
            <a:ext cx="452489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НАЧАЛО</a:t>
            </a:r>
          </a:p>
          <a:p>
            <a:r>
              <a:rPr lang="ru-RU" sz="2400" dirty="0"/>
              <a:t>ПОКА нашлось (2222) ИЛИ нашлось (666)</a:t>
            </a:r>
          </a:p>
          <a:p>
            <a:r>
              <a:rPr lang="ru-RU" sz="2400" dirty="0"/>
              <a:t>  ЕСЛИ нашлось (2222)</a:t>
            </a:r>
          </a:p>
          <a:p>
            <a:r>
              <a:rPr lang="ru-RU" sz="2400" dirty="0"/>
              <a:t>    ТО заменить (2222, 6)</a:t>
            </a:r>
          </a:p>
          <a:p>
            <a:r>
              <a:rPr lang="ru-RU" sz="2400" dirty="0"/>
              <a:t>    ИНАЧЕ заменить (666, 2)</a:t>
            </a:r>
          </a:p>
          <a:p>
            <a:r>
              <a:rPr lang="ru-RU" sz="2400" dirty="0"/>
              <a:t>  КОНЕЦ ЕСЛИ</a:t>
            </a:r>
          </a:p>
          <a:p>
            <a:r>
              <a:rPr lang="ru-RU" sz="2400" dirty="0"/>
              <a:t>КОНЕЦ ПОКА</a:t>
            </a:r>
          </a:p>
          <a:p>
            <a:r>
              <a:rPr lang="ru-RU" sz="2400" dirty="0"/>
              <a:t>КОНЕЦ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6533" y="2202737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22222222222…………………………..…….22222222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8459294" y="2572069"/>
            <a:ext cx="1" cy="33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34619" y="2942456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622222222…………………………..…….22222222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2932" y="3612853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6622222…………………………..…….22222222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8459294" y="3253072"/>
            <a:ext cx="1" cy="33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70909" y="426865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666…….6222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8459294" y="3899327"/>
            <a:ext cx="1" cy="33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70909" y="4915343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2666…….6222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8459294" y="4544956"/>
            <a:ext cx="1" cy="33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459293" y="5196525"/>
            <a:ext cx="1" cy="33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65912" y="5472707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2222666666222</a:t>
            </a:r>
          </a:p>
        </p:txBody>
      </p:sp>
      <p:sp>
        <p:nvSpPr>
          <p:cNvPr id="13" name="Двойные фигурные скобки 12"/>
          <p:cNvSpPr/>
          <p:nvPr/>
        </p:nvSpPr>
        <p:spPr>
          <a:xfrm>
            <a:off x="6010102" y="2197597"/>
            <a:ext cx="4779817" cy="234735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759647" y="3137779"/>
            <a:ext cx="252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 шестерок и 3 двойки</a:t>
            </a:r>
          </a:p>
        </p:txBody>
      </p:sp>
      <p:sp>
        <p:nvSpPr>
          <p:cNvPr id="37" name="Двойные фигурные скобки 36"/>
          <p:cNvSpPr/>
          <p:nvPr/>
        </p:nvSpPr>
        <p:spPr>
          <a:xfrm>
            <a:off x="7467600" y="4895346"/>
            <a:ext cx="1804228" cy="92786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9094276" y="4699875"/>
            <a:ext cx="1343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двойки </a:t>
            </a:r>
          </a:p>
          <a:p>
            <a:r>
              <a:rPr lang="ru-RU" dirty="0"/>
              <a:t>7 шестерок </a:t>
            </a:r>
          </a:p>
          <a:p>
            <a:r>
              <a:rPr lang="ru-RU" dirty="0"/>
              <a:t>и 3 двойки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7898883" y="5832742"/>
            <a:ext cx="608888" cy="33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14567" y="6190651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66666666222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12588" y="590220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2266222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435557" y="6368730"/>
            <a:ext cx="467132" cy="1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864571" y="619065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2266222</a:t>
            </a:r>
          </a:p>
        </p:txBody>
      </p:sp>
    </p:spTree>
    <p:extLst>
      <p:ext uri="{BB962C8B-B14F-4D97-AF65-F5344CB8AC3E}">
        <p14:creationId xmlns:p14="http://schemas.microsoft.com/office/powerpoint/2010/main" val="322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3" grpId="0"/>
      <p:bldP spid="13" grpId="0" animBg="1"/>
      <p:bldP spid="14" grpId="0"/>
      <p:bldP spid="37" grpId="0" animBg="1"/>
      <p:bldP spid="38" grpId="0"/>
      <p:bldP spid="40" grpId="0"/>
      <p:bldP spid="19" grpId="0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2842</Words>
  <Application>Microsoft Office PowerPoint</Application>
  <PresentationFormat>Произвольный</PresentationFormat>
  <Paragraphs>540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1_Тема Office</vt:lpstr>
      <vt:lpstr>Выполнение алгоритмов для исполнителя.</vt:lpstr>
      <vt:lpstr>Исполнитель чертежник.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Исполнитель редактор.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Исполнитель робот.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Исполнитель Черепашка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DVS_FILMS</cp:lastModifiedBy>
  <cp:revision>65</cp:revision>
  <dcterms:created xsi:type="dcterms:W3CDTF">2018-02-06T16:56:15Z</dcterms:created>
  <dcterms:modified xsi:type="dcterms:W3CDTF">2023-12-10T18:19:51Z</dcterms:modified>
</cp:coreProperties>
</file>