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60" r:id="rId2"/>
    <p:sldId id="275" r:id="rId3"/>
    <p:sldId id="279" r:id="rId4"/>
    <p:sldId id="280" r:id="rId5"/>
    <p:sldId id="283" r:id="rId6"/>
    <p:sldId id="284" r:id="rId7"/>
    <p:sldId id="306" r:id="rId8"/>
    <p:sldId id="307" r:id="rId9"/>
    <p:sldId id="308" r:id="rId10"/>
    <p:sldId id="30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53C53-B198-42DF-8712-92E3E435BF5B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1A84D-36A0-4F8E-BE29-705EB2627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28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494E-8DB5-41B8-9642-75ACE1AC891C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49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5825-C363-406B-B931-EFF51E260715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41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0D7B-0606-4763-94F6-742E3513B9EB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58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090-A630-4082-A8BE-D3BEBD0DF838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8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5741A-A713-45FD-B53B-68F168DEB066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1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629-34EF-4C68-B01A-520826A24634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87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600A-AA5C-408E-AE53-23EF72D37F7B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51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772-0DD9-4189-BEA6-7A9705DE93DE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39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EC18-AB30-4BD4-90C4-76D9807732F2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98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EC2B-59D7-4569-8067-A92595535490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20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49E7-6F6C-4B3E-A15D-9A25BD357815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82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862AB-265D-456A-88F7-6CBC901C71FB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31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1001" y="2731858"/>
            <a:ext cx="9144000" cy="16063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Алгоритмизация и основы программирования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10" name="Picture 4" descr="http://dvsschool.zz.mu/images/img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7" y="4429919"/>
            <a:ext cx="16859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607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4E841F1-8B94-47E3-B348-A2C33358A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98" y="1103121"/>
            <a:ext cx="11932148" cy="214236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CC61A9-5094-4774-A605-97296F868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071" y="3245484"/>
            <a:ext cx="9598002" cy="3520595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683262" y="5477880"/>
            <a:ext cx="1007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Ответ: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FC99384-DF3C-48C4-9246-71BCD11E52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0654" y="5444245"/>
            <a:ext cx="2200275" cy="990600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59702A4-E234-444D-BB01-E0104D72526A}"/>
              </a:ext>
            </a:extLst>
          </p:cNvPr>
          <p:cNvCxnSpPr/>
          <p:nvPr/>
        </p:nvCxnSpPr>
        <p:spPr>
          <a:xfrm>
            <a:off x="2350008" y="2174302"/>
            <a:ext cx="13624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092D2FFF-FE63-43F9-9529-54DF7082FB2F}"/>
              </a:ext>
            </a:extLst>
          </p:cNvPr>
          <p:cNvCxnSpPr/>
          <p:nvPr/>
        </p:nvCxnSpPr>
        <p:spPr>
          <a:xfrm flipH="1">
            <a:off x="2423160" y="2174302"/>
            <a:ext cx="758952" cy="183077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90BE5E6F-F320-40DD-A99F-2994D3A43D4B}"/>
              </a:ext>
            </a:extLst>
          </p:cNvPr>
          <p:cNvCxnSpPr>
            <a:cxnSpLocks/>
          </p:cNvCxnSpPr>
          <p:nvPr/>
        </p:nvCxnSpPr>
        <p:spPr>
          <a:xfrm>
            <a:off x="7751064" y="2482150"/>
            <a:ext cx="41398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6D21D2D9-BE65-426F-A5A3-3B938782D4BB}"/>
              </a:ext>
            </a:extLst>
          </p:cNvPr>
          <p:cNvCxnSpPr>
            <a:cxnSpLocks/>
          </p:cNvCxnSpPr>
          <p:nvPr/>
        </p:nvCxnSpPr>
        <p:spPr>
          <a:xfrm flipH="1">
            <a:off x="4434840" y="2494303"/>
            <a:ext cx="4954526" cy="231544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79791EA8-0714-473A-B545-2825D9720884}"/>
              </a:ext>
            </a:extLst>
          </p:cNvPr>
          <p:cNvCxnSpPr>
            <a:cxnSpLocks/>
          </p:cNvCxnSpPr>
          <p:nvPr/>
        </p:nvCxnSpPr>
        <p:spPr>
          <a:xfrm>
            <a:off x="3779520" y="2762566"/>
            <a:ext cx="41398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CF21EEB2-2B5E-4949-98BC-750F78ECDC33}"/>
              </a:ext>
            </a:extLst>
          </p:cNvPr>
          <p:cNvCxnSpPr>
            <a:cxnSpLocks/>
          </p:cNvCxnSpPr>
          <p:nvPr/>
        </p:nvCxnSpPr>
        <p:spPr>
          <a:xfrm flipH="1">
            <a:off x="4498848" y="2774719"/>
            <a:ext cx="2191512" cy="27983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55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3050" y="2453570"/>
            <a:ext cx="9144000" cy="924705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рекурсивных алгоритмов.</a:t>
            </a:r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9074" y="3378275"/>
            <a:ext cx="4016663" cy="2727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2478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Ответ: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22208" y="588949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49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925" y="835680"/>
            <a:ext cx="4057650" cy="38041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Дан рекурсивный алгоритм:</a:t>
            </a:r>
            <a:endParaRPr lang="ru-RU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procedure F(n: integer);</a:t>
            </a:r>
            <a:endParaRPr lang="ru-RU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endParaRPr lang="ru-RU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writeln</a:t>
            </a: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(n);</a:t>
            </a:r>
            <a:endParaRPr lang="ru-RU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if n &lt; 5 then begin</a:t>
            </a:r>
            <a:endParaRPr lang="ru-RU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F(n + 1);</a:t>
            </a:r>
            <a:endParaRPr lang="ru-RU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F(n + 3)</a:t>
            </a:r>
          </a:p>
          <a:p>
            <a:r>
              <a:rPr lang="en-US" sz="2400" b="1" dirty="0">
                <a:latin typeface="+mj-lt"/>
              </a:rPr>
              <a:t>end</a:t>
            </a:r>
            <a:endParaRPr lang="ru-RU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end;</a:t>
            </a:r>
            <a:endParaRPr lang="ru-RU" sz="2400" b="1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91025" y="830881"/>
            <a:ext cx="7581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Найдите сумму чисел, которые будут выведены при вызове F(1).</a:t>
            </a:r>
          </a:p>
        </p:txBody>
      </p:sp>
      <p:sp>
        <p:nvSpPr>
          <p:cNvPr id="9" name="Rectangle 46"/>
          <p:cNvSpPr>
            <a:spLocks noChangeArrowheads="1"/>
          </p:cNvSpPr>
          <p:nvPr/>
        </p:nvSpPr>
        <p:spPr bwMode="auto">
          <a:xfrm>
            <a:off x="4543425" y="1943099"/>
            <a:ext cx="252500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1" name="Group 1"/>
          <p:cNvGrpSpPr>
            <a:grpSpLocks noChangeAspect="1"/>
          </p:cNvGrpSpPr>
          <p:nvPr/>
        </p:nvGrpSpPr>
        <p:grpSpPr bwMode="auto">
          <a:xfrm>
            <a:off x="4543425" y="1943100"/>
            <a:ext cx="6201704" cy="4315725"/>
            <a:chOff x="3255" y="1061"/>
            <a:chExt cx="4505" cy="3136"/>
          </a:xfrm>
        </p:grpSpPr>
        <p:sp>
          <p:nvSpPr>
            <p:cNvPr id="12" name="AutoShape 45"/>
            <p:cNvSpPr>
              <a:spLocks noChangeAspect="1" noChangeArrowheads="1" noTextEdit="1"/>
            </p:cNvSpPr>
            <p:nvPr/>
          </p:nvSpPr>
          <p:spPr bwMode="auto">
            <a:xfrm>
              <a:off x="3255" y="1061"/>
              <a:ext cx="4505" cy="3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3" name="Group 42"/>
            <p:cNvGrpSpPr>
              <a:grpSpLocks/>
            </p:cNvGrpSpPr>
            <p:nvPr/>
          </p:nvGrpSpPr>
          <p:grpSpPr bwMode="auto">
            <a:xfrm>
              <a:off x="5838" y="1069"/>
              <a:ext cx="458" cy="458"/>
              <a:chOff x="5542" y="1069"/>
              <a:chExt cx="458" cy="458"/>
            </a:xfrm>
          </p:grpSpPr>
          <p:sp>
            <p:nvSpPr>
              <p:cNvPr id="56" name="Oval 44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Rectangle 43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1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kumimoji="0" lang="ru-RU" altLang="ru-RU" sz="2400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4" name="Group 39"/>
            <p:cNvGrpSpPr>
              <a:grpSpLocks/>
            </p:cNvGrpSpPr>
            <p:nvPr/>
          </p:nvGrpSpPr>
          <p:grpSpPr bwMode="auto">
            <a:xfrm>
              <a:off x="4972" y="1734"/>
              <a:ext cx="458" cy="458"/>
              <a:chOff x="5542" y="1069"/>
              <a:chExt cx="458" cy="458"/>
            </a:xfrm>
          </p:grpSpPr>
          <p:sp>
            <p:nvSpPr>
              <p:cNvPr id="54" name="Oval 41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Rectangle 40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kumimoji="0" lang="en-US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5" name="Group 36"/>
            <p:cNvGrpSpPr>
              <a:grpSpLocks/>
            </p:cNvGrpSpPr>
            <p:nvPr/>
          </p:nvGrpSpPr>
          <p:grpSpPr bwMode="auto">
            <a:xfrm>
              <a:off x="6719" y="1734"/>
              <a:ext cx="458" cy="458"/>
              <a:chOff x="5542" y="1069"/>
              <a:chExt cx="458" cy="458"/>
            </a:xfrm>
          </p:grpSpPr>
          <p:sp>
            <p:nvSpPr>
              <p:cNvPr id="52" name="Oval 38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Rectangle 37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kumimoji="0" lang="ru-RU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/>
          </p:nvGrpSpPr>
          <p:grpSpPr bwMode="auto">
            <a:xfrm>
              <a:off x="5505" y="2400"/>
              <a:ext cx="458" cy="458"/>
              <a:chOff x="5542" y="1069"/>
              <a:chExt cx="458" cy="458"/>
            </a:xfrm>
          </p:grpSpPr>
          <p:sp>
            <p:nvSpPr>
              <p:cNvPr id="50" name="Oval 35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" name="Rectangle 34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kumimoji="0" lang="ru-RU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7" name="Group 30"/>
            <p:cNvGrpSpPr>
              <a:grpSpLocks/>
            </p:cNvGrpSpPr>
            <p:nvPr/>
          </p:nvGrpSpPr>
          <p:grpSpPr bwMode="auto">
            <a:xfrm>
              <a:off x="4402" y="2400"/>
              <a:ext cx="458" cy="458"/>
              <a:chOff x="5542" y="1069"/>
              <a:chExt cx="458" cy="458"/>
            </a:xfrm>
          </p:grpSpPr>
          <p:sp>
            <p:nvSpPr>
              <p:cNvPr id="48" name="Oval 32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9" name="Rectangle 31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kumimoji="0" lang="ru-RU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3832" y="3065"/>
              <a:ext cx="458" cy="458"/>
              <a:chOff x="5542" y="1069"/>
              <a:chExt cx="458" cy="458"/>
            </a:xfrm>
          </p:grpSpPr>
          <p:sp>
            <p:nvSpPr>
              <p:cNvPr id="46" name="Oval 29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Rectangle 28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kumimoji="0" lang="ru-RU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1" name="Group 24"/>
            <p:cNvGrpSpPr>
              <a:grpSpLocks/>
            </p:cNvGrpSpPr>
            <p:nvPr/>
          </p:nvGrpSpPr>
          <p:grpSpPr bwMode="auto">
            <a:xfrm>
              <a:off x="3263" y="3731"/>
              <a:ext cx="458" cy="458"/>
              <a:chOff x="5542" y="1069"/>
              <a:chExt cx="458" cy="458"/>
            </a:xfrm>
          </p:grpSpPr>
          <p:sp>
            <p:nvSpPr>
              <p:cNvPr id="44" name="Oval 26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kumimoji="0" lang="ru-RU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2" name="Group 21"/>
            <p:cNvGrpSpPr>
              <a:grpSpLocks/>
            </p:cNvGrpSpPr>
            <p:nvPr/>
          </p:nvGrpSpPr>
          <p:grpSpPr bwMode="auto">
            <a:xfrm>
              <a:off x="4410" y="3731"/>
              <a:ext cx="458" cy="458"/>
              <a:chOff x="5542" y="1069"/>
              <a:chExt cx="458" cy="458"/>
            </a:xfrm>
          </p:grpSpPr>
          <p:sp>
            <p:nvSpPr>
              <p:cNvPr id="42" name="Oval 23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" name="Rectangle 22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kumimoji="0" lang="en-US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3" name="Group 18"/>
            <p:cNvGrpSpPr>
              <a:grpSpLocks/>
            </p:cNvGrpSpPr>
            <p:nvPr/>
          </p:nvGrpSpPr>
          <p:grpSpPr bwMode="auto">
            <a:xfrm>
              <a:off x="4973" y="3065"/>
              <a:ext cx="458" cy="458"/>
              <a:chOff x="5542" y="1069"/>
              <a:chExt cx="458" cy="458"/>
            </a:xfrm>
          </p:grpSpPr>
          <p:sp>
            <p:nvSpPr>
              <p:cNvPr id="40" name="Oval 20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Rectangle 19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kumimoji="0" lang="en-US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4" name="Group 15"/>
            <p:cNvGrpSpPr>
              <a:grpSpLocks/>
            </p:cNvGrpSpPr>
            <p:nvPr/>
          </p:nvGrpSpPr>
          <p:grpSpPr bwMode="auto">
            <a:xfrm>
              <a:off x="6154" y="2400"/>
              <a:ext cx="458" cy="458"/>
              <a:chOff x="5542" y="1069"/>
              <a:chExt cx="458" cy="458"/>
            </a:xfrm>
          </p:grpSpPr>
          <p:sp>
            <p:nvSpPr>
              <p:cNvPr id="38" name="Oval 17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" name="Rectangle 16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kumimoji="0" lang="ru-RU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" name="Group 12"/>
            <p:cNvGrpSpPr>
              <a:grpSpLocks/>
            </p:cNvGrpSpPr>
            <p:nvPr/>
          </p:nvGrpSpPr>
          <p:grpSpPr bwMode="auto">
            <a:xfrm>
              <a:off x="7294" y="2400"/>
              <a:ext cx="458" cy="458"/>
              <a:chOff x="5542" y="1069"/>
              <a:chExt cx="458" cy="458"/>
            </a:xfrm>
          </p:grpSpPr>
          <p:sp>
            <p:nvSpPr>
              <p:cNvPr id="36" name="Oval 14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Rectangle 13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kumimoji="0" lang="en-US" alt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 flipH="1">
              <a:off x="4752" y="2146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 flipH="1">
              <a:off x="4191" y="2801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H="1">
              <a:off x="3630" y="3478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264" y="1426"/>
              <a:ext cx="511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7"/>
            <p:cNvSpPr>
              <a:spLocks noChangeShapeType="1"/>
            </p:cNvSpPr>
            <p:nvPr/>
          </p:nvSpPr>
          <p:spPr bwMode="auto">
            <a:xfrm>
              <a:off x="5349" y="2132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6"/>
            <p:cNvSpPr>
              <a:spLocks noChangeShapeType="1"/>
            </p:cNvSpPr>
            <p:nvPr/>
          </p:nvSpPr>
          <p:spPr bwMode="auto">
            <a:xfrm flipH="1">
              <a:off x="6501" y="2124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>
              <a:off x="7099" y="2133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>
              <a:off x="4803" y="2801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3"/>
            <p:cNvSpPr>
              <a:spLocks noChangeShapeType="1"/>
            </p:cNvSpPr>
            <p:nvPr/>
          </p:nvSpPr>
          <p:spPr bwMode="auto">
            <a:xfrm>
              <a:off x="4213" y="3478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2"/>
            <p:cNvSpPr>
              <a:spLocks noChangeShapeType="1"/>
            </p:cNvSpPr>
            <p:nvPr/>
          </p:nvSpPr>
          <p:spPr bwMode="auto">
            <a:xfrm flipH="1">
              <a:off x="5349" y="1426"/>
              <a:ext cx="511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7619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Ответ: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22208" y="588949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79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925" y="835680"/>
            <a:ext cx="4057650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i="1" dirty="0">
                <a:latin typeface="+mj-lt"/>
              </a:rPr>
              <a:t>Дан рекурсивный алгоритм:</a:t>
            </a:r>
            <a:endParaRPr lang="ru-RU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procedure F(n: integer);</a:t>
            </a:r>
            <a:endParaRPr lang="ru-RU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begin</a:t>
            </a:r>
            <a:endParaRPr lang="ru-RU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writeln</a:t>
            </a:r>
            <a:r>
              <a:rPr lang="en-US" sz="2400" b="1" dirty="0">
                <a:latin typeface="+mj-lt"/>
              </a:rPr>
              <a:t>(n);</a:t>
            </a:r>
            <a:endParaRPr lang="ru-RU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if n &lt; 6 then begin</a:t>
            </a:r>
            <a:endParaRPr lang="ru-RU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  F(n+2);</a:t>
            </a:r>
            <a:endParaRPr lang="ru-RU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  F(n*3)</a:t>
            </a:r>
            <a:endParaRPr lang="ru-RU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end</a:t>
            </a:r>
            <a:endParaRPr lang="ru-RU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end;</a:t>
            </a:r>
            <a:endParaRPr lang="ru-RU" sz="24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91025" y="830881"/>
            <a:ext cx="7581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Найдите сумму чисел, которые будут выведены при вызове F(1).</a:t>
            </a:r>
          </a:p>
        </p:txBody>
      </p:sp>
      <p:sp>
        <p:nvSpPr>
          <p:cNvPr id="9" name="Rectangle 46"/>
          <p:cNvSpPr>
            <a:spLocks noChangeArrowheads="1"/>
          </p:cNvSpPr>
          <p:nvPr/>
        </p:nvSpPr>
        <p:spPr bwMode="auto">
          <a:xfrm>
            <a:off x="4543425" y="1943099"/>
            <a:ext cx="252500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4498252" y="1994661"/>
            <a:ext cx="6201704" cy="4315725"/>
            <a:chOff x="4498252" y="1994661"/>
            <a:chExt cx="6201704" cy="4315725"/>
          </a:xfrm>
        </p:grpSpPr>
        <p:grpSp>
          <p:nvGrpSpPr>
            <p:cNvPr id="11" name="Group 1"/>
            <p:cNvGrpSpPr>
              <a:grpSpLocks noChangeAspect="1"/>
            </p:cNvGrpSpPr>
            <p:nvPr/>
          </p:nvGrpSpPr>
          <p:grpSpPr bwMode="auto">
            <a:xfrm>
              <a:off x="4498252" y="1994661"/>
              <a:ext cx="6201704" cy="4315725"/>
              <a:chOff x="3255" y="1061"/>
              <a:chExt cx="4505" cy="3136"/>
            </a:xfrm>
          </p:grpSpPr>
          <p:sp>
            <p:nvSpPr>
              <p:cNvPr id="12" name="AutoShape 45"/>
              <p:cNvSpPr>
                <a:spLocks noChangeAspect="1" noChangeArrowheads="1" noTextEdit="1"/>
              </p:cNvSpPr>
              <p:nvPr/>
            </p:nvSpPr>
            <p:spPr bwMode="auto">
              <a:xfrm>
                <a:off x="3255" y="1061"/>
                <a:ext cx="4505" cy="31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3" name="Group 42"/>
              <p:cNvGrpSpPr>
                <a:grpSpLocks/>
              </p:cNvGrpSpPr>
              <p:nvPr/>
            </p:nvGrpSpPr>
            <p:grpSpPr bwMode="auto">
              <a:xfrm>
                <a:off x="5838" y="1069"/>
                <a:ext cx="458" cy="458"/>
                <a:chOff x="5542" y="1069"/>
                <a:chExt cx="458" cy="458"/>
              </a:xfrm>
            </p:grpSpPr>
            <p:sp>
              <p:nvSpPr>
                <p:cNvPr id="56" name="Oval 44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7" name="Rectangle 43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2400" b="1" i="0" u="none" strike="noStrike" cap="none" normalizeH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endParaRPr kumimoji="0" lang="ru-RU" altLang="ru-RU" sz="2400" b="1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4" name="Group 39"/>
              <p:cNvGrpSpPr>
                <a:grpSpLocks/>
              </p:cNvGrpSpPr>
              <p:nvPr/>
            </p:nvGrpSpPr>
            <p:grpSpPr bwMode="auto">
              <a:xfrm>
                <a:off x="4972" y="1734"/>
                <a:ext cx="458" cy="458"/>
                <a:chOff x="5542" y="1069"/>
                <a:chExt cx="458" cy="458"/>
              </a:xfrm>
            </p:grpSpPr>
            <p:sp>
              <p:nvSpPr>
                <p:cNvPr id="54" name="Oval 41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" name="Rectangle 40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ru-RU" sz="2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3</a:t>
                  </a:r>
                  <a:endParaRPr kumimoji="0" lang="en-US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5" name="Group 36"/>
              <p:cNvGrpSpPr>
                <a:grpSpLocks/>
              </p:cNvGrpSpPr>
              <p:nvPr/>
            </p:nvGrpSpPr>
            <p:grpSpPr bwMode="auto">
              <a:xfrm>
                <a:off x="6719" y="1734"/>
                <a:ext cx="458" cy="458"/>
                <a:chOff x="5542" y="1069"/>
                <a:chExt cx="458" cy="458"/>
              </a:xfrm>
            </p:grpSpPr>
            <p:sp>
              <p:nvSpPr>
                <p:cNvPr id="52" name="Oval 38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" name="Rectangle 37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ru-RU" sz="2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3</a:t>
                  </a:r>
                  <a:endPara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6" name="Group 33"/>
              <p:cNvGrpSpPr>
                <a:grpSpLocks/>
              </p:cNvGrpSpPr>
              <p:nvPr/>
            </p:nvGrpSpPr>
            <p:grpSpPr bwMode="auto">
              <a:xfrm>
                <a:off x="5505" y="2400"/>
                <a:ext cx="458" cy="458"/>
                <a:chOff x="5542" y="1069"/>
                <a:chExt cx="458" cy="458"/>
              </a:xfrm>
            </p:grpSpPr>
            <p:sp>
              <p:nvSpPr>
                <p:cNvPr id="50" name="Oval 35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" name="Rectangle 34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ru-RU" sz="2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9</a:t>
                  </a:r>
                  <a:endPara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7" name="Group 30"/>
              <p:cNvGrpSpPr>
                <a:grpSpLocks/>
              </p:cNvGrpSpPr>
              <p:nvPr/>
            </p:nvGrpSpPr>
            <p:grpSpPr bwMode="auto">
              <a:xfrm>
                <a:off x="4402" y="2400"/>
                <a:ext cx="458" cy="458"/>
                <a:chOff x="5542" y="1069"/>
                <a:chExt cx="458" cy="458"/>
              </a:xfrm>
            </p:grpSpPr>
            <p:sp>
              <p:nvSpPr>
                <p:cNvPr id="48" name="Oval 32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" name="Rectangle 31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ru-RU" sz="2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5</a:t>
                  </a:r>
                  <a:endPara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8" name="Group 27"/>
              <p:cNvGrpSpPr>
                <a:grpSpLocks/>
              </p:cNvGrpSpPr>
              <p:nvPr/>
            </p:nvGrpSpPr>
            <p:grpSpPr bwMode="auto">
              <a:xfrm>
                <a:off x="3832" y="3065"/>
                <a:ext cx="458" cy="458"/>
                <a:chOff x="5542" y="1069"/>
                <a:chExt cx="458" cy="458"/>
              </a:xfrm>
            </p:grpSpPr>
            <p:sp>
              <p:nvSpPr>
                <p:cNvPr id="46" name="Oval 29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7" name="Rectangle 28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ru-RU" sz="2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7</a:t>
                  </a:r>
                  <a:endPara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23" name="Group 18"/>
              <p:cNvGrpSpPr>
                <a:grpSpLocks/>
              </p:cNvGrpSpPr>
              <p:nvPr/>
            </p:nvGrpSpPr>
            <p:grpSpPr bwMode="auto">
              <a:xfrm>
                <a:off x="4973" y="3065"/>
                <a:ext cx="458" cy="458"/>
                <a:chOff x="5542" y="1069"/>
                <a:chExt cx="458" cy="458"/>
              </a:xfrm>
            </p:grpSpPr>
            <p:sp>
              <p:nvSpPr>
                <p:cNvPr id="40" name="Oval 20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1" name="Rectangle 19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ru-RU" sz="2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15</a:t>
                  </a:r>
                  <a:endParaRPr kumimoji="0" lang="en-US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24" name="Group 15"/>
              <p:cNvGrpSpPr>
                <a:grpSpLocks/>
              </p:cNvGrpSpPr>
              <p:nvPr/>
            </p:nvGrpSpPr>
            <p:grpSpPr bwMode="auto">
              <a:xfrm>
                <a:off x="6154" y="2400"/>
                <a:ext cx="458" cy="458"/>
                <a:chOff x="5542" y="1069"/>
                <a:chExt cx="458" cy="458"/>
              </a:xfrm>
            </p:grpSpPr>
            <p:sp>
              <p:nvSpPr>
                <p:cNvPr id="38" name="Oval 17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9" name="Rectangle 16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2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5</a:t>
                  </a:r>
                  <a:endParaRPr kumimoji="0" lang="ru-RU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25" name="Group 12"/>
              <p:cNvGrpSpPr>
                <a:grpSpLocks/>
              </p:cNvGrpSpPr>
              <p:nvPr/>
            </p:nvGrpSpPr>
            <p:grpSpPr bwMode="auto">
              <a:xfrm>
                <a:off x="7294" y="2400"/>
                <a:ext cx="458" cy="458"/>
                <a:chOff x="5542" y="1069"/>
                <a:chExt cx="458" cy="458"/>
              </a:xfrm>
            </p:grpSpPr>
            <p:sp>
              <p:nvSpPr>
                <p:cNvPr id="36" name="Oval 14"/>
                <p:cNvSpPr>
                  <a:spLocks noChangeArrowheads="1"/>
                </p:cNvSpPr>
                <p:nvPr/>
              </p:nvSpPr>
              <p:spPr bwMode="auto">
                <a:xfrm>
                  <a:off x="5542" y="1069"/>
                  <a:ext cx="458" cy="45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" name="Rectangle 13"/>
                <p:cNvSpPr>
                  <a:spLocks noChangeArrowheads="1"/>
                </p:cNvSpPr>
                <p:nvPr/>
              </p:nvSpPr>
              <p:spPr bwMode="auto">
                <a:xfrm>
                  <a:off x="5577" y="1103"/>
                  <a:ext cx="389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8000" tIns="0" rIns="1800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ru-RU" sz="2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9</a:t>
                  </a:r>
                  <a:endParaRPr kumimoji="0" lang="en-US" altLang="ru-RU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26" name="Line 11"/>
              <p:cNvSpPr>
                <a:spLocks noChangeShapeType="1"/>
              </p:cNvSpPr>
              <p:nvPr/>
            </p:nvSpPr>
            <p:spPr bwMode="auto">
              <a:xfrm flipH="1">
                <a:off x="4752" y="2146"/>
                <a:ext cx="281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" name="Line 10"/>
              <p:cNvSpPr>
                <a:spLocks noChangeShapeType="1"/>
              </p:cNvSpPr>
              <p:nvPr/>
            </p:nvSpPr>
            <p:spPr bwMode="auto">
              <a:xfrm flipH="1">
                <a:off x="4191" y="2801"/>
                <a:ext cx="281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Line 8"/>
              <p:cNvSpPr>
                <a:spLocks noChangeShapeType="1"/>
              </p:cNvSpPr>
              <p:nvPr/>
            </p:nvSpPr>
            <p:spPr bwMode="auto">
              <a:xfrm>
                <a:off x="6264" y="1426"/>
                <a:ext cx="511" cy="3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Line 7"/>
              <p:cNvSpPr>
                <a:spLocks noChangeShapeType="1"/>
              </p:cNvSpPr>
              <p:nvPr/>
            </p:nvSpPr>
            <p:spPr bwMode="auto">
              <a:xfrm>
                <a:off x="5349" y="2132"/>
                <a:ext cx="281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Line 6"/>
              <p:cNvSpPr>
                <a:spLocks noChangeShapeType="1"/>
              </p:cNvSpPr>
              <p:nvPr/>
            </p:nvSpPr>
            <p:spPr bwMode="auto">
              <a:xfrm flipH="1">
                <a:off x="6501" y="2124"/>
                <a:ext cx="281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Line 5"/>
              <p:cNvSpPr>
                <a:spLocks noChangeShapeType="1"/>
              </p:cNvSpPr>
              <p:nvPr/>
            </p:nvSpPr>
            <p:spPr bwMode="auto">
              <a:xfrm>
                <a:off x="7099" y="2133"/>
                <a:ext cx="281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" name="Line 4"/>
              <p:cNvSpPr>
                <a:spLocks noChangeShapeType="1"/>
              </p:cNvSpPr>
              <p:nvPr/>
            </p:nvSpPr>
            <p:spPr bwMode="auto">
              <a:xfrm>
                <a:off x="4803" y="2801"/>
                <a:ext cx="281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" name="Line 2"/>
              <p:cNvSpPr>
                <a:spLocks noChangeShapeType="1"/>
              </p:cNvSpPr>
              <p:nvPr/>
            </p:nvSpPr>
            <p:spPr bwMode="auto">
              <a:xfrm flipH="1">
                <a:off x="5349" y="1426"/>
                <a:ext cx="511" cy="3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60" name="Oval 20"/>
            <p:cNvSpPr>
              <a:spLocks noChangeArrowheads="1"/>
            </p:cNvSpPr>
            <p:nvPr/>
          </p:nvSpPr>
          <p:spPr bwMode="auto">
            <a:xfrm>
              <a:off x="9312059" y="4587412"/>
              <a:ext cx="653260" cy="75611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2000" dirty="0"/>
                <a:t>15</a:t>
              </a:r>
              <a:endParaRPr lang="ru-RU" sz="2000" dirty="0"/>
            </a:p>
          </p:txBody>
        </p:sp>
        <p:sp>
          <p:nvSpPr>
            <p:cNvPr id="61" name="Line 4"/>
            <p:cNvSpPr>
              <a:spLocks noChangeShapeType="1"/>
            </p:cNvSpPr>
            <p:nvPr/>
          </p:nvSpPr>
          <p:spPr bwMode="auto">
            <a:xfrm>
              <a:off x="9043914" y="4378193"/>
              <a:ext cx="354874" cy="300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Oval 20"/>
            <p:cNvSpPr>
              <a:spLocks noChangeArrowheads="1"/>
            </p:cNvSpPr>
            <p:nvPr/>
          </p:nvSpPr>
          <p:spPr bwMode="auto">
            <a:xfrm>
              <a:off x="7814290" y="4656736"/>
              <a:ext cx="630495" cy="63029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2400" dirty="0"/>
                <a:t>7</a:t>
              </a:r>
              <a:endParaRPr lang="ru-RU" sz="2400" dirty="0"/>
            </a:p>
          </p:txBody>
        </p:sp>
        <p:sp>
          <p:nvSpPr>
            <p:cNvPr id="63" name="Line 4"/>
            <p:cNvSpPr>
              <a:spLocks noChangeShapeType="1"/>
            </p:cNvSpPr>
            <p:nvPr/>
          </p:nvSpPr>
          <p:spPr bwMode="auto">
            <a:xfrm flipH="1">
              <a:off x="8321456" y="4429503"/>
              <a:ext cx="380808" cy="3271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6708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Ответ: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22208" y="588949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120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4" y="925081"/>
            <a:ext cx="11886681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i="1" dirty="0"/>
              <a:t>Алгоритм вычисления значения функции F(n), где n – натуральное число,</a:t>
            </a:r>
            <a:endParaRPr lang="ru-RU" sz="2400" dirty="0"/>
          </a:p>
          <a:p>
            <a:r>
              <a:rPr lang="ru-RU" sz="2400" i="1" dirty="0"/>
              <a:t>задан следующими соотношениями:</a:t>
            </a:r>
            <a:endParaRPr lang="ru-RU" sz="2400" dirty="0"/>
          </a:p>
          <a:p>
            <a:r>
              <a:rPr lang="ru-RU" sz="2400" b="1" dirty="0"/>
              <a:t>F(1) = 1</a:t>
            </a:r>
            <a:endParaRPr lang="ru-RU" sz="2400" dirty="0"/>
          </a:p>
          <a:p>
            <a:r>
              <a:rPr lang="ru-RU" sz="2400" b="1" dirty="0"/>
              <a:t>F(n) = F(n–1) * n, при n &gt; 1</a:t>
            </a:r>
            <a:endParaRPr lang="ru-RU" sz="2400" dirty="0"/>
          </a:p>
          <a:p>
            <a:r>
              <a:rPr lang="ru-RU" sz="2400" i="1" dirty="0"/>
              <a:t>Чему равно значение функции F(5)?</a:t>
            </a:r>
            <a:endParaRPr lang="ru-RU" sz="2400" dirty="0"/>
          </a:p>
          <a:p>
            <a:r>
              <a:rPr lang="ru-RU" sz="2400" i="1" dirty="0"/>
              <a:t>В ответе запишите только целое число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1475" y="3629025"/>
            <a:ext cx="290015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F(1) = 1</a:t>
            </a:r>
            <a:endParaRPr lang="ru-RU" sz="2400" dirty="0"/>
          </a:p>
          <a:p>
            <a:r>
              <a:rPr lang="ru-RU" sz="2400" b="1" dirty="0"/>
              <a:t>F(</a:t>
            </a:r>
            <a:r>
              <a:rPr lang="en-US" sz="2400" b="1" dirty="0"/>
              <a:t>2</a:t>
            </a:r>
            <a:r>
              <a:rPr lang="ru-RU" sz="2400" b="1" dirty="0"/>
              <a:t>) = F(</a:t>
            </a:r>
            <a:r>
              <a:rPr lang="en-US" sz="2400" b="1" dirty="0"/>
              <a:t>2</a:t>
            </a:r>
            <a:r>
              <a:rPr lang="ru-RU" sz="2400" b="1" dirty="0"/>
              <a:t>–1) * </a:t>
            </a:r>
            <a:r>
              <a:rPr lang="en-US" sz="2400" b="1" dirty="0"/>
              <a:t>2 = 2</a:t>
            </a:r>
          </a:p>
          <a:p>
            <a:r>
              <a:rPr lang="ru-RU" sz="2400" b="1" dirty="0"/>
              <a:t>F(</a:t>
            </a:r>
            <a:r>
              <a:rPr lang="en-US" sz="2400" b="1" dirty="0"/>
              <a:t>3</a:t>
            </a:r>
            <a:r>
              <a:rPr lang="ru-RU" sz="2400" b="1" dirty="0"/>
              <a:t>) = F(</a:t>
            </a:r>
            <a:r>
              <a:rPr lang="en-US" sz="2400" b="1" dirty="0"/>
              <a:t>3</a:t>
            </a:r>
            <a:r>
              <a:rPr lang="ru-RU" sz="2400" b="1" dirty="0"/>
              <a:t>–1) * </a:t>
            </a:r>
            <a:r>
              <a:rPr lang="en-US" sz="2400" b="1" dirty="0"/>
              <a:t>3 = 6</a:t>
            </a:r>
          </a:p>
          <a:p>
            <a:r>
              <a:rPr lang="ru-RU" sz="2400" b="1" dirty="0"/>
              <a:t>F(</a:t>
            </a:r>
            <a:r>
              <a:rPr lang="en-US" sz="2400" b="1" dirty="0"/>
              <a:t>4</a:t>
            </a:r>
            <a:r>
              <a:rPr lang="ru-RU" sz="2400" b="1" dirty="0"/>
              <a:t>) = F(</a:t>
            </a:r>
            <a:r>
              <a:rPr lang="en-US" sz="2400" b="1" dirty="0"/>
              <a:t>4</a:t>
            </a:r>
            <a:r>
              <a:rPr lang="ru-RU" sz="2400" b="1" dirty="0"/>
              <a:t>–1) * </a:t>
            </a:r>
            <a:r>
              <a:rPr lang="en-US" sz="2400" b="1" dirty="0"/>
              <a:t>4 = 24</a:t>
            </a:r>
          </a:p>
          <a:p>
            <a:r>
              <a:rPr lang="ru-RU" sz="2400" b="1" dirty="0"/>
              <a:t>F(</a:t>
            </a:r>
            <a:r>
              <a:rPr lang="en-US" sz="2400" b="1" dirty="0"/>
              <a:t>5</a:t>
            </a:r>
            <a:r>
              <a:rPr lang="ru-RU" sz="2400" b="1" dirty="0"/>
              <a:t>) = F(</a:t>
            </a:r>
            <a:r>
              <a:rPr lang="en-US" sz="2400" b="1" dirty="0"/>
              <a:t>5</a:t>
            </a:r>
            <a:r>
              <a:rPr lang="ru-RU" sz="2400" b="1" dirty="0"/>
              <a:t>–1) *</a:t>
            </a:r>
            <a:r>
              <a:rPr lang="en-US" sz="2400" b="1" dirty="0"/>
              <a:t> 5= 120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9827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Ответ: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22208" y="58894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4" y="925081"/>
            <a:ext cx="11886681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i="1" dirty="0"/>
              <a:t>Алгоритм вычисления значений функций F(n) и G(n), где n – натуральное число, задан следующими соотношениями:</a:t>
            </a:r>
            <a:endParaRPr lang="ru-RU" sz="2400" dirty="0"/>
          </a:p>
          <a:p>
            <a:r>
              <a:rPr lang="ru-RU" sz="2400" b="1" i="1" dirty="0"/>
              <a:t>F(1) = 1; G(1) = 1;</a:t>
            </a:r>
            <a:endParaRPr lang="ru-RU" sz="2400" b="1" dirty="0"/>
          </a:p>
          <a:p>
            <a:r>
              <a:rPr lang="ru-RU" sz="2400" b="1" i="1" dirty="0"/>
              <a:t>F(n) = F(n – 1) – G(n – 1), </a:t>
            </a:r>
            <a:endParaRPr lang="ru-RU" sz="2400" b="1" dirty="0"/>
          </a:p>
          <a:p>
            <a:r>
              <a:rPr lang="en-US" sz="2400" b="1" i="1" dirty="0"/>
              <a:t>G(n) = F(n–1) + G(n – 1), </a:t>
            </a:r>
            <a:r>
              <a:rPr lang="ru-RU" sz="2400" b="1" i="1" dirty="0"/>
              <a:t>при</a:t>
            </a:r>
            <a:r>
              <a:rPr lang="en-US" sz="2400" b="1" i="1" dirty="0"/>
              <a:t> n &gt;=2</a:t>
            </a:r>
            <a:endParaRPr lang="ru-RU" sz="2400" b="1" dirty="0"/>
          </a:p>
          <a:p>
            <a:r>
              <a:rPr lang="ru-RU" sz="2400" i="1" dirty="0"/>
              <a:t>Чему равно значение величины F(5)/G(5)?</a:t>
            </a:r>
            <a:endParaRPr lang="ru-RU" sz="2400" dirty="0"/>
          </a:p>
          <a:p>
            <a:r>
              <a:rPr lang="ru-RU" sz="2400" i="1" dirty="0"/>
              <a:t>В ответе запишите только целое число.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1475" y="3629025"/>
            <a:ext cx="288572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F(</a:t>
            </a:r>
            <a:r>
              <a:rPr lang="en-US" sz="2400" b="1" dirty="0"/>
              <a:t>2</a:t>
            </a:r>
            <a:r>
              <a:rPr lang="ru-RU" sz="2400" b="1" dirty="0"/>
              <a:t>) = F(1) </a:t>
            </a:r>
            <a:r>
              <a:rPr lang="en-US" sz="2400" b="1" dirty="0"/>
              <a:t> - </a:t>
            </a:r>
            <a:r>
              <a:rPr lang="ru-RU" sz="2400" b="1" dirty="0"/>
              <a:t>G(1)</a:t>
            </a:r>
            <a:r>
              <a:rPr lang="en-US" sz="2400" b="1" dirty="0"/>
              <a:t> </a:t>
            </a:r>
            <a:r>
              <a:rPr lang="en-US" sz="2400" b="1" i="1" dirty="0"/>
              <a:t>= 0</a:t>
            </a:r>
            <a:r>
              <a:rPr lang="ru-RU" sz="2400" b="1" i="1" dirty="0"/>
              <a:t> </a:t>
            </a:r>
            <a:endParaRPr lang="en-US" sz="2400" b="1" i="1" dirty="0"/>
          </a:p>
          <a:p>
            <a:r>
              <a:rPr lang="ru-RU" sz="2400" b="1" dirty="0"/>
              <a:t>G(</a:t>
            </a:r>
            <a:r>
              <a:rPr lang="en-US" sz="2400" b="1" dirty="0"/>
              <a:t>2</a:t>
            </a:r>
            <a:r>
              <a:rPr lang="ru-RU" sz="2400" b="1" dirty="0"/>
              <a:t>) = F(1)</a:t>
            </a:r>
            <a:r>
              <a:rPr lang="en-US" sz="2400" b="1" dirty="0"/>
              <a:t> + </a:t>
            </a:r>
            <a:r>
              <a:rPr lang="ru-RU" sz="2400" b="1" dirty="0"/>
              <a:t>G(1)</a:t>
            </a:r>
            <a:r>
              <a:rPr lang="en-US" sz="2400" b="1" dirty="0"/>
              <a:t> = 2</a:t>
            </a:r>
          </a:p>
          <a:p>
            <a:r>
              <a:rPr lang="ru-RU" sz="2400" b="1" dirty="0"/>
              <a:t>F(</a:t>
            </a:r>
            <a:r>
              <a:rPr lang="en-US" sz="2400" b="1" dirty="0"/>
              <a:t>3</a:t>
            </a:r>
            <a:r>
              <a:rPr lang="ru-RU" sz="2400" b="1" dirty="0"/>
              <a:t>) = F(</a:t>
            </a:r>
            <a:r>
              <a:rPr lang="en-US" sz="2400" b="1" dirty="0"/>
              <a:t>2</a:t>
            </a:r>
            <a:r>
              <a:rPr lang="ru-RU" sz="2400" b="1" dirty="0"/>
              <a:t>) </a:t>
            </a:r>
            <a:r>
              <a:rPr lang="en-US" sz="2400" b="1" dirty="0"/>
              <a:t> - </a:t>
            </a:r>
            <a:r>
              <a:rPr lang="ru-RU" sz="2400" b="1" dirty="0"/>
              <a:t>G(</a:t>
            </a:r>
            <a:r>
              <a:rPr lang="en-US" sz="2400" b="1" dirty="0"/>
              <a:t>2</a:t>
            </a:r>
            <a:r>
              <a:rPr lang="ru-RU" sz="2400" b="1" dirty="0"/>
              <a:t>)</a:t>
            </a:r>
            <a:r>
              <a:rPr lang="en-US" sz="2400" b="1" dirty="0"/>
              <a:t> = -2</a:t>
            </a:r>
          </a:p>
          <a:p>
            <a:r>
              <a:rPr lang="ru-RU" sz="2400" b="1" dirty="0"/>
              <a:t>G(</a:t>
            </a:r>
            <a:r>
              <a:rPr lang="en-US" sz="2400" b="1" dirty="0"/>
              <a:t>3</a:t>
            </a:r>
            <a:r>
              <a:rPr lang="ru-RU" sz="2400" b="1" dirty="0"/>
              <a:t>) = F(</a:t>
            </a:r>
            <a:r>
              <a:rPr lang="en-US" sz="2400" b="1" dirty="0"/>
              <a:t>2</a:t>
            </a:r>
            <a:r>
              <a:rPr lang="ru-RU" sz="2400" b="1" dirty="0"/>
              <a:t>)</a:t>
            </a:r>
            <a:r>
              <a:rPr lang="en-US" sz="2400" b="1" dirty="0"/>
              <a:t> + </a:t>
            </a:r>
            <a:r>
              <a:rPr lang="ru-RU" sz="2400" b="1" dirty="0"/>
              <a:t>G(</a:t>
            </a:r>
            <a:r>
              <a:rPr lang="en-US" sz="2400" b="1" dirty="0"/>
              <a:t>2</a:t>
            </a:r>
            <a:r>
              <a:rPr lang="ru-RU" sz="2400" b="1" dirty="0"/>
              <a:t>)</a:t>
            </a:r>
            <a:r>
              <a:rPr lang="en-US" sz="2400" b="1" dirty="0"/>
              <a:t> = 2</a:t>
            </a:r>
          </a:p>
          <a:p>
            <a:r>
              <a:rPr lang="ru-RU" sz="2400" b="1" dirty="0"/>
              <a:t>F(</a:t>
            </a:r>
            <a:r>
              <a:rPr lang="en-US" sz="2400" b="1" dirty="0"/>
              <a:t>4</a:t>
            </a:r>
            <a:r>
              <a:rPr lang="ru-RU" sz="2400" b="1" dirty="0"/>
              <a:t>) = F(</a:t>
            </a:r>
            <a:r>
              <a:rPr lang="en-US" sz="2400" b="1" dirty="0"/>
              <a:t>3</a:t>
            </a:r>
            <a:r>
              <a:rPr lang="ru-RU" sz="2400" b="1" dirty="0"/>
              <a:t>) </a:t>
            </a:r>
            <a:r>
              <a:rPr lang="en-US" sz="2400" b="1" dirty="0"/>
              <a:t> - </a:t>
            </a:r>
            <a:r>
              <a:rPr lang="ru-RU" sz="2400" b="1" dirty="0"/>
              <a:t>G(</a:t>
            </a:r>
            <a:r>
              <a:rPr lang="en-US" sz="2400" b="1" dirty="0"/>
              <a:t>3</a:t>
            </a:r>
            <a:r>
              <a:rPr lang="ru-RU" sz="2400" b="1" dirty="0"/>
              <a:t>)</a:t>
            </a:r>
            <a:r>
              <a:rPr lang="en-US" sz="2400" b="1" dirty="0"/>
              <a:t> = -4</a:t>
            </a:r>
          </a:p>
          <a:p>
            <a:r>
              <a:rPr lang="ru-RU" sz="2400" b="1" dirty="0"/>
              <a:t>G(</a:t>
            </a:r>
            <a:r>
              <a:rPr lang="en-US" sz="2400" b="1" dirty="0"/>
              <a:t>4</a:t>
            </a:r>
            <a:r>
              <a:rPr lang="ru-RU" sz="2400" b="1" dirty="0"/>
              <a:t>) = F(</a:t>
            </a:r>
            <a:r>
              <a:rPr lang="en-US" sz="2400" b="1" dirty="0"/>
              <a:t>3</a:t>
            </a:r>
            <a:r>
              <a:rPr lang="ru-RU" sz="2400" b="1" dirty="0"/>
              <a:t>)</a:t>
            </a:r>
            <a:r>
              <a:rPr lang="en-US" sz="2400" b="1" dirty="0"/>
              <a:t> + </a:t>
            </a:r>
            <a:r>
              <a:rPr lang="ru-RU" sz="2400" b="1" dirty="0"/>
              <a:t>G(</a:t>
            </a:r>
            <a:r>
              <a:rPr lang="en-US" sz="2400" b="1" dirty="0"/>
              <a:t>3</a:t>
            </a:r>
            <a:r>
              <a:rPr lang="ru-RU" sz="2400" b="1" dirty="0"/>
              <a:t>)</a:t>
            </a:r>
            <a:r>
              <a:rPr lang="en-US" sz="2400" b="1" dirty="0"/>
              <a:t> = 0</a:t>
            </a:r>
          </a:p>
          <a:p>
            <a:r>
              <a:rPr lang="ru-RU" sz="2400" b="1" dirty="0"/>
              <a:t>F(</a:t>
            </a:r>
            <a:r>
              <a:rPr lang="en-US" sz="2400" b="1" dirty="0"/>
              <a:t>5</a:t>
            </a:r>
            <a:r>
              <a:rPr lang="ru-RU" sz="2400" b="1" dirty="0"/>
              <a:t>) = F(</a:t>
            </a:r>
            <a:r>
              <a:rPr lang="en-US" sz="2400" b="1" dirty="0"/>
              <a:t>4</a:t>
            </a:r>
            <a:r>
              <a:rPr lang="ru-RU" sz="2400" b="1" dirty="0"/>
              <a:t>) </a:t>
            </a:r>
            <a:r>
              <a:rPr lang="en-US" sz="2400" b="1" dirty="0"/>
              <a:t> - </a:t>
            </a:r>
            <a:r>
              <a:rPr lang="ru-RU" sz="2400" b="1" dirty="0"/>
              <a:t>G(</a:t>
            </a:r>
            <a:r>
              <a:rPr lang="en-US" sz="2400" b="1" dirty="0"/>
              <a:t>4</a:t>
            </a:r>
            <a:r>
              <a:rPr lang="ru-RU" sz="2400" b="1" dirty="0"/>
              <a:t>)</a:t>
            </a:r>
            <a:r>
              <a:rPr lang="en-US" sz="2400" b="1" dirty="0"/>
              <a:t> = -4</a:t>
            </a:r>
          </a:p>
          <a:p>
            <a:r>
              <a:rPr lang="ru-RU" sz="2400" b="1" dirty="0"/>
              <a:t>G(</a:t>
            </a:r>
            <a:r>
              <a:rPr lang="en-US" sz="2400" b="1" dirty="0"/>
              <a:t>5</a:t>
            </a:r>
            <a:r>
              <a:rPr lang="ru-RU" sz="2400" b="1" dirty="0"/>
              <a:t>) = F(</a:t>
            </a:r>
            <a:r>
              <a:rPr lang="en-US" sz="2400" b="1" dirty="0"/>
              <a:t>4</a:t>
            </a:r>
            <a:r>
              <a:rPr lang="ru-RU" sz="2400" b="1" dirty="0"/>
              <a:t>)</a:t>
            </a:r>
            <a:r>
              <a:rPr lang="en-US" sz="2400" b="1" dirty="0"/>
              <a:t> + </a:t>
            </a:r>
            <a:r>
              <a:rPr lang="ru-RU" sz="2400" b="1" dirty="0"/>
              <a:t>G(</a:t>
            </a:r>
            <a:r>
              <a:rPr lang="en-US" sz="2400" b="1" dirty="0"/>
              <a:t>4</a:t>
            </a:r>
            <a:r>
              <a:rPr lang="ru-RU" sz="2400" b="1" dirty="0"/>
              <a:t>)</a:t>
            </a:r>
            <a:r>
              <a:rPr lang="en-US" sz="2400" b="1" dirty="0"/>
              <a:t> = -4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454488" y="4751184"/>
            <a:ext cx="2073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F(5)/G(5)</a:t>
            </a:r>
            <a:r>
              <a:rPr lang="en-US" sz="2800" b="1" dirty="0"/>
              <a:t> = 1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43833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7995501" y="5539206"/>
            <a:ext cx="1007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Ответ: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D39AC6A-3ABE-4EBA-83D9-F86077D69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0065"/>
            <a:ext cx="12192000" cy="435625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E0E8EC-0950-48F9-8E9D-9281E2C9CC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8040" y="5539206"/>
            <a:ext cx="20383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46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362E1C-EE01-4D6C-A552-511DF5DBD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4" y="479424"/>
            <a:ext cx="11259312" cy="6125990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9395377" y="5210299"/>
            <a:ext cx="1007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Ответ: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2EBE83-4408-4C2D-827B-E6E94CAB8F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4761" y="5551128"/>
            <a:ext cx="216217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078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Ответ: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122208" y="58894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12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597</Words>
  <Application>Microsoft Office PowerPoint</Application>
  <PresentationFormat>Широкоэкранный</PresentationFormat>
  <Paragraphs>93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Алгоритмизация и основы программирования. </vt:lpstr>
      <vt:lpstr>Анализ рекурсивных алгоритмов.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DVS</dc:creator>
  <cp:lastModifiedBy>DVS</cp:lastModifiedBy>
  <cp:revision>96</cp:revision>
  <dcterms:created xsi:type="dcterms:W3CDTF">2018-02-06T16:56:15Z</dcterms:created>
  <dcterms:modified xsi:type="dcterms:W3CDTF">2023-11-23T09:35:31Z</dcterms:modified>
</cp:coreProperties>
</file>