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>
      <p:cViewPr varScale="1">
        <p:scale>
          <a:sx n="142" d="100"/>
          <a:sy n="142" d="100"/>
        </p:scale>
        <p:origin x="-70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15F39-C01F-453C-9C21-2E68CBA949A1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51BF-EB74-45F6-B47F-238297706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51BF-EB74-45F6-B47F-238297706C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0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BBE8-8A52-4495-B7F3-87323C73607B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73AD-D463-4E26-8C54-94E235648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8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BBE8-8A52-4495-B7F3-87323C73607B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73AD-D463-4E26-8C54-94E235648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1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BBE8-8A52-4495-B7F3-87323C73607B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73AD-D463-4E26-8C54-94E235648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2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BBE8-8A52-4495-B7F3-87323C73607B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73AD-D463-4E26-8C54-94E235648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0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BBE8-8A52-4495-B7F3-87323C73607B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73AD-D463-4E26-8C54-94E235648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0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BBE8-8A52-4495-B7F3-87323C73607B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73AD-D463-4E26-8C54-94E235648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0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BBE8-8A52-4495-B7F3-87323C73607B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73AD-D463-4E26-8C54-94E235648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0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BBE8-8A52-4495-B7F3-87323C73607B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73AD-D463-4E26-8C54-94E235648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1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BBE8-8A52-4495-B7F3-87323C73607B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73AD-D463-4E26-8C54-94E235648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8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BBE8-8A52-4495-B7F3-87323C73607B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73AD-D463-4E26-8C54-94E235648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0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BBE8-8A52-4495-B7F3-87323C73607B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73AD-D463-4E26-8C54-94E235648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4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BBE8-8A52-4495-B7F3-87323C73607B}" type="datetimeFigureOut">
              <a:rPr lang="ru-RU" smtClean="0"/>
              <a:t>04.01.2026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273AD-D463-4E26-8C54-94E235648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6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2787774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Часть 1-я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56048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Список и краткое описание функции: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• 0 или опущен — пропускать вложенные функции SUBTOTAL и AGGREGATE.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• 1 — пропускать скрытые строки и вложенные функции SUBTOTAL и AGGREGATE.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• 2 — пропускать значение ошибок и вложенные функции SUBTOTAL и AGGREGATE.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• 3 — пропускать скрытые строки, значения ошибок и вложенные функции SUBTOTAL и AGGREGATE.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• 4 — ничего не пропускать.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• 5 — пропускать только скрытые строки.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• 6 — пропускать только значения ошибок.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• 7 — пропускать скрытые строки и значения ошибок.</a:t>
            </a:r>
          </a:p>
        </p:txBody>
      </p:sp>
    </p:spTree>
    <p:extLst>
      <p:ext uri="{BB962C8B-B14F-4D97-AF65-F5344CB8AC3E}">
        <p14:creationId xmlns:p14="http://schemas.microsoft.com/office/powerpoint/2010/main" val="34960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23478"/>
            <a:ext cx="9073008" cy="154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Courier New" pitchFamily="49" charset="0"/>
                <a:ea typeface="Times New Roman"/>
                <a:cs typeface="Courier New" pitchFamily="49" charset="0"/>
              </a:rPr>
              <a:t>Сумма</a:t>
            </a:r>
            <a:endParaRPr lang="ru-RU" sz="2400" b="1" dirty="0" smtClean="0">
              <a:solidFill>
                <a:srgbClr val="4F81BD"/>
              </a:solidFill>
              <a:effectLst/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indent="538163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В </a:t>
            </a:r>
            <a:r>
              <a:rPr lang="ru-RU" dirty="0" err="1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LibreOffice</a:t>
            </a:r>
            <a:r>
              <a:rPr lang="ru-RU" dirty="0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Calc</a:t>
            </a:r>
            <a:r>
              <a:rPr lang="ru-RU" dirty="0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 функция сумма имеет тот же вид, что и в других электронных таблицах, таких как </a:t>
            </a:r>
            <a:r>
              <a:rPr lang="ru-RU" dirty="0" err="1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Excel</a:t>
            </a:r>
            <a:r>
              <a:rPr lang="ru-RU" dirty="0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 или </a:t>
            </a:r>
            <a:r>
              <a:rPr lang="ru-RU" dirty="0" err="1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Apache</a:t>
            </a:r>
            <a:r>
              <a:rPr lang="ru-RU" dirty="0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OpenOffice</a:t>
            </a:r>
            <a:r>
              <a:rPr lang="ru-RU" dirty="0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. Её синтаксис выглядит следующим образом:</a:t>
            </a:r>
            <a:endParaRPr lang="ru-RU" sz="2400" dirty="0"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67744" y="1491630"/>
            <a:ext cx="53116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SUM(Число1; Число2; ...;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ЧислоN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67694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В этом случае мы просто перечисляем числа через точку с запятой. Перечисления чисел может быть явным (1;2;3;...), может быть ссылками на ячейки (A1;C6;AZ190), а может быть смешанным (1; A1; C6;3). Функция будет «брать» числовое значение и использовать его. Можно использовать функцию так: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435846"/>
            <a:ext cx="5878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SUM(</a:t>
            </a:r>
            <a:r>
              <a:rPr lang="ru-RU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Начало_диапазона:Конец_диапазона</a:t>
            </a:r>
            <a:r>
              <a:rPr lang="ru-RU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ru-RU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616" y="4013651"/>
            <a:ext cx="8839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Ещё один способ это использование заголовков столбцов или строк: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214286"/>
            <a:ext cx="3570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SUM(</a:t>
            </a:r>
            <a:r>
              <a:rPr lang="ru-RU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Заголовок_столбца</a:t>
            </a:r>
            <a:r>
              <a:rPr lang="ru-RU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ru-RU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12631" y="1811600"/>
            <a:ext cx="53116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СУММ(Число1; Число2; ...;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ЧислоN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3755816"/>
            <a:ext cx="6032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СУММ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Начало_диапазона:Конец_диапазона</a:t>
            </a:r>
            <a:r>
              <a:rPr lang="ru-RU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ru-RU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4515966"/>
            <a:ext cx="3724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СУММ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Заголовок_столбца</a:t>
            </a:r>
            <a:r>
              <a:rPr lang="ru-RU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ru-RU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0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5884" y="771550"/>
            <a:ext cx="487184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=СУММ(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A2;A3;A4;A5;A6;A7;A8;A9;A10)</a:t>
            </a:r>
            <a:endParaRPr lang="ru-RU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2686" y="339502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Courier New" pitchFamily="49" charset="0"/>
                <a:cs typeface="Courier New" pitchFamily="49" charset="0"/>
              </a:rPr>
              <a:t>A11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0391" y="136182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Courier New" pitchFamily="49" charset="0"/>
                <a:cs typeface="Courier New" pitchFamily="49" charset="0"/>
              </a:rPr>
              <a:t>C11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0392" y="246430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Courier New" pitchFamily="49" charset="0"/>
                <a:cs typeface="Courier New" pitchFamily="49" charset="0"/>
              </a:rPr>
              <a:t>E11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87616" y="1731153"/>
            <a:ext cx="19768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=СУММ(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C2:C10)</a:t>
            </a:r>
            <a:endParaRPr lang="ru-RU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1" y="411510"/>
            <a:ext cx="4101139" cy="318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29826" y="2859782"/>
            <a:ext cx="22525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=СУММ('Сумма3')</a:t>
            </a:r>
            <a:endParaRPr lang="ru-RU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651870"/>
            <a:ext cx="9016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Если вы хотите использовать способ суммирования по заголовку, пройдите в главном меню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Сервис → Параметры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и в разделе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LibreOffice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Calc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→ Вычисления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поставьте галочку «Автоматически определять заголовки столбцов и строк»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9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7493"/>
            <a:ext cx="5346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Courier New" pitchFamily="49" charset="0"/>
                <a:cs typeface="Courier New" pitchFamily="49" charset="0"/>
              </a:rPr>
              <a:t>Автосумма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 в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LibreOffice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Calc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74" y="699542"/>
            <a:ext cx="9068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На панели формул есть значок с изображением греческой буквы сигма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(Σ)</a:t>
            </a:r>
            <a:r>
              <a:rPr lang="ru-RU" dirty="0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. Нажатие на этот значок активизирует </a:t>
            </a:r>
            <a:r>
              <a:rPr lang="ru-RU" dirty="0" err="1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автосумму</a:t>
            </a:r>
            <a:r>
              <a:rPr lang="ru-RU" dirty="0" smtClean="0">
                <a:solidFill>
                  <a:srgbClr val="333333"/>
                </a:solidFill>
                <a:effectLst/>
                <a:latin typeface="Courier New" pitchFamily="49" charset="0"/>
                <a:ea typeface="Calibri"/>
                <a:cs typeface="Courier New" pitchFamily="49" charset="0"/>
              </a:rPr>
              <a:t>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5873"/>
            <a:ext cx="876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6615" y="1836012"/>
            <a:ext cx="4608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SUM (СУММ) как формула массива и суммирование по условию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003798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Допустим у нас есть таблица: в первом её столбце идут даты, а во втором — наши расходы за этот день, ведь мы можем сделать такую таблицу, нам её хватит на 2845 лет :). Но мы хотим узнать сколько мы потратили за какой-то конкретный месяц, или неделю, или год.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7128"/>
            <a:ext cx="1766669" cy="214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74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78471" y="2427734"/>
            <a:ext cx="583264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=SUM((A3:A300&gt;=F1)*(A3:A300&lt;=F2)*B3:B300)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24" y="331112"/>
            <a:ext cx="6700754" cy="202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4350" y="2081330"/>
            <a:ext cx="553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I2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119" y="3219822"/>
            <a:ext cx="8944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Первая часть </a:t>
            </a:r>
            <a:r>
              <a:rPr lang="ru-RU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A3:A300&gt;=F1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— это условие выше какой даты будут суммироваться числа, вторая часть A3:A300&lt;=F2 — ниже какой даты. A3 — это начало диапазона дат, A300 — это конец диапазона.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4011910"/>
            <a:ext cx="8872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Для того чтобы эта формула начала работать, мы должны её сделать формулой массива, для этого, вместо обычного нажатия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Enter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нам нужно нажать сочетание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Ctrl+Shift+Enter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i="1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91680" y="2859782"/>
            <a:ext cx="604867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=СУММ((A3:A300&gt;=F1)*(A3:A300&lt;=F2)*B3:B300)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40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7494"/>
            <a:ext cx="5899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SUMIF —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суммирование по условию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2753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Если нам необходимо сложить числа, отвечающие какому-то одному заданному условию, то самый простой способ — это использовать функцию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SUMIF()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Синтаксис функции следующий: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520" y="1635646"/>
            <a:ext cx="9035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SUMIF(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Диапазон_для_условия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Условие;Диапазон_суммирования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923678"/>
            <a:ext cx="9035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СУММЕСЛИ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Диапазон_для_условия;Условие;Диапазон_суммирования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62445" y="3171746"/>
            <a:ext cx="404469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=СУММЕСЛИ('Кф1';"&gt;0";'Сум1')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4" y="2281219"/>
            <a:ext cx="1485893" cy="25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16016" y="227442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  <a:latin typeface="Courier New" pitchFamily="49" charset="0"/>
                <a:cs typeface="Courier New" pitchFamily="49" charset="0"/>
              </a:rPr>
              <a:t>В</a:t>
            </a:r>
            <a:r>
              <a:rPr lang="en-US" b="1" dirty="0" smtClean="0">
                <a:solidFill>
                  <a:srgbClr val="1F497D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ru-RU" b="1" dirty="0" smtClean="0">
                <a:solidFill>
                  <a:srgbClr val="1F497D"/>
                </a:solidFill>
                <a:latin typeface="Courier New" pitchFamily="49" charset="0"/>
                <a:cs typeface="Courier New" pitchFamily="49" charset="0"/>
              </a:rPr>
              <a:t>8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60948" y="2756416"/>
            <a:ext cx="418255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=СУММЕСЛИ(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A2:A17;"&gt;0";B2:B17)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9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147814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Courier New" pitchFamily="49" charset="0"/>
                <a:cs typeface="Courier New" pitchFamily="49" charset="0"/>
              </a:rPr>
              <a:t>E2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1370" y="3147814"/>
            <a:ext cx="583685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=СУММЕСЛИ('Количество';"&gt;7";'Количество')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66954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Courier New" pitchFamily="49" charset="0"/>
                <a:cs typeface="Courier New" pitchFamily="49" charset="0"/>
              </a:rPr>
              <a:t>E5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1370" y="3669546"/>
            <a:ext cx="52854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=СУММЕСЛИ(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A2:A6;".*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карандаш.*";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B2:B6)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" y="411510"/>
            <a:ext cx="8838159" cy="260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2341" y="418035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Courier New" pitchFamily="49" charset="0"/>
                <a:cs typeface="Courier New" pitchFamily="49" charset="0"/>
              </a:rPr>
              <a:t>E17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1370" y="4180350"/>
            <a:ext cx="514756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=СУММЕСЛИ(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A2:A6;".*"&amp;E19&amp;".*";B2:B6)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5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1680" y="267494"/>
            <a:ext cx="6268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SUMIFS — поиск по многим условиям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699542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В отличии от функции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SUMIF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СУММЕСЛИ)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функция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SUMIFS(СУММЕСЛИМН)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позволяет задавать от одного до 30 условий. Её синтаксис: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3710" y="1563638"/>
            <a:ext cx="8782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SUMIFS(Диапазон_суммирования;Диапазон_для_условия1; Условие1;…;Диапазон_для_условия30; Условие30)</a:t>
            </a:r>
            <a:endParaRPr lang="ru-RU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1425" y="2453317"/>
            <a:ext cx="67687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=SUMIFS('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Расходы';'Дата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';"&gt;="&amp;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F1;'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Дата';"&lt;="&amp;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F2)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1425" y="2975049"/>
            <a:ext cx="67687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=SUMIFS(A2:A20;B2:B20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;&gt;=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10;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B2:B20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;&lt;=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30)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3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9502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SUBTOTAL(ИТОГ) — сумма видимых ячеек 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или промежуточные итоги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1" y="1131590"/>
            <a:ext cx="4375898" cy="365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60964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>
                <a:latin typeface="Courier New" pitchFamily="49" charset="0"/>
                <a:cs typeface="Courier New" pitchFamily="49" charset="0"/>
              </a:rPr>
              <a:t>П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осчитать сумму отобранных (видимых) ячеек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автофильтром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3400" y="1825438"/>
            <a:ext cx="4733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SUBTOTAL(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Номер_функции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; Диапазон)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142992"/>
            <a:ext cx="418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ИТОГ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Номер_функции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; Диапазон)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76808" y="2499742"/>
            <a:ext cx="23955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=ИТОГ(9;'Количество')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50637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Courier New" pitchFamily="49" charset="0"/>
                <a:cs typeface="Courier New" pitchFamily="49" charset="0"/>
              </a:rPr>
              <a:t>B10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78629" y="2960958"/>
            <a:ext cx="45578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ПРИМЕЧАНИЕ. </a:t>
            </a:r>
          </a:p>
          <a:p>
            <a:pPr algn="just"/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1.Не забывайте оставлять галочку на пункте «пусто», а то скроется и сам результат.</a:t>
            </a:r>
          </a:p>
          <a:p>
            <a:pPr algn="just"/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2.Код 9 не будет исключать </a:t>
            </a:r>
            <a:r>
              <a:rPr lang="ru-RU" sz="1400" b="1" dirty="0" smtClean="0">
                <a:latin typeface="Courier New" pitchFamily="49" charset="0"/>
                <a:cs typeface="Courier New" pitchFamily="49" charset="0"/>
              </a:rPr>
              <a:t>скрытые (не путать с отфильтрованными)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строки, а 109 будет. 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669</Words>
  <Application>Microsoft Office PowerPoint</Application>
  <PresentationFormat>Экран (16:9)</PresentationFormat>
  <Paragraphs>65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</dc:creator>
  <cp:lastModifiedBy>DVS</cp:lastModifiedBy>
  <cp:revision>21</cp:revision>
  <dcterms:created xsi:type="dcterms:W3CDTF">2026-01-04T10:11:48Z</dcterms:created>
  <dcterms:modified xsi:type="dcterms:W3CDTF">2026-01-04T13:19:43Z</dcterms:modified>
</cp:coreProperties>
</file>